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embeddings/oleObject1.bin" ContentType="application/vnd.openxmlformats-officedocument.oleObject"/>
  <Override PartName="/ppt/embeddings/oleObject2.bin" ContentType="application/vnd.openxmlformats-officedocument.oleObject"/>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3"/>
  </p:notesMasterIdLst>
  <p:sldIdLst>
    <p:sldId id="256" r:id="rId2"/>
    <p:sldId id="268" r:id="rId3"/>
    <p:sldId id="271" r:id="rId4"/>
    <p:sldId id="329" r:id="rId5"/>
    <p:sldId id="292" r:id="rId6"/>
    <p:sldId id="321" r:id="rId7"/>
    <p:sldId id="293" r:id="rId8"/>
    <p:sldId id="294" r:id="rId9"/>
    <p:sldId id="295" r:id="rId10"/>
    <p:sldId id="277" r:id="rId11"/>
    <p:sldId id="276" r:id="rId12"/>
    <p:sldId id="273" r:id="rId13"/>
    <p:sldId id="297" r:id="rId14"/>
    <p:sldId id="267" r:id="rId15"/>
    <p:sldId id="269" r:id="rId16"/>
    <p:sldId id="270" r:id="rId17"/>
    <p:sldId id="327" r:id="rId18"/>
    <p:sldId id="328" r:id="rId19"/>
    <p:sldId id="322" r:id="rId20"/>
    <p:sldId id="323" r:id="rId21"/>
    <p:sldId id="326" r:id="rId2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F542F"/>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p:scale>
          <a:sx n="100" d="100"/>
          <a:sy n="100" d="100"/>
        </p:scale>
        <p:origin x="-1744" y="-8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printerSettings" Target="printerSettings/printerSettings1.bin"/><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6.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3943E80-5043-4646-9CD6-CE4C7D67C14B}" type="datetimeFigureOut">
              <a:rPr lang="en-US" smtClean="0"/>
              <a:t>1/20/18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CB26EA1-6287-8340-9B4B-4572F2AD3E1A}" type="slidenum">
              <a:rPr lang="en-US" smtClean="0"/>
              <a:t>‹#›</a:t>
            </a:fld>
            <a:endParaRPr lang="en-US"/>
          </a:p>
        </p:txBody>
      </p:sp>
    </p:spTree>
    <p:extLst>
      <p:ext uri="{BB962C8B-B14F-4D97-AF65-F5344CB8AC3E}">
        <p14:creationId xmlns:p14="http://schemas.microsoft.com/office/powerpoint/2010/main" val="179043365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CB26EA1-6287-8340-9B4B-4572F2AD3E1A}" type="slidenum">
              <a:rPr lang="en-US" smtClean="0"/>
              <a:t>1</a:t>
            </a:fld>
            <a:endParaRPr lang="en-US"/>
          </a:p>
        </p:txBody>
      </p:sp>
    </p:spTree>
    <p:extLst>
      <p:ext uri="{BB962C8B-B14F-4D97-AF65-F5344CB8AC3E}">
        <p14:creationId xmlns:p14="http://schemas.microsoft.com/office/powerpoint/2010/main" val="2901330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CB26EA1-6287-8340-9B4B-4572F2AD3E1A}" type="slidenum">
              <a:rPr lang="en-US" smtClean="0"/>
              <a:t>2</a:t>
            </a:fld>
            <a:endParaRPr lang="en-US"/>
          </a:p>
        </p:txBody>
      </p:sp>
    </p:spTree>
    <p:extLst>
      <p:ext uri="{BB962C8B-B14F-4D97-AF65-F5344CB8AC3E}">
        <p14:creationId xmlns:p14="http://schemas.microsoft.com/office/powerpoint/2010/main" val="32353125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CB26EA1-6287-8340-9B4B-4572F2AD3E1A}" type="slidenum">
              <a:rPr lang="en-US" smtClean="0"/>
              <a:t>3</a:t>
            </a:fld>
            <a:endParaRPr lang="en-US"/>
          </a:p>
        </p:txBody>
      </p:sp>
    </p:spTree>
    <p:extLst>
      <p:ext uri="{BB962C8B-B14F-4D97-AF65-F5344CB8AC3E}">
        <p14:creationId xmlns:p14="http://schemas.microsoft.com/office/powerpoint/2010/main" val="11185912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CB26EA1-6287-8340-9B4B-4572F2AD3E1A}" type="slidenum">
              <a:rPr lang="en-US" smtClean="0"/>
              <a:t>5</a:t>
            </a:fld>
            <a:endParaRPr lang="en-US"/>
          </a:p>
        </p:txBody>
      </p:sp>
    </p:spTree>
    <p:extLst>
      <p:ext uri="{BB962C8B-B14F-4D97-AF65-F5344CB8AC3E}">
        <p14:creationId xmlns:p14="http://schemas.microsoft.com/office/powerpoint/2010/main" val="7247974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CB26EA1-6287-8340-9B4B-4572F2AD3E1A}" type="slidenum">
              <a:rPr lang="en-US" smtClean="0"/>
              <a:t>11</a:t>
            </a:fld>
            <a:endParaRPr lang="en-US"/>
          </a:p>
        </p:txBody>
      </p:sp>
    </p:spTree>
    <p:extLst>
      <p:ext uri="{BB962C8B-B14F-4D97-AF65-F5344CB8AC3E}">
        <p14:creationId xmlns:p14="http://schemas.microsoft.com/office/powerpoint/2010/main" val="6763285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CB26EA1-6287-8340-9B4B-4572F2AD3E1A}" type="slidenum">
              <a:rPr lang="en-US" smtClean="0"/>
              <a:t>13</a:t>
            </a:fld>
            <a:endParaRPr lang="en-US"/>
          </a:p>
        </p:txBody>
      </p:sp>
    </p:spTree>
    <p:extLst>
      <p:ext uri="{BB962C8B-B14F-4D97-AF65-F5344CB8AC3E}">
        <p14:creationId xmlns:p14="http://schemas.microsoft.com/office/powerpoint/2010/main" val="41224299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CB26EA1-6287-8340-9B4B-4572F2AD3E1A}" type="slidenum">
              <a:rPr lang="en-US" smtClean="0"/>
              <a:t>14</a:t>
            </a:fld>
            <a:endParaRPr lang="en-US"/>
          </a:p>
        </p:txBody>
      </p:sp>
    </p:spTree>
    <p:extLst>
      <p:ext uri="{BB962C8B-B14F-4D97-AF65-F5344CB8AC3E}">
        <p14:creationId xmlns:p14="http://schemas.microsoft.com/office/powerpoint/2010/main" val="37199214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a:p>
        </p:txBody>
      </p:sp>
      <p:sp>
        <p:nvSpPr>
          <p:cNvPr id="4" name="Slide Number Placeholder 3"/>
          <p:cNvSpPr>
            <a:spLocks noGrp="1"/>
          </p:cNvSpPr>
          <p:nvPr>
            <p:ph type="sldNum" sz="quarter" idx="10"/>
          </p:nvPr>
        </p:nvSpPr>
        <p:spPr/>
        <p:txBody>
          <a:bodyPr/>
          <a:lstStyle/>
          <a:p>
            <a:fld id="{7CB26EA1-6287-8340-9B4B-4572F2AD3E1A}" type="slidenum">
              <a:rPr lang="en-US" smtClean="0"/>
              <a:t>16</a:t>
            </a:fld>
            <a:endParaRPr lang="en-US"/>
          </a:p>
        </p:txBody>
      </p:sp>
    </p:spTree>
    <p:extLst>
      <p:ext uri="{BB962C8B-B14F-4D97-AF65-F5344CB8AC3E}">
        <p14:creationId xmlns:p14="http://schemas.microsoft.com/office/powerpoint/2010/main" val="7793764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a:p>
        </p:txBody>
      </p:sp>
      <p:sp>
        <p:nvSpPr>
          <p:cNvPr id="4" name="Slide Number Placeholder 3"/>
          <p:cNvSpPr>
            <a:spLocks noGrp="1"/>
          </p:cNvSpPr>
          <p:nvPr>
            <p:ph type="sldNum" sz="quarter" idx="10"/>
          </p:nvPr>
        </p:nvSpPr>
        <p:spPr/>
        <p:txBody>
          <a:bodyPr/>
          <a:lstStyle/>
          <a:p>
            <a:fld id="{7CB26EA1-6287-8340-9B4B-4572F2AD3E1A}" type="slidenum">
              <a:rPr lang="en-US" smtClean="0"/>
              <a:t>20</a:t>
            </a:fld>
            <a:endParaRPr lang="en-US"/>
          </a:p>
        </p:txBody>
      </p:sp>
    </p:spTree>
    <p:extLst>
      <p:ext uri="{BB962C8B-B14F-4D97-AF65-F5344CB8AC3E}">
        <p14:creationId xmlns:p14="http://schemas.microsoft.com/office/powerpoint/2010/main" val="7793764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chor="b"/>
          <a:lstStyle>
            <a:lvl1pPr>
              <a:defRPr sz="5400"/>
            </a:lvl1pPr>
          </a:lstStyle>
          <a:p>
            <a:r>
              <a:rPr lang="fr-FR"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nchor="t">
            <a:normAutofit/>
          </a:bodyPr>
          <a:lstStyle>
            <a:lvl1pPr marL="0" indent="0" algn="ctr">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Click to edit Master subtitle style</a:t>
            </a:r>
            <a:endParaRPr lang="en-US" dirty="0"/>
          </a:p>
        </p:txBody>
      </p:sp>
      <p:sp>
        <p:nvSpPr>
          <p:cNvPr id="4" name="Date Placeholder 3"/>
          <p:cNvSpPr>
            <a:spLocks noGrp="1"/>
          </p:cNvSpPr>
          <p:nvPr>
            <p:ph type="dt" sz="half" idx="10"/>
          </p:nvPr>
        </p:nvSpPr>
        <p:spPr/>
        <p:txBody>
          <a:bodyPr/>
          <a:lstStyle/>
          <a:p>
            <a:fld id="{870E2B3C-A42C-3449-9007-B4008854D957}" type="datetimeFigureOut">
              <a:rPr lang="en-US" smtClean="0"/>
              <a:t>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53D093-F4E8-DF47-BA92-0744F3257ABF}"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Click to edit Master title style</a:t>
            </a:r>
            <a:endParaRPr lang="en-US" dirty="0"/>
          </a:p>
        </p:txBody>
      </p:sp>
      <p:sp>
        <p:nvSpPr>
          <p:cNvPr id="3" name="Content Placeholder 2"/>
          <p:cNvSpPr>
            <a:spLocks noGrp="1"/>
          </p:cNvSpPr>
          <p:nvPr>
            <p:ph idx="1"/>
          </p:nvPr>
        </p:nvSpPr>
        <p:spPr/>
        <p:txBody>
          <a:body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dirty="0"/>
          </a:p>
        </p:txBody>
      </p:sp>
      <p:sp>
        <p:nvSpPr>
          <p:cNvPr id="4" name="Date Placeholder 3"/>
          <p:cNvSpPr>
            <a:spLocks noGrp="1"/>
          </p:cNvSpPr>
          <p:nvPr>
            <p:ph type="dt" sz="half" idx="10"/>
          </p:nvPr>
        </p:nvSpPr>
        <p:spPr/>
        <p:txBody>
          <a:bodyPr/>
          <a:lstStyle/>
          <a:p>
            <a:fld id="{870E2B3C-A42C-3449-9007-B4008854D957}" type="datetimeFigureOut">
              <a:rPr lang="en-US" smtClean="0"/>
              <a:t>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53D093-F4E8-DF47-BA92-0744F3257ABF}"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fr-FR"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Click to edit Master text styles</a:t>
            </a:r>
          </a:p>
        </p:txBody>
      </p:sp>
      <p:sp>
        <p:nvSpPr>
          <p:cNvPr id="4" name="Date Placeholder 3"/>
          <p:cNvSpPr>
            <a:spLocks noGrp="1"/>
          </p:cNvSpPr>
          <p:nvPr>
            <p:ph type="dt" sz="half" idx="10"/>
          </p:nvPr>
        </p:nvSpPr>
        <p:spPr/>
        <p:txBody>
          <a:bodyPr/>
          <a:lstStyle/>
          <a:p>
            <a:fld id="{870E2B3C-A42C-3449-9007-B4008854D957}" type="datetimeFigureOut">
              <a:rPr lang="en-US" smtClean="0"/>
              <a:t>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53D093-F4E8-DF47-BA92-0744F3257ABF}"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5" name="Date Placeholder 4"/>
          <p:cNvSpPr>
            <a:spLocks noGrp="1"/>
          </p:cNvSpPr>
          <p:nvPr>
            <p:ph type="dt" sz="half" idx="10"/>
          </p:nvPr>
        </p:nvSpPr>
        <p:spPr/>
        <p:txBody>
          <a:bodyPr/>
          <a:lstStyle/>
          <a:p>
            <a:fld id="{870E2B3C-A42C-3449-9007-B4008854D957}" type="datetimeFigureOut">
              <a:rPr lang="en-US" smtClean="0"/>
              <a:t>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53D093-F4E8-DF47-BA92-0744F3257ABF}"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smtClean="0"/>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t"/>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t"/>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7" name="Date Placeholder 6"/>
          <p:cNvSpPr>
            <a:spLocks noGrp="1"/>
          </p:cNvSpPr>
          <p:nvPr>
            <p:ph type="dt" sz="half" idx="10"/>
          </p:nvPr>
        </p:nvSpPr>
        <p:spPr/>
        <p:txBody>
          <a:bodyPr/>
          <a:lstStyle/>
          <a:p>
            <a:fld id="{870E2B3C-A42C-3449-9007-B4008854D957}" type="datetimeFigureOut">
              <a:rPr lang="en-US" smtClean="0"/>
              <a:t>1/20/18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C53D093-F4E8-DF47-BA92-0744F3257ABF}"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Click to edit Master title style</a:t>
            </a:r>
            <a:endParaRPr lang="en-US"/>
          </a:p>
        </p:txBody>
      </p:sp>
      <p:sp>
        <p:nvSpPr>
          <p:cNvPr id="3" name="Date Placeholder 2"/>
          <p:cNvSpPr>
            <a:spLocks noGrp="1"/>
          </p:cNvSpPr>
          <p:nvPr>
            <p:ph type="dt" sz="half" idx="10"/>
          </p:nvPr>
        </p:nvSpPr>
        <p:spPr/>
        <p:txBody>
          <a:bodyPr/>
          <a:lstStyle/>
          <a:p>
            <a:fld id="{870E2B3C-A42C-3449-9007-B4008854D957}" type="datetimeFigureOut">
              <a:rPr lang="en-US" smtClean="0"/>
              <a:t>1/20/18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C53D093-F4E8-DF47-BA92-0744F3257ABF}"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0E2B3C-A42C-3449-9007-B4008854D957}" type="datetimeFigureOut">
              <a:rPr lang="en-US" smtClean="0"/>
              <a:t>1/20/18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C53D093-F4E8-DF47-BA92-0744F3257AB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fr-FR" smtClean="0"/>
              <a:t>Click to edit Master title style</a:t>
            </a:r>
            <a:endParaRPr lang="en-US" dirty="0"/>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solidFill>
                  <a:schemeClr val="accent2">
                    <a:lumMod val="40000"/>
                    <a:lumOff val="6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Click to edit Master text styles</a:t>
            </a:r>
          </a:p>
        </p:txBody>
      </p:sp>
      <p:sp>
        <p:nvSpPr>
          <p:cNvPr id="5" name="Date Placeholder 4"/>
          <p:cNvSpPr>
            <a:spLocks noGrp="1"/>
          </p:cNvSpPr>
          <p:nvPr>
            <p:ph type="dt" sz="half" idx="10"/>
          </p:nvPr>
        </p:nvSpPr>
        <p:spPr/>
        <p:txBody>
          <a:bodyPr/>
          <a:lstStyle/>
          <a:p>
            <a:fld id="{870E2B3C-A42C-3449-9007-B4008854D957}" type="datetimeFigureOut">
              <a:rPr lang="en-US" smtClean="0"/>
              <a:t>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53D093-F4E8-DF47-BA92-0744F3257ABF}"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fr-FR" smtClean="0"/>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nchor="t"/>
          <a:lstStyle>
            <a:lvl1pPr marL="0" indent="0">
              <a:buNone/>
              <a:defRPr sz="1400">
                <a:solidFill>
                  <a:schemeClr val="accent2">
                    <a:lumMod val="40000"/>
                    <a:lumOff val="6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Click to edit Master text styles</a:t>
            </a:r>
          </a:p>
        </p:txBody>
      </p:sp>
      <p:sp>
        <p:nvSpPr>
          <p:cNvPr id="5" name="Date Placeholder 4"/>
          <p:cNvSpPr>
            <a:spLocks noGrp="1"/>
          </p:cNvSpPr>
          <p:nvPr>
            <p:ph type="dt" sz="half" idx="10"/>
          </p:nvPr>
        </p:nvSpPr>
        <p:spPr/>
        <p:txBody>
          <a:bodyPr/>
          <a:lstStyle/>
          <a:p>
            <a:fld id="{870E2B3C-A42C-3449-9007-B4008854D957}" type="datetimeFigureOut">
              <a:rPr lang="en-US" smtClean="0"/>
              <a:t>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53D093-F4E8-DF47-BA92-0744F3257ABF}"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Click to edit Master title style</a:t>
            </a:r>
            <a:endParaRPr lang="en-US"/>
          </a:p>
        </p:txBody>
      </p:sp>
      <p:sp>
        <p:nvSpPr>
          <p:cNvPr id="3" name="Vertical Text Placeholder 2"/>
          <p:cNvSpPr>
            <a:spLocks noGrp="1"/>
          </p:cNvSpPr>
          <p:nvPr>
            <p:ph type="body" orient="vert" idx="1"/>
          </p:nvPr>
        </p:nvSpPr>
        <p:spPr/>
        <p:txBody>
          <a:bodyPr vert="eaVert" anchor="t"/>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a:p>
        </p:txBody>
      </p:sp>
      <p:sp>
        <p:nvSpPr>
          <p:cNvPr id="4" name="Date Placeholder 3"/>
          <p:cNvSpPr>
            <a:spLocks noGrp="1"/>
          </p:cNvSpPr>
          <p:nvPr>
            <p:ph type="dt" sz="half" idx="10"/>
          </p:nvPr>
        </p:nvSpPr>
        <p:spPr/>
        <p:txBody>
          <a:bodyPr/>
          <a:lstStyle/>
          <a:p>
            <a:fld id="{870E2B3C-A42C-3449-9007-B4008854D957}" type="datetimeFigureOut">
              <a:rPr lang="en-US" smtClean="0"/>
              <a:t>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53D093-F4E8-DF47-BA92-0744F3257ABF}"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fr-FR"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nchor="t"/>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dirty="0"/>
          </a:p>
        </p:txBody>
      </p:sp>
      <p:sp>
        <p:nvSpPr>
          <p:cNvPr id="4" name="Date Placeholder 3"/>
          <p:cNvSpPr>
            <a:spLocks noGrp="1"/>
          </p:cNvSpPr>
          <p:nvPr>
            <p:ph type="dt" sz="half" idx="10"/>
          </p:nvPr>
        </p:nvSpPr>
        <p:spPr/>
        <p:txBody>
          <a:bodyPr/>
          <a:lstStyle/>
          <a:p>
            <a:fld id="{870E2B3C-A42C-3449-9007-B4008854D957}" type="datetimeFigureOut">
              <a:rPr lang="en-US" smtClean="0"/>
              <a:t>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53D093-F4E8-DF47-BA92-0744F3257AB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457200"/>
            <a:ext cx="8229600" cy="1143000"/>
          </a:xfrm>
          <a:prstGeom prst="rect">
            <a:avLst/>
          </a:prstGeom>
        </p:spPr>
        <p:txBody>
          <a:bodyPr vert="horz" lIns="91440" tIns="45720" rIns="91440" bIns="45720" rtlCol="0" anchor="t">
            <a:normAutofit/>
          </a:bodyPr>
          <a:lstStyle/>
          <a:p>
            <a:r>
              <a:rPr lang="fr-FR"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chor="ctr">
            <a:normAutofit/>
          </a:bodyPr>
          <a:lstStyle/>
          <a:p>
            <a:pPr lvl="0"/>
            <a:r>
              <a:rPr lang="fr-FR" smtClean="0"/>
              <a:t>Click to edit Master text styles</a:t>
            </a:r>
          </a:p>
          <a:p>
            <a:pPr lvl="1"/>
            <a:r>
              <a:rPr lang="fr-FR" smtClean="0"/>
              <a:t>Second level</a:t>
            </a:r>
          </a:p>
          <a:p>
            <a:pPr lvl="2"/>
            <a:r>
              <a:rPr lang="fr-FR" smtClean="0"/>
              <a:t>Third level</a:t>
            </a:r>
          </a:p>
          <a:p>
            <a:pPr lvl="3"/>
            <a:r>
              <a:rPr lang="fr-FR" smtClean="0"/>
              <a:t>Fourth level</a:t>
            </a:r>
          </a:p>
          <a:p>
            <a:pPr lvl="4"/>
            <a:r>
              <a:rPr lang="fr-FR"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70E2B3C-A42C-3449-9007-B4008854D957}" type="datetimeFigureOut">
              <a:rPr lang="en-US" smtClean="0"/>
              <a:t>1/20/18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53D093-F4E8-DF47-BA92-0744F3257ABF}"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50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50000"/>
        </a:lnSpc>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lnSpc>
          <a:spcPct val="150000"/>
        </a:lnSpc>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150000"/>
        </a:lnSpc>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150000"/>
        </a:lnSpc>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150000"/>
        </a:lnSpc>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image" Target="../media/image9.jpeg"/><Relationship Id="rId12" Type="http://schemas.openxmlformats.org/officeDocument/2006/relationships/image" Target="../media/image10.png"/><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jpeg"/><Relationship Id="rId5" Type="http://schemas.openxmlformats.org/officeDocument/2006/relationships/image" Target="../media/image3.jpeg"/><Relationship Id="rId6" Type="http://schemas.openxmlformats.org/officeDocument/2006/relationships/image" Target="../media/image4.emf"/><Relationship Id="rId7" Type="http://schemas.openxmlformats.org/officeDocument/2006/relationships/image" Target="../media/image5.png"/><Relationship Id="rId8" Type="http://schemas.openxmlformats.org/officeDocument/2006/relationships/image" Target="../media/image6.png"/><Relationship Id="rId9" Type="http://schemas.openxmlformats.org/officeDocument/2006/relationships/image" Target="../media/image7.png"/><Relationship Id="rId10"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2.png"/><Relationship Id="rId5" Type="http://schemas.openxmlformats.org/officeDocument/2006/relationships/image" Target="../media/image13.png"/><Relationship Id="rId6" Type="http://schemas.openxmlformats.org/officeDocument/2006/relationships/image" Target="../media/image14.png"/><Relationship Id="rId7" Type="http://schemas.openxmlformats.org/officeDocument/2006/relationships/image" Target="../media/image15.png"/><Relationship Id="rId8" Type="http://schemas.openxmlformats.org/officeDocument/2006/relationships/image" Target="../media/image16.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17.png"/><Relationship Id="rId4" Type="http://schemas.openxmlformats.org/officeDocument/2006/relationships/image" Target="../media/image18.png"/><Relationship Id="rId5" Type="http://schemas.openxmlformats.org/officeDocument/2006/relationships/image" Target="../media/image19.png"/><Relationship Id="rId6" Type="http://schemas.openxmlformats.org/officeDocument/2006/relationships/image" Target="../media/image20.png"/><Relationship Id="rId7" Type="http://schemas.openxmlformats.org/officeDocument/2006/relationships/image" Target="../media/image21.png"/><Relationship Id="rId8" Type="http://schemas.openxmlformats.org/officeDocument/2006/relationships/image" Target="../media/image22.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24.png"/><Relationship Id="rId4" Type="http://schemas.openxmlformats.org/officeDocument/2006/relationships/image" Target="../media/image25.png"/><Relationship Id="rId5" Type="http://schemas.openxmlformats.org/officeDocument/2006/relationships/image" Target="../media/image26.png"/><Relationship Id="rId6" Type="http://schemas.openxmlformats.org/officeDocument/2006/relationships/image" Target="../media/image27.png"/><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5.xml.rels><?xml version="1.0" encoding="UTF-8" standalone="yes"?>
<Relationships xmlns="http://schemas.openxmlformats.org/package/2006/relationships"><Relationship Id="rId3" Type="http://schemas.openxmlformats.org/officeDocument/2006/relationships/image" Target="../media/image28.png"/><Relationship Id="rId4" Type="http://schemas.openxmlformats.org/officeDocument/2006/relationships/image" Target="../media/image29.png"/><Relationship Id="rId5" Type="http://schemas.openxmlformats.org/officeDocument/2006/relationships/image" Target="../media/image30.png"/><Relationship Id="rId6" Type="http://schemas.openxmlformats.org/officeDocument/2006/relationships/image" Target="../media/image31.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2.jpeg"/></Relationships>
</file>

<file path=ppt/slides/_rels/slide11.xml.rels><?xml version="1.0" encoding="UTF-8" standalone="yes"?>
<Relationships xmlns="http://schemas.openxmlformats.org/package/2006/relationships"><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2.xml.rels><?xml version="1.0" encoding="UTF-8" standalone="yes"?>
<Relationships xmlns="http://schemas.openxmlformats.org/package/2006/relationships"><Relationship Id="rId3" Type="http://schemas.openxmlformats.org/officeDocument/2006/relationships/image" Target="../media/image38.jpeg"/><Relationship Id="rId4" Type="http://schemas.openxmlformats.org/officeDocument/2006/relationships/image" Target="../media/image39.png"/><Relationship Id="rId1" Type="http://schemas.openxmlformats.org/officeDocument/2006/relationships/slideLayout" Target="../slideLayouts/slideLayout2.xml"/><Relationship Id="rId2" Type="http://schemas.openxmlformats.org/officeDocument/2006/relationships/image" Target="../media/image37.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4.xml.rels><?xml version="1.0" encoding="UTF-8" standalone="yes"?>
<Relationships xmlns="http://schemas.openxmlformats.org/package/2006/relationships"><Relationship Id="rId3" Type="http://schemas.openxmlformats.org/officeDocument/2006/relationships/image" Target="../media/image40.png"/><Relationship Id="rId4" Type="http://schemas.openxmlformats.org/officeDocument/2006/relationships/image" Target="../media/image41.png"/><Relationship Id="rId5" Type="http://schemas.openxmlformats.org/officeDocument/2006/relationships/image" Target="../media/image42.png"/><Relationship Id="rId6" Type="http://schemas.openxmlformats.org/officeDocument/2006/relationships/image" Target="../media/image43.png"/><Relationship Id="rId7" Type="http://schemas.openxmlformats.org/officeDocument/2006/relationships/image" Target="../media/image44.png"/><Relationship Id="rId8" Type="http://schemas.openxmlformats.org/officeDocument/2006/relationships/image" Target="../media/image45.pn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5.xml.rels><?xml version="1.0" encoding="UTF-8" standalone="yes"?>
<Relationships xmlns="http://schemas.openxmlformats.org/package/2006/relationships"><Relationship Id="rId11" Type="http://schemas.openxmlformats.org/officeDocument/2006/relationships/image" Target="../media/image52.png"/><Relationship Id="rId12" Type="http://schemas.openxmlformats.org/officeDocument/2006/relationships/image" Target="../media/image53.png"/><Relationship Id="rId13" Type="http://schemas.openxmlformats.org/officeDocument/2006/relationships/image" Target="../media/image54.png"/><Relationship Id="rId14" Type="http://schemas.openxmlformats.org/officeDocument/2006/relationships/image" Target="../media/image55.png"/><Relationship Id="rId15" Type="http://schemas.openxmlformats.org/officeDocument/2006/relationships/image" Target="../media/image56.png"/><Relationship Id="rId16" Type="http://schemas.openxmlformats.org/officeDocument/2006/relationships/image" Target="../media/image57.png"/><Relationship Id="rId17" Type="http://schemas.openxmlformats.org/officeDocument/2006/relationships/image" Target="../media/image58.jpeg"/><Relationship Id="rId1" Type="http://schemas.openxmlformats.org/officeDocument/2006/relationships/vmlDrawing" Target="../drawings/vmlDrawing1.vml"/><Relationship Id="rId2" Type="http://schemas.openxmlformats.org/officeDocument/2006/relationships/slideLayout" Target="../slideLayouts/slideLayout2.xml"/><Relationship Id="rId3" Type="http://schemas.openxmlformats.org/officeDocument/2006/relationships/image" Target="../media/image47.png"/><Relationship Id="rId4" Type="http://schemas.openxmlformats.org/officeDocument/2006/relationships/oleObject" Target="../embeddings/oleObject1.bin"/><Relationship Id="rId5" Type="http://schemas.openxmlformats.org/officeDocument/2006/relationships/image" Target="../media/image46.png"/><Relationship Id="rId6" Type="http://schemas.openxmlformats.org/officeDocument/2006/relationships/oleObject" Target="../embeddings/oleObject2.bin"/><Relationship Id="rId7" Type="http://schemas.openxmlformats.org/officeDocument/2006/relationships/image" Target="../media/image48.png"/><Relationship Id="rId8" Type="http://schemas.openxmlformats.org/officeDocument/2006/relationships/image" Target="../media/image49.png"/><Relationship Id="rId9" Type="http://schemas.openxmlformats.org/officeDocument/2006/relationships/image" Target="../media/image50.png"/><Relationship Id="rId10" Type="http://schemas.openxmlformats.org/officeDocument/2006/relationships/image" Target="../media/image51.png"/></Relationships>
</file>

<file path=ppt/slides/_rels/slide16.xml.rels><?xml version="1.0" encoding="UTF-8" standalone="yes"?>
<Relationships xmlns="http://schemas.openxmlformats.org/package/2006/relationships"><Relationship Id="rId3" Type="http://schemas.openxmlformats.org/officeDocument/2006/relationships/image" Target="../media/image59.jpeg"/><Relationship Id="rId4" Type="http://schemas.openxmlformats.org/officeDocument/2006/relationships/image" Target="../media/image60.png"/><Relationship Id="rId5" Type="http://schemas.openxmlformats.org/officeDocument/2006/relationships/image" Target="../media/image61.jpeg"/><Relationship Id="rId6" Type="http://schemas.openxmlformats.org/officeDocument/2006/relationships/image" Target="../media/image62.pn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3.png"/><Relationship Id="rId3" Type="http://schemas.openxmlformats.org/officeDocument/2006/relationships/image" Target="../media/image6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5.png"/></Relationships>
</file>

<file path=ppt/slides/_rels/slide19.xml.rels><?xml version="1.0" encoding="UTF-8" standalone="yes"?>
<Relationships xmlns="http://schemas.openxmlformats.org/package/2006/relationships"><Relationship Id="rId3" Type="http://schemas.openxmlformats.org/officeDocument/2006/relationships/image" Target="../media/image67.png"/><Relationship Id="rId4" Type="http://schemas.openxmlformats.org/officeDocument/2006/relationships/image" Target="../media/image68.png"/><Relationship Id="rId5" Type="http://schemas.openxmlformats.org/officeDocument/2006/relationships/image" Target="../media/image69.png"/><Relationship Id="rId6" Type="http://schemas.openxmlformats.org/officeDocument/2006/relationships/image" Target="../media/image70.png"/><Relationship Id="rId7" Type="http://schemas.openxmlformats.org/officeDocument/2006/relationships/image" Target="../media/image71.png"/><Relationship Id="rId8" Type="http://schemas.openxmlformats.org/officeDocument/2006/relationships/image" Target="../media/image72.png"/><Relationship Id="rId1" Type="http://schemas.openxmlformats.org/officeDocument/2006/relationships/slideLayout" Target="../slideLayouts/slideLayout2.xml"/><Relationship Id="rId2" Type="http://schemas.openxmlformats.org/officeDocument/2006/relationships/image" Target="../media/image6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1"/>
            <a:ext cx="9143999" cy="685800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0" y="2603500"/>
            <a:ext cx="9143999" cy="1104900"/>
          </a:xfrm>
        </p:spPr>
        <p:txBody>
          <a:bodyPr>
            <a:noAutofit/>
          </a:bodyPr>
          <a:lstStyle/>
          <a:p>
            <a:r>
              <a:rPr lang="en-US" sz="3600" dirty="0">
                <a:solidFill>
                  <a:srgbClr val="DF542F"/>
                </a:solidFill>
                <a:latin typeface="+mn-lt"/>
              </a:rPr>
              <a:t>Applying the hard-rock, high-temperature isotope geochemist’s toolkit to SILVER </a:t>
            </a:r>
          </a:p>
        </p:txBody>
      </p:sp>
      <p:sp>
        <p:nvSpPr>
          <p:cNvPr id="3" name="Subtitle 2"/>
          <p:cNvSpPr>
            <a:spLocks noGrp="1"/>
          </p:cNvSpPr>
          <p:nvPr>
            <p:ph type="subTitle" idx="1"/>
          </p:nvPr>
        </p:nvSpPr>
        <p:spPr>
          <a:xfrm>
            <a:off x="1371600" y="4534099"/>
            <a:ext cx="6400800" cy="1156686"/>
          </a:xfrm>
        </p:spPr>
        <p:txBody>
          <a:bodyPr>
            <a:normAutofit/>
          </a:bodyPr>
          <a:lstStyle/>
          <a:p>
            <a:pPr>
              <a:lnSpc>
                <a:spcPct val="110000"/>
              </a:lnSpc>
              <a:spcBef>
                <a:spcPts val="0"/>
              </a:spcBef>
            </a:pPr>
            <a:r>
              <a:rPr lang="en-US" sz="3200" dirty="0" err="1" smtClean="0">
                <a:solidFill>
                  <a:schemeClr val="accent1">
                    <a:lumMod val="60000"/>
                    <a:lumOff val="40000"/>
                  </a:schemeClr>
                </a:solidFill>
              </a:rPr>
              <a:t>Janne</a:t>
            </a:r>
            <a:r>
              <a:rPr lang="en-US" sz="3200" dirty="0" smtClean="0">
                <a:solidFill>
                  <a:schemeClr val="accent1">
                    <a:lumMod val="60000"/>
                    <a:lumOff val="40000"/>
                  </a:schemeClr>
                </a:solidFill>
              </a:rPr>
              <a:t> Blichert-Toft</a:t>
            </a:r>
          </a:p>
          <a:p>
            <a:pPr>
              <a:lnSpc>
                <a:spcPct val="110000"/>
              </a:lnSpc>
              <a:spcBef>
                <a:spcPts val="0"/>
              </a:spcBef>
            </a:pPr>
            <a:r>
              <a:rPr lang="en-US" sz="2400" dirty="0" smtClean="0">
                <a:solidFill>
                  <a:schemeClr val="accent1">
                    <a:lumMod val="60000"/>
                    <a:lumOff val="40000"/>
                  </a:schemeClr>
                </a:solidFill>
              </a:rPr>
              <a:t>CNRS &amp; ENS de Lyon</a:t>
            </a:r>
          </a:p>
        </p:txBody>
      </p:sp>
      <p:pic>
        <p:nvPicPr>
          <p:cNvPr id="4" name="Picture 8" descr="em_full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0823" y="217870"/>
            <a:ext cx="1029479" cy="1029478"/>
          </a:xfrm>
          <a:prstGeom prst="rect">
            <a:avLst/>
          </a:prstGeom>
          <a:noFill/>
          <a:ln>
            <a:noFill/>
          </a:ln>
          <a:effectLst>
            <a:reflection stA="50000" endPos="50000" dir="5400000" sy="-100000" algn="bl" rotWithShape="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descr="Apollo Earth"/>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029" y="217870"/>
            <a:ext cx="1069749" cy="1029478"/>
          </a:xfrm>
          <a:prstGeom prst="rect">
            <a:avLst/>
          </a:prstGeom>
          <a:noFill/>
          <a:ln>
            <a:noFill/>
          </a:ln>
          <a:effectLst>
            <a:reflection stA="50000" endPos="50000" dir="5400000" sy="-100000" algn="bl" rotWithShape="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8" descr="Mars.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848080" y="217870"/>
            <a:ext cx="1340200" cy="1340200"/>
          </a:xfrm>
          <a:prstGeom prst="rect">
            <a:avLst/>
          </a:prstGeom>
          <a:noFill/>
          <a:ln>
            <a:noFill/>
          </a:ln>
          <a:effectLst>
            <a:reflection stA="50000" endPos="50000" dir="5400000" sy="-100000" algn="bl" rotWithShape="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p:nvPr/>
        </p:nvPicPr>
        <p:blipFill>
          <a:blip r:embed="rId6">
            <a:extLst>
              <a:ext uri="{28A0092B-C50C-407E-A947-70E740481C1C}">
                <a14:useLocalDpi xmlns:a14="http://schemas.microsoft.com/office/drawing/2010/main" val="0"/>
              </a:ext>
            </a:extLst>
          </a:blip>
          <a:srcRect/>
          <a:stretch>
            <a:fillRect/>
          </a:stretch>
        </p:blipFill>
        <p:spPr bwMode="auto">
          <a:xfrm>
            <a:off x="7230819" y="5494653"/>
            <a:ext cx="1816100" cy="911015"/>
          </a:xfrm>
          <a:prstGeom prst="rect">
            <a:avLst/>
          </a:prstGeom>
          <a:noFill/>
          <a:ln>
            <a:noFill/>
          </a:ln>
          <a:effectLst>
            <a:reflection stA="50000" endPos="30000" dir="5400000" sy="-100000" algn="bl" rotWithShape="0"/>
          </a:effectLst>
          <a:scene3d>
            <a:camera prst="perspectiveFront">
              <a:rot lat="600000" lon="1800000" rev="0"/>
            </a:camera>
            <a:lightRig rig="threePt" dir="t"/>
          </a:scene3d>
        </p:spPr>
      </p:pic>
      <p:pic>
        <p:nvPicPr>
          <p:cNvPr id="11" name="Picture 10"/>
          <p:cNvPicPr/>
          <p:nvPr/>
        </p:nvPicPr>
        <p:blipFill>
          <a:blip r:embed="rId7">
            <a:extLst>
              <a:ext uri="{28A0092B-C50C-407E-A947-70E740481C1C}">
                <a14:useLocalDpi xmlns:a14="http://schemas.microsoft.com/office/drawing/2010/main" val="0"/>
              </a:ext>
            </a:extLst>
          </a:blip>
          <a:srcRect/>
          <a:stretch>
            <a:fillRect/>
          </a:stretch>
        </p:blipFill>
        <p:spPr bwMode="auto">
          <a:xfrm>
            <a:off x="7693204" y="4057818"/>
            <a:ext cx="1348235" cy="1025315"/>
          </a:xfrm>
          <a:prstGeom prst="rect">
            <a:avLst/>
          </a:prstGeom>
          <a:noFill/>
          <a:ln>
            <a:noFill/>
          </a:ln>
          <a:effectLst>
            <a:reflection stA="50000" endPos="30000" dir="5400000" sy="-100000" algn="bl" rotWithShape="0"/>
          </a:effectLst>
          <a:scene3d>
            <a:camera prst="perspectiveFront">
              <a:rot lat="600000" lon="1800000" rev="0"/>
            </a:camera>
            <a:lightRig rig="threePt" dir="t"/>
          </a:scene3d>
        </p:spPr>
      </p:pic>
      <p:pic>
        <p:nvPicPr>
          <p:cNvPr id="13" name="Picture 12"/>
          <p:cNvPicPr>
            <a:picLocks noChangeAspect="1"/>
          </p:cNvPicPr>
          <p:nvPr/>
        </p:nvPicPr>
        <p:blipFill>
          <a:blip r:embed="rId8"/>
          <a:stretch>
            <a:fillRect/>
          </a:stretch>
        </p:blipFill>
        <p:spPr>
          <a:xfrm>
            <a:off x="7158360" y="225247"/>
            <a:ext cx="1901824" cy="1332823"/>
          </a:xfrm>
          <a:prstGeom prst="rect">
            <a:avLst/>
          </a:prstGeom>
          <a:effectLst>
            <a:reflection stA="50000" endPos="50000" dir="5400000" sy="-100000" algn="bl" rotWithShape="0"/>
          </a:effectLst>
        </p:spPr>
      </p:pic>
      <p:grpSp>
        <p:nvGrpSpPr>
          <p:cNvPr id="23" name="Group 22"/>
          <p:cNvGrpSpPr/>
          <p:nvPr/>
        </p:nvGrpSpPr>
        <p:grpSpPr>
          <a:xfrm>
            <a:off x="203730" y="3918118"/>
            <a:ext cx="2291820" cy="2385950"/>
            <a:chOff x="203730" y="4019718"/>
            <a:chExt cx="2291820" cy="2385950"/>
          </a:xfrm>
        </p:grpSpPr>
        <p:pic>
          <p:nvPicPr>
            <p:cNvPr id="15" name="Picture 14"/>
            <p:cNvPicPr>
              <a:picLocks noChangeAspect="1"/>
            </p:cNvPicPr>
            <p:nvPr/>
          </p:nvPicPr>
          <p:blipFill>
            <a:blip r:embed="rId9"/>
            <a:stretch>
              <a:fillRect/>
            </a:stretch>
          </p:blipFill>
          <p:spPr>
            <a:xfrm>
              <a:off x="247650" y="4057818"/>
              <a:ext cx="2247900" cy="2247900"/>
            </a:xfrm>
            <a:prstGeom prst="rect">
              <a:avLst/>
            </a:prstGeom>
          </p:spPr>
        </p:pic>
        <p:cxnSp>
          <p:nvCxnSpPr>
            <p:cNvPr id="18" name="Straight Connector 17"/>
            <p:cNvCxnSpPr/>
            <p:nvPr/>
          </p:nvCxnSpPr>
          <p:spPr>
            <a:xfrm>
              <a:off x="203730" y="4057818"/>
              <a:ext cx="2291820" cy="0"/>
            </a:xfrm>
            <a:prstGeom prst="line">
              <a:avLst/>
            </a:prstGeom>
            <a:ln w="57150" cmpd="sng">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V="1">
              <a:off x="2495550" y="4019718"/>
              <a:ext cx="0" cy="2385950"/>
            </a:xfrm>
            <a:prstGeom prst="line">
              <a:avLst/>
            </a:prstGeom>
            <a:ln w="57150" cmpd="sng">
              <a:solidFill>
                <a:schemeClr val="bg1"/>
              </a:solidFill>
            </a:ln>
          </p:spPr>
          <p:style>
            <a:lnRef idx="2">
              <a:schemeClr val="accent1"/>
            </a:lnRef>
            <a:fillRef idx="0">
              <a:schemeClr val="accent1"/>
            </a:fillRef>
            <a:effectRef idx="1">
              <a:schemeClr val="accent1"/>
            </a:effectRef>
            <a:fontRef idx="minor">
              <a:schemeClr val="tx1"/>
            </a:fontRef>
          </p:style>
        </p:cxnSp>
      </p:grpSp>
      <p:sp>
        <p:nvSpPr>
          <p:cNvPr id="24" name="Subtitle 2"/>
          <p:cNvSpPr txBox="1">
            <a:spLocks/>
          </p:cNvSpPr>
          <p:nvPr/>
        </p:nvSpPr>
        <p:spPr>
          <a:xfrm>
            <a:off x="63500" y="6402871"/>
            <a:ext cx="5791200" cy="410847"/>
          </a:xfrm>
          <a:prstGeom prst="rect">
            <a:avLst/>
          </a:prstGeom>
        </p:spPr>
        <p:txBody>
          <a:bodyPr vert="horz" lIns="91440" tIns="45720" rIns="91440" bIns="45720" rtlCol="0" anchor="t">
            <a:normAutofit/>
          </a:bodyPr>
          <a:lstStyle>
            <a:lvl1pPr marL="0" indent="0" algn="ctr" defTabSz="914400" rtl="0" eaLnBrk="1" latinLnBrk="0" hangingPunct="1">
              <a:lnSpc>
                <a:spcPct val="150000"/>
              </a:lnSpc>
              <a:spcBef>
                <a:spcPct val="20000"/>
              </a:spcBef>
              <a:buFont typeface="Arial" pitchFamily="34" charset="0"/>
              <a:buNone/>
              <a:defRPr sz="2800" kern="1200">
                <a:solidFill>
                  <a:schemeClr val="tx2"/>
                </a:solidFill>
                <a:latin typeface="+mn-lt"/>
                <a:ea typeface="+mn-ea"/>
                <a:cs typeface="+mn-cs"/>
              </a:defRPr>
            </a:lvl1pPr>
            <a:lvl2pPr marL="457200" indent="0" algn="ctr" defTabSz="914400" rtl="0" eaLnBrk="1" latinLnBrk="0" hangingPunct="1">
              <a:lnSpc>
                <a:spcPct val="150000"/>
              </a:lnSpc>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lnSpc>
                <a:spcPct val="150000"/>
              </a:lnSpc>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lnSpc>
                <a:spcPct val="150000"/>
              </a:lnSpc>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lnSpc>
                <a:spcPct val="150000"/>
              </a:lnSpc>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lnSpc>
                <a:spcPct val="110000"/>
              </a:lnSpc>
              <a:spcBef>
                <a:spcPts val="0"/>
              </a:spcBef>
            </a:pPr>
            <a:r>
              <a:rPr lang="en-US" sz="1600" dirty="0" smtClean="0">
                <a:solidFill>
                  <a:schemeClr val="accent1">
                    <a:lumMod val="20000"/>
                    <a:lumOff val="80000"/>
                  </a:schemeClr>
                </a:solidFill>
              </a:rPr>
              <a:t>ERC SILVER Kick-Off Meeting, ENS de Lyon, January 21-24, 2018</a:t>
            </a:r>
          </a:p>
        </p:txBody>
      </p:sp>
      <p:pic>
        <p:nvPicPr>
          <p:cNvPr id="17" name="Picture 16"/>
          <p:cNvPicPr>
            <a:picLocks noChangeAspect="1"/>
          </p:cNvPicPr>
          <p:nvPr/>
        </p:nvPicPr>
        <p:blipFill>
          <a:blip r:embed="rId10"/>
          <a:stretch>
            <a:fillRect/>
          </a:stretch>
        </p:blipFill>
        <p:spPr>
          <a:xfrm>
            <a:off x="1181101" y="217870"/>
            <a:ext cx="927022" cy="1237622"/>
          </a:xfrm>
          <a:prstGeom prst="rect">
            <a:avLst/>
          </a:prstGeom>
          <a:effectLst>
            <a:reflection stA="50000" endPos="30000" dir="5400000" sy="-100000" algn="bl" rotWithShape="0"/>
          </a:effectLst>
        </p:spPr>
      </p:pic>
      <p:pic>
        <p:nvPicPr>
          <p:cNvPr id="20" name="Picture 7" descr="late_bombardment"/>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175702" y="217870"/>
            <a:ext cx="1332797" cy="1336575"/>
          </a:xfrm>
          <a:prstGeom prst="rect">
            <a:avLst/>
          </a:prstGeom>
          <a:noFill/>
          <a:ln>
            <a:noFill/>
          </a:ln>
          <a:effectLst>
            <a:reflection stA="50000" endPos="30000" dir="5400000" sy="-100000" algn="bl" rotWithShape="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p:cNvPicPr>
            <a:picLocks noChangeAspect="1"/>
          </p:cNvPicPr>
          <p:nvPr/>
        </p:nvPicPr>
        <p:blipFill>
          <a:blip r:embed="rId12"/>
          <a:stretch>
            <a:fillRect/>
          </a:stretch>
        </p:blipFill>
        <p:spPr>
          <a:xfrm>
            <a:off x="4434863" y="217870"/>
            <a:ext cx="1387817" cy="1135995"/>
          </a:xfrm>
          <a:prstGeom prst="rect">
            <a:avLst/>
          </a:prstGeom>
          <a:effectLst>
            <a:reflection stA="50000" endPos="50000" dir="5400000" sy="-100000" algn="bl" rotWithShape="0"/>
          </a:effectLst>
        </p:spPr>
      </p:pic>
    </p:spTree>
    <p:extLst>
      <p:ext uri="{BB962C8B-B14F-4D97-AF65-F5344CB8AC3E}">
        <p14:creationId xmlns:p14="http://schemas.microsoft.com/office/powerpoint/2010/main" val="3742328470"/>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1"/>
            <a:ext cx="9143999" cy="685800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0" y="25400"/>
            <a:ext cx="9144000" cy="1638300"/>
          </a:xfrm>
        </p:spPr>
        <p:txBody>
          <a:bodyPr>
            <a:normAutofit fontScale="90000"/>
          </a:bodyPr>
          <a:lstStyle/>
          <a:p>
            <a:r>
              <a:rPr lang="en-US" sz="3600" dirty="0" smtClean="0">
                <a:solidFill>
                  <a:schemeClr val="accent1">
                    <a:lumMod val="40000"/>
                    <a:lumOff val="60000"/>
                  </a:schemeClr>
                </a:solidFill>
              </a:rPr>
              <a:t>My first step (M.Sc.; </a:t>
            </a:r>
            <a:r>
              <a:rPr lang="en-US" sz="3600" dirty="0" smtClean="0">
                <a:solidFill>
                  <a:schemeClr val="accent1">
                    <a:lumMod val="40000"/>
                    <a:lumOff val="60000"/>
                  </a:schemeClr>
                </a:solidFill>
              </a:rPr>
              <a:t>1987-1990</a:t>
            </a:r>
            <a:r>
              <a:rPr lang="en-US" sz="3600" dirty="0" smtClean="0">
                <a:solidFill>
                  <a:schemeClr val="accent1">
                    <a:lumMod val="40000"/>
                    <a:lumOff val="60000"/>
                  </a:schemeClr>
                </a:solidFill>
              </a:rPr>
              <a:t>)!</a:t>
            </a:r>
            <a:br>
              <a:rPr lang="en-US" sz="3600" dirty="0" smtClean="0">
                <a:solidFill>
                  <a:schemeClr val="accent1">
                    <a:lumMod val="40000"/>
                    <a:lumOff val="60000"/>
                  </a:schemeClr>
                </a:solidFill>
              </a:rPr>
            </a:br>
            <a:r>
              <a:rPr lang="en-US" sz="2700" dirty="0" smtClean="0"/>
              <a:t>East Greenland, </a:t>
            </a:r>
            <a:r>
              <a:rPr lang="en-US" sz="2700" dirty="0" err="1" smtClean="0"/>
              <a:t>Skaergaard</a:t>
            </a:r>
            <a:r>
              <a:rPr lang="en-US" sz="2700" dirty="0" smtClean="0"/>
              <a:t>, </a:t>
            </a:r>
            <a:r>
              <a:rPr lang="en-US" sz="2700" dirty="0" err="1" smtClean="0"/>
              <a:t>Macrodikes</a:t>
            </a:r>
            <a:r>
              <a:rPr lang="en-US" sz="2700" dirty="0" smtClean="0"/>
              <a:t>, Earth’s mantle,         </a:t>
            </a:r>
            <a:br>
              <a:rPr lang="en-US" sz="2700" dirty="0" smtClean="0"/>
            </a:br>
            <a:r>
              <a:rPr lang="en-US" sz="2700" dirty="0" smtClean="0"/>
              <a:t>                                         radiogenic isotopes, TIMS, mantle geochemistry</a:t>
            </a:r>
            <a:br>
              <a:rPr lang="en-US" sz="2700" dirty="0" smtClean="0"/>
            </a:br>
            <a:endParaRPr lang="en-US" sz="2700" dirty="0"/>
          </a:p>
        </p:txBody>
      </p:sp>
      <p:pic>
        <p:nvPicPr>
          <p:cNvPr id="3" name="Picture 2"/>
          <p:cNvPicPr>
            <a:picLocks noChangeAspect="1"/>
          </p:cNvPicPr>
          <p:nvPr/>
        </p:nvPicPr>
        <p:blipFill>
          <a:blip r:embed="rId3"/>
          <a:stretch>
            <a:fillRect/>
          </a:stretch>
        </p:blipFill>
        <p:spPr>
          <a:xfrm>
            <a:off x="228600" y="2124141"/>
            <a:ext cx="6438900" cy="2941330"/>
          </a:xfrm>
          <a:prstGeom prst="rect">
            <a:avLst/>
          </a:prstGeom>
          <a:effectLst>
            <a:reflection stA="50000" endPos="30000" dir="5400000" sy="-100000" algn="bl" rotWithShape="0"/>
          </a:effectLst>
          <a:scene3d>
            <a:camera prst="perspectiveFront">
              <a:rot lat="600000" lon="19800000" rev="0"/>
            </a:camera>
            <a:lightRig rig="threePt" dir="t"/>
          </a:scene3d>
        </p:spPr>
      </p:pic>
      <p:pic>
        <p:nvPicPr>
          <p:cNvPr id="4" name="Picture 3"/>
          <p:cNvPicPr>
            <a:picLocks noChangeAspect="1"/>
          </p:cNvPicPr>
          <p:nvPr/>
        </p:nvPicPr>
        <p:blipFill>
          <a:blip r:embed="rId4"/>
          <a:stretch>
            <a:fillRect/>
          </a:stretch>
        </p:blipFill>
        <p:spPr>
          <a:xfrm>
            <a:off x="7585927" y="1473200"/>
            <a:ext cx="1435100" cy="3187700"/>
          </a:xfrm>
          <a:prstGeom prst="rect">
            <a:avLst/>
          </a:prstGeom>
          <a:effectLst>
            <a:reflection stA="50000" endPos="30000" dir="5400000" sy="-100000" algn="bl" rotWithShape="0"/>
          </a:effectLst>
          <a:scene3d>
            <a:camera prst="perspectiveFront">
              <a:rot lat="600000" lon="1800000" rev="0"/>
            </a:camera>
            <a:lightRig rig="threePt" dir="t"/>
          </a:scene3d>
        </p:spPr>
      </p:pic>
      <p:pic>
        <p:nvPicPr>
          <p:cNvPr id="5" name="Picture 4"/>
          <p:cNvPicPr>
            <a:picLocks noChangeAspect="1"/>
          </p:cNvPicPr>
          <p:nvPr/>
        </p:nvPicPr>
        <p:blipFill>
          <a:blip r:embed="rId5"/>
          <a:stretch>
            <a:fillRect/>
          </a:stretch>
        </p:blipFill>
        <p:spPr>
          <a:xfrm>
            <a:off x="6369050" y="3486150"/>
            <a:ext cx="2032000" cy="2603500"/>
          </a:xfrm>
          <a:prstGeom prst="rect">
            <a:avLst/>
          </a:prstGeom>
          <a:effectLst>
            <a:reflection stA="50000" endPos="30000" dir="5400000" sy="-100000" algn="bl" rotWithShape="0"/>
          </a:effectLst>
          <a:scene3d>
            <a:camera prst="perspectiveFront">
              <a:rot lat="600000" lon="1800000" rev="0"/>
            </a:camera>
            <a:lightRig rig="threePt" dir="t"/>
          </a:scene3d>
        </p:spPr>
      </p:pic>
      <p:pic>
        <p:nvPicPr>
          <p:cNvPr id="6" name="Picture 5"/>
          <p:cNvPicPr>
            <a:picLocks noChangeAspect="1"/>
          </p:cNvPicPr>
          <p:nvPr/>
        </p:nvPicPr>
        <p:blipFill>
          <a:blip r:embed="rId6"/>
          <a:stretch>
            <a:fillRect/>
          </a:stretch>
        </p:blipFill>
        <p:spPr>
          <a:xfrm>
            <a:off x="4362450" y="4151148"/>
            <a:ext cx="1943100" cy="2461640"/>
          </a:xfrm>
          <a:prstGeom prst="rect">
            <a:avLst/>
          </a:prstGeom>
          <a:effectLst>
            <a:reflection stA="50000" endPos="30000" dir="5400000" sy="-100000" algn="bl" rotWithShape="0"/>
          </a:effectLst>
          <a:scene3d>
            <a:camera prst="perspectiveFront">
              <a:rot lat="600000" lon="19800000" rev="0"/>
            </a:camera>
            <a:lightRig rig="threePt" dir="t"/>
          </a:scene3d>
        </p:spPr>
      </p:pic>
      <p:pic>
        <p:nvPicPr>
          <p:cNvPr id="8" name="Picture 7"/>
          <p:cNvPicPr>
            <a:picLocks noChangeAspect="1"/>
          </p:cNvPicPr>
          <p:nvPr/>
        </p:nvPicPr>
        <p:blipFill>
          <a:blip r:embed="rId7"/>
          <a:stretch>
            <a:fillRect/>
          </a:stretch>
        </p:blipFill>
        <p:spPr>
          <a:xfrm>
            <a:off x="342000" y="1099930"/>
            <a:ext cx="2547250" cy="2643694"/>
          </a:xfrm>
          <a:prstGeom prst="rect">
            <a:avLst/>
          </a:prstGeom>
          <a:effectLst/>
          <a:scene3d>
            <a:camera prst="perspectiveFront">
              <a:rot lat="600000" lon="19800000" rev="0"/>
            </a:camera>
            <a:lightRig rig="threePt" dir="t"/>
          </a:scene3d>
        </p:spPr>
      </p:pic>
      <p:pic>
        <p:nvPicPr>
          <p:cNvPr id="10" name="Picture 3" descr="Earth structur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29538" y="1663700"/>
            <a:ext cx="1424424" cy="1490839"/>
          </a:xfrm>
          <a:prstGeom prst="rect">
            <a:avLst/>
          </a:prstGeom>
          <a:noFill/>
          <a:ln>
            <a:noFill/>
          </a:ln>
          <a:effectLst>
            <a:reflection stA="50000" endPos="30000" dist="12700" dir="5400000" sy="-100000" algn="bl" rotWithShape="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3389775"/>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1"/>
            <a:ext cx="9143999" cy="685800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0" y="30649"/>
            <a:ext cx="9144000" cy="1219200"/>
          </a:xfrm>
        </p:spPr>
        <p:txBody>
          <a:bodyPr>
            <a:normAutofit fontScale="90000"/>
          </a:bodyPr>
          <a:lstStyle/>
          <a:p>
            <a:r>
              <a:rPr lang="en-US" sz="3200" dirty="0" smtClean="0">
                <a:solidFill>
                  <a:srgbClr val="F6E4B7"/>
                </a:solidFill>
              </a:rPr>
              <a:t>My second step (Ph.D.; </a:t>
            </a:r>
            <a:r>
              <a:rPr lang="en-US" sz="3200" dirty="0" smtClean="0">
                <a:solidFill>
                  <a:srgbClr val="F6E4B7"/>
                </a:solidFill>
              </a:rPr>
              <a:t>1990-1993</a:t>
            </a:r>
            <a:r>
              <a:rPr lang="en-US" sz="3200" dirty="0" smtClean="0">
                <a:solidFill>
                  <a:srgbClr val="F6E4B7"/>
                </a:solidFill>
              </a:rPr>
              <a:t>)!</a:t>
            </a:r>
            <a:br>
              <a:rPr lang="en-US" sz="3200" dirty="0" smtClean="0">
                <a:solidFill>
                  <a:srgbClr val="F6E4B7"/>
                </a:solidFill>
              </a:rPr>
            </a:br>
            <a:r>
              <a:rPr lang="en-US" sz="3200" dirty="0" err="1" smtClean="0"/>
              <a:t>Skjoldungen</a:t>
            </a:r>
            <a:r>
              <a:rPr lang="en-US" sz="3200" dirty="0" smtClean="0"/>
              <a:t>, alkaline </a:t>
            </a:r>
            <a:r>
              <a:rPr lang="en-US" sz="3200" dirty="0" err="1" smtClean="0"/>
              <a:t>magmatism</a:t>
            </a:r>
            <a:r>
              <a:rPr lang="en-US" sz="3200" dirty="0" smtClean="0"/>
              <a:t>, early Earth, deep time</a:t>
            </a:r>
            <a:endParaRPr lang="en-US" sz="3200" dirty="0"/>
          </a:p>
        </p:txBody>
      </p:sp>
      <p:pic>
        <p:nvPicPr>
          <p:cNvPr id="4" name="Picture 3"/>
          <p:cNvPicPr>
            <a:picLocks noChangeAspect="1"/>
          </p:cNvPicPr>
          <p:nvPr/>
        </p:nvPicPr>
        <p:blipFill>
          <a:blip r:embed="rId3"/>
          <a:stretch>
            <a:fillRect/>
          </a:stretch>
        </p:blipFill>
        <p:spPr>
          <a:xfrm>
            <a:off x="189395" y="1619348"/>
            <a:ext cx="5490281" cy="3195163"/>
          </a:xfrm>
          <a:prstGeom prst="rect">
            <a:avLst/>
          </a:prstGeom>
          <a:effectLst>
            <a:reflection stA="50000" endPos="30000" dir="5400000" sy="-100000" algn="bl" rotWithShape="0"/>
          </a:effectLst>
          <a:scene3d>
            <a:camera prst="perspectiveFront">
              <a:rot lat="600000" lon="19800000" rev="0"/>
            </a:camera>
            <a:lightRig rig="threePt" dir="t"/>
          </a:scene3d>
        </p:spPr>
      </p:pic>
      <p:pic>
        <p:nvPicPr>
          <p:cNvPr id="5"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084830" y="1421250"/>
            <a:ext cx="3779838" cy="2484438"/>
          </a:xfrm>
          <a:prstGeom prst="rect">
            <a:avLst/>
          </a:prstGeom>
          <a:noFill/>
          <a:ln>
            <a:noFill/>
          </a:ln>
          <a:effectLst>
            <a:reflection stA="50000" endPos="30000" dir="5400000" sy="-100000" algn="bl" rotWithShape="0"/>
          </a:effectLst>
          <a:scene3d>
            <a:camera prst="perspectiveFront">
              <a:rot lat="600000" lon="1800000" rev="0"/>
            </a:camera>
            <a:lightRig rig="threePt" dir="t"/>
          </a:scene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p:nvPicPr>
        <p:blipFill>
          <a:blip r:embed="rId5"/>
          <a:stretch>
            <a:fillRect/>
          </a:stretch>
        </p:blipFill>
        <p:spPr>
          <a:xfrm>
            <a:off x="7958186" y="3477460"/>
            <a:ext cx="1065238" cy="1239363"/>
          </a:xfrm>
          <a:prstGeom prst="rect">
            <a:avLst/>
          </a:prstGeom>
          <a:effectLst>
            <a:reflection stA="50000" endPos="30000" dir="5400000" sy="-100000" algn="bl" rotWithShape="0"/>
          </a:effectLst>
          <a:scene3d>
            <a:camera prst="orthographicFront">
              <a:rot lat="600000" lon="1800000" rev="0"/>
            </a:camera>
            <a:lightRig rig="threePt" dir="t"/>
          </a:scene3d>
        </p:spPr>
      </p:pic>
      <p:pic>
        <p:nvPicPr>
          <p:cNvPr id="6" name="Picture 5"/>
          <p:cNvPicPr>
            <a:picLocks noChangeAspect="1"/>
          </p:cNvPicPr>
          <p:nvPr/>
        </p:nvPicPr>
        <p:blipFill>
          <a:blip r:embed="rId6"/>
          <a:stretch>
            <a:fillRect/>
          </a:stretch>
        </p:blipFill>
        <p:spPr>
          <a:xfrm>
            <a:off x="2045941" y="4946679"/>
            <a:ext cx="3758351" cy="1360165"/>
          </a:xfrm>
          <a:prstGeom prst="rect">
            <a:avLst/>
          </a:prstGeom>
          <a:effectLst>
            <a:reflection stA="50000" endPos="30000" dir="5400000" sy="-100000" algn="bl" rotWithShape="0"/>
          </a:effectLst>
          <a:scene3d>
            <a:camera prst="perspectiveFront">
              <a:rot lat="600000" lon="19800000" rev="0"/>
            </a:camera>
            <a:lightRig rig="threePt" dir="t"/>
          </a:scene3d>
        </p:spPr>
      </p:pic>
      <p:pic>
        <p:nvPicPr>
          <p:cNvPr id="7" name="Picture 6"/>
          <p:cNvPicPr>
            <a:picLocks noChangeAspect="1"/>
          </p:cNvPicPr>
          <p:nvPr/>
        </p:nvPicPr>
        <p:blipFill>
          <a:blip r:embed="rId7"/>
          <a:stretch>
            <a:fillRect/>
          </a:stretch>
        </p:blipFill>
        <p:spPr>
          <a:xfrm>
            <a:off x="5460470" y="5115846"/>
            <a:ext cx="3562954" cy="1077720"/>
          </a:xfrm>
          <a:prstGeom prst="rect">
            <a:avLst/>
          </a:prstGeom>
          <a:effectLst>
            <a:reflection stA="50000" endPos="30000" dir="5400000" sy="-100000" algn="bl" rotWithShape="0"/>
          </a:effectLst>
          <a:scene3d>
            <a:camera prst="perspectiveFront">
              <a:rot lat="600000" lon="1800000" rev="0"/>
            </a:camera>
            <a:lightRig rig="threePt" dir="t"/>
          </a:scene3d>
        </p:spPr>
      </p:pic>
      <p:pic>
        <p:nvPicPr>
          <p:cNvPr id="8" name="Picture 7"/>
          <p:cNvPicPr>
            <a:picLocks noChangeAspect="1"/>
          </p:cNvPicPr>
          <p:nvPr/>
        </p:nvPicPr>
        <p:blipFill>
          <a:blip r:embed="rId8"/>
          <a:stretch>
            <a:fillRect/>
          </a:stretch>
        </p:blipFill>
        <p:spPr>
          <a:xfrm>
            <a:off x="5887903" y="6308958"/>
            <a:ext cx="2708088" cy="229374"/>
          </a:xfrm>
          <a:prstGeom prst="rect">
            <a:avLst/>
          </a:prstGeom>
          <a:effectLst>
            <a:reflection stA="50000" endPos="30000" dir="5400000" sy="-100000" algn="bl" rotWithShape="0"/>
          </a:effectLst>
          <a:scene3d>
            <a:camera prst="perspectiveFront">
              <a:rot lat="600000" lon="1800000" rev="0"/>
            </a:camera>
            <a:lightRig rig="threePt" dir="t"/>
          </a:scene3d>
        </p:spPr>
      </p:pic>
    </p:spTree>
    <p:extLst>
      <p:ext uri="{BB962C8B-B14F-4D97-AF65-F5344CB8AC3E}">
        <p14:creationId xmlns:p14="http://schemas.microsoft.com/office/powerpoint/2010/main" val="851958832"/>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
            <a:ext cx="9143999" cy="685800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itle 1"/>
          <p:cNvSpPr>
            <a:spLocks noGrp="1"/>
          </p:cNvSpPr>
          <p:nvPr>
            <p:ph type="title"/>
          </p:nvPr>
        </p:nvSpPr>
        <p:spPr>
          <a:xfrm>
            <a:off x="457200" y="30649"/>
            <a:ext cx="8229600" cy="629751"/>
          </a:xfrm>
        </p:spPr>
        <p:txBody>
          <a:bodyPr>
            <a:normAutofit/>
          </a:bodyPr>
          <a:lstStyle/>
          <a:p>
            <a:r>
              <a:rPr lang="en-US" sz="3200" dirty="0" smtClean="0"/>
              <a:t>Somewhere along the ways this happened</a:t>
            </a:r>
            <a:r>
              <a:rPr lang="mr-IN" sz="3200" dirty="0" smtClean="0"/>
              <a:t>…</a:t>
            </a:r>
            <a:r>
              <a:rPr lang="fr-FR" sz="3200" dirty="0" smtClean="0"/>
              <a:t>.</a:t>
            </a:r>
            <a:endParaRPr lang="en-US" sz="3200" dirty="0"/>
          </a:p>
        </p:txBody>
      </p:sp>
      <p:pic>
        <p:nvPicPr>
          <p:cNvPr id="6" name="Picture 5"/>
          <p:cNvPicPr>
            <a:picLocks noChangeAspect="1"/>
          </p:cNvPicPr>
          <p:nvPr/>
        </p:nvPicPr>
        <p:blipFill>
          <a:blip r:embed="rId2"/>
          <a:stretch>
            <a:fillRect/>
          </a:stretch>
        </p:blipFill>
        <p:spPr>
          <a:xfrm>
            <a:off x="114300" y="3095625"/>
            <a:ext cx="2743200" cy="3657600"/>
          </a:xfrm>
          <a:prstGeom prst="rect">
            <a:avLst/>
          </a:prstGeom>
        </p:spPr>
      </p:pic>
      <p:pic>
        <p:nvPicPr>
          <p:cNvPr id="7" name="Picture 6"/>
          <p:cNvPicPr>
            <a:picLocks noChangeAspect="1"/>
          </p:cNvPicPr>
          <p:nvPr/>
        </p:nvPicPr>
        <p:blipFill>
          <a:blip r:embed="rId3"/>
          <a:stretch>
            <a:fillRect/>
          </a:stretch>
        </p:blipFill>
        <p:spPr>
          <a:xfrm>
            <a:off x="6284119" y="3095625"/>
            <a:ext cx="2745581" cy="3660775"/>
          </a:xfrm>
          <a:prstGeom prst="rect">
            <a:avLst/>
          </a:prstGeom>
        </p:spPr>
      </p:pic>
      <p:pic>
        <p:nvPicPr>
          <p:cNvPr id="8" name="Picture 7"/>
          <p:cNvPicPr>
            <a:picLocks noChangeAspect="1"/>
          </p:cNvPicPr>
          <p:nvPr/>
        </p:nvPicPr>
        <p:blipFill>
          <a:blip r:embed="rId4"/>
          <a:stretch>
            <a:fillRect/>
          </a:stretch>
        </p:blipFill>
        <p:spPr>
          <a:xfrm>
            <a:off x="5014382" y="733426"/>
            <a:ext cx="2859617" cy="2144713"/>
          </a:xfrm>
          <a:prstGeom prst="rect">
            <a:avLst/>
          </a:prstGeom>
        </p:spPr>
      </p:pic>
      <p:pic>
        <p:nvPicPr>
          <p:cNvPr id="9" name="Picture 8"/>
          <p:cNvPicPr>
            <a:picLocks noChangeAspect="1"/>
          </p:cNvPicPr>
          <p:nvPr/>
        </p:nvPicPr>
        <p:blipFill>
          <a:blip r:embed="rId5"/>
          <a:stretch>
            <a:fillRect/>
          </a:stretch>
        </p:blipFill>
        <p:spPr>
          <a:xfrm>
            <a:off x="1231900" y="733426"/>
            <a:ext cx="2857500" cy="2143125"/>
          </a:xfrm>
          <a:prstGeom prst="rect">
            <a:avLst/>
          </a:prstGeom>
        </p:spPr>
      </p:pic>
      <p:pic>
        <p:nvPicPr>
          <p:cNvPr id="10" name="Picture 9"/>
          <p:cNvPicPr>
            <a:picLocks noChangeAspect="1"/>
          </p:cNvPicPr>
          <p:nvPr/>
        </p:nvPicPr>
        <p:blipFill>
          <a:blip r:embed="rId6"/>
          <a:stretch>
            <a:fillRect/>
          </a:stretch>
        </p:blipFill>
        <p:spPr>
          <a:xfrm>
            <a:off x="3225800" y="3095625"/>
            <a:ext cx="2743201" cy="3657600"/>
          </a:xfrm>
          <a:prstGeom prst="rect">
            <a:avLst/>
          </a:prstGeom>
        </p:spPr>
      </p:pic>
    </p:spTree>
    <p:extLst>
      <p:ext uri="{BB962C8B-B14F-4D97-AF65-F5344CB8AC3E}">
        <p14:creationId xmlns:p14="http://schemas.microsoft.com/office/powerpoint/2010/main" val="2556025128"/>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1"/>
            <a:ext cx="9143999" cy="685800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itle 1"/>
          <p:cNvSpPr>
            <a:spLocks noGrp="1"/>
          </p:cNvSpPr>
          <p:nvPr>
            <p:ph type="title"/>
          </p:nvPr>
        </p:nvSpPr>
        <p:spPr>
          <a:xfrm>
            <a:off x="0" y="10255"/>
            <a:ext cx="9155260" cy="1247045"/>
          </a:xfrm>
        </p:spPr>
        <p:txBody>
          <a:bodyPr>
            <a:noAutofit/>
          </a:bodyPr>
          <a:lstStyle/>
          <a:p>
            <a:r>
              <a:rPr lang="en-US" sz="3200" dirty="0" smtClean="0">
                <a:solidFill>
                  <a:schemeClr val="accent1">
                    <a:lumMod val="40000"/>
                    <a:lumOff val="60000"/>
                  </a:schemeClr>
                </a:solidFill>
              </a:rPr>
              <a:t>My third step (post-doc; 1994-1996)!</a:t>
            </a:r>
            <a:br>
              <a:rPr lang="en-US" sz="3200" dirty="0" smtClean="0">
                <a:solidFill>
                  <a:schemeClr val="accent1">
                    <a:lumMod val="40000"/>
                    <a:lumOff val="60000"/>
                  </a:schemeClr>
                </a:solidFill>
              </a:rPr>
            </a:br>
            <a:r>
              <a:rPr lang="en-US" sz="3200" dirty="0" err="1" smtClean="0"/>
              <a:t>Hf</a:t>
            </a:r>
            <a:r>
              <a:rPr lang="en-US" sz="3200" dirty="0" smtClean="0"/>
              <a:t> isotopes, meteorites, MC-ICP-</a:t>
            </a:r>
            <a:r>
              <a:rPr lang="en-US" sz="3200" dirty="0" smtClean="0"/>
              <a:t>MS, Lyon…</a:t>
            </a:r>
            <a:r>
              <a:rPr lang="en-US" sz="3200" dirty="0" smtClean="0"/>
              <a:t>.</a:t>
            </a:r>
            <a:endParaRPr lang="en-US" sz="3200" dirty="0">
              <a:solidFill>
                <a:srgbClr val="9C3D28"/>
              </a:solidFill>
            </a:endParaRPr>
          </a:p>
        </p:txBody>
      </p:sp>
      <p:pic>
        <p:nvPicPr>
          <p:cNvPr id="4" name="Picture 3"/>
          <p:cNvPicPr>
            <a:picLocks noChangeAspect="1"/>
          </p:cNvPicPr>
          <p:nvPr/>
        </p:nvPicPr>
        <p:blipFill>
          <a:blip r:embed="rId3"/>
          <a:stretch>
            <a:fillRect/>
          </a:stretch>
        </p:blipFill>
        <p:spPr>
          <a:xfrm>
            <a:off x="153861" y="1417439"/>
            <a:ext cx="1994027" cy="1994027"/>
          </a:xfrm>
          <a:prstGeom prst="rect">
            <a:avLst/>
          </a:prstGeom>
          <a:effectLst>
            <a:reflection stA="50000" endPos="30000" dir="5400000" sy="-100000" algn="bl" rotWithShape="0"/>
          </a:effectLst>
          <a:scene3d>
            <a:camera prst="perspectiveFront">
              <a:rot lat="600000" lon="19800000" rev="0"/>
            </a:camera>
            <a:lightRig rig="threePt" dir="t"/>
          </a:scene3d>
        </p:spPr>
      </p:pic>
      <p:pic>
        <p:nvPicPr>
          <p:cNvPr id="7" name="Picture 6"/>
          <p:cNvPicPr>
            <a:picLocks noChangeAspect="1"/>
          </p:cNvPicPr>
          <p:nvPr/>
        </p:nvPicPr>
        <p:blipFill>
          <a:blip r:embed="rId4"/>
          <a:stretch>
            <a:fillRect/>
          </a:stretch>
        </p:blipFill>
        <p:spPr>
          <a:xfrm>
            <a:off x="2482634" y="1403152"/>
            <a:ext cx="1170203" cy="1910974"/>
          </a:xfrm>
          <a:prstGeom prst="rect">
            <a:avLst/>
          </a:prstGeom>
          <a:effectLst>
            <a:reflection stA="50000" endPos="30000" dir="5400000" sy="-100000" algn="bl" rotWithShape="0"/>
          </a:effectLst>
          <a:scene3d>
            <a:camera prst="perspectiveFront">
              <a:rot lat="600000" lon="19800000" rev="0"/>
            </a:camera>
            <a:lightRig rig="threePt" dir="t"/>
          </a:scene3d>
        </p:spPr>
      </p:pic>
      <p:pic>
        <p:nvPicPr>
          <p:cNvPr id="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73700" y="2385834"/>
            <a:ext cx="3132138" cy="2376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9" name="Line 5"/>
          <p:cNvSpPr>
            <a:spLocks noChangeShapeType="1"/>
          </p:cNvSpPr>
          <p:nvPr/>
        </p:nvSpPr>
        <p:spPr bwMode="auto">
          <a:xfrm flipH="1" flipV="1">
            <a:off x="6713536" y="2750790"/>
            <a:ext cx="614364" cy="747713"/>
          </a:xfrm>
          <a:prstGeom prst="line">
            <a:avLst/>
          </a:prstGeom>
          <a:noFill/>
          <a:ln w="38100">
            <a:solidFill>
              <a:schemeClr val="tx1"/>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10" name="Text Box 6"/>
          <p:cNvSpPr txBox="1">
            <a:spLocks noChangeArrowheads="1"/>
          </p:cNvSpPr>
          <p:nvPr/>
        </p:nvSpPr>
        <p:spPr bwMode="auto">
          <a:xfrm>
            <a:off x="6916737" y="2567435"/>
            <a:ext cx="107632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fr-FR" b="1" dirty="0">
                <a:solidFill>
                  <a:srgbClr val="FF0000"/>
                </a:solidFill>
                <a:latin typeface="Symbol" charset="0"/>
              </a:rPr>
              <a:t>b</a:t>
            </a:r>
            <a:r>
              <a:rPr lang="fr-FR" b="1" baseline="30000" dirty="0">
                <a:solidFill>
                  <a:srgbClr val="FF0000"/>
                </a:solidFill>
                <a:latin typeface="Symbol" charset="0"/>
              </a:rPr>
              <a:t>-</a:t>
            </a:r>
            <a:r>
              <a:rPr lang="fr-FR" dirty="0">
                <a:solidFill>
                  <a:srgbClr val="FF0000"/>
                </a:solidFill>
                <a:latin typeface="Comic Sans MS" charset="0"/>
              </a:rPr>
              <a:t> </a:t>
            </a:r>
            <a:r>
              <a:rPr lang="fr-FR" dirty="0" err="1">
                <a:solidFill>
                  <a:srgbClr val="FF0000"/>
                </a:solidFill>
                <a:latin typeface="Comic Sans MS" charset="0"/>
              </a:rPr>
              <a:t>decay</a:t>
            </a:r>
            <a:endParaRPr lang="fr-FR" dirty="0">
              <a:solidFill>
                <a:srgbClr val="FF0000"/>
              </a:solidFill>
              <a:latin typeface="Comic Sans MS" charset="0"/>
            </a:endParaRPr>
          </a:p>
        </p:txBody>
      </p:sp>
      <p:sp>
        <p:nvSpPr>
          <p:cNvPr id="11" name="Line 8"/>
          <p:cNvSpPr>
            <a:spLocks noChangeShapeType="1"/>
          </p:cNvSpPr>
          <p:nvPr/>
        </p:nvSpPr>
        <p:spPr bwMode="auto">
          <a:xfrm>
            <a:off x="5473700" y="4873280"/>
            <a:ext cx="3124200" cy="0"/>
          </a:xfrm>
          <a:prstGeom prst="line">
            <a:avLst/>
          </a:prstGeom>
          <a:noFill/>
          <a:ln w="28575">
            <a:solidFill>
              <a:schemeClr val="tx1"/>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12" name="Line 9"/>
          <p:cNvSpPr>
            <a:spLocks noChangeShapeType="1"/>
          </p:cNvSpPr>
          <p:nvPr/>
        </p:nvSpPr>
        <p:spPr bwMode="auto">
          <a:xfrm flipV="1">
            <a:off x="5360988" y="2385834"/>
            <a:ext cx="0" cy="2376321"/>
          </a:xfrm>
          <a:prstGeom prst="line">
            <a:avLst/>
          </a:prstGeom>
          <a:noFill/>
          <a:ln w="28575">
            <a:solidFill>
              <a:schemeClr val="tx1"/>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13" name="Text Box 10"/>
          <p:cNvSpPr txBox="1">
            <a:spLocks noChangeArrowheads="1"/>
          </p:cNvSpPr>
          <p:nvPr/>
        </p:nvSpPr>
        <p:spPr bwMode="auto">
          <a:xfrm>
            <a:off x="6859588" y="4884392"/>
            <a:ext cx="366712" cy="366713"/>
          </a:xfrm>
          <a:prstGeom prst="rect">
            <a:avLst/>
          </a:prstGeom>
          <a:noFill/>
          <a:ln>
            <a:noFill/>
          </a:ln>
          <a:effectLst/>
        </p:spPr>
        <p:txBody>
          <a:bodyPr wrap="none">
            <a:spAutoFit/>
          </a:bodyPr>
          <a:lstStyle/>
          <a:p>
            <a:r>
              <a:rPr lang="en-US" dirty="0">
                <a:latin typeface="Comic Sans MS" charset="0"/>
              </a:rPr>
              <a:t>N</a:t>
            </a:r>
          </a:p>
        </p:txBody>
      </p:sp>
      <p:sp>
        <p:nvSpPr>
          <p:cNvPr id="14" name="Text Box 11"/>
          <p:cNvSpPr txBox="1">
            <a:spLocks noChangeArrowheads="1"/>
          </p:cNvSpPr>
          <p:nvPr/>
        </p:nvSpPr>
        <p:spPr bwMode="auto">
          <a:xfrm>
            <a:off x="5003800" y="3360392"/>
            <a:ext cx="342900" cy="366713"/>
          </a:xfrm>
          <a:prstGeom prst="rect">
            <a:avLst/>
          </a:prstGeom>
          <a:noFill/>
          <a:ln>
            <a:noFill/>
          </a:ln>
          <a:effectLst/>
        </p:spPr>
        <p:txBody>
          <a:bodyPr wrap="none">
            <a:spAutoFit/>
          </a:bodyPr>
          <a:lstStyle/>
          <a:p>
            <a:r>
              <a:rPr lang="en-US" dirty="0">
                <a:latin typeface="Comic Sans MS" charset="0"/>
              </a:rPr>
              <a:t>Z</a:t>
            </a:r>
          </a:p>
        </p:txBody>
      </p:sp>
      <p:sp>
        <p:nvSpPr>
          <p:cNvPr id="15" name="Text Box 7"/>
          <p:cNvSpPr txBox="1">
            <a:spLocks noChangeArrowheads="1"/>
          </p:cNvSpPr>
          <p:nvPr/>
        </p:nvSpPr>
        <p:spPr bwMode="auto">
          <a:xfrm>
            <a:off x="5143404" y="1799580"/>
            <a:ext cx="376256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r>
              <a:rPr lang="fr-FR" sz="2400" dirty="0">
                <a:solidFill>
                  <a:srgbClr val="FF0000"/>
                </a:solidFill>
                <a:latin typeface="+mj-lt"/>
              </a:rPr>
              <a:t>The </a:t>
            </a:r>
            <a:r>
              <a:rPr lang="fr-FR" sz="2400" baseline="30000" dirty="0">
                <a:solidFill>
                  <a:srgbClr val="FF0000"/>
                </a:solidFill>
                <a:latin typeface="+mj-lt"/>
              </a:rPr>
              <a:t>176</a:t>
            </a:r>
            <a:r>
              <a:rPr lang="fr-FR" sz="2400" dirty="0">
                <a:solidFill>
                  <a:srgbClr val="FF0000"/>
                </a:solidFill>
                <a:latin typeface="+mj-lt"/>
              </a:rPr>
              <a:t>Lu-</a:t>
            </a:r>
            <a:r>
              <a:rPr lang="fr-FR" sz="2400" baseline="30000" dirty="0">
                <a:solidFill>
                  <a:srgbClr val="FF0000"/>
                </a:solidFill>
                <a:latin typeface="+mj-lt"/>
              </a:rPr>
              <a:t>176</a:t>
            </a:r>
            <a:r>
              <a:rPr lang="fr-FR" sz="2400" dirty="0">
                <a:solidFill>
                  <a:srgbClr val="FF0000"/>
                </a:solidFill>
                <a:latin typeface="+mj-lt"/>
              </a:rPr>
              <a:t>Hf </a:t>
            </a:r>
            <a:r>
              <a:rPr lang="fr-FR" sz="2400" dirty="0" err="1">
                <a:solidFill>
                  <a:srgbClr val="FF0000"/>
                </a:solidFill>
                <a:latin typeface="+mj-lt"/>
              </a:rPr>
              <a:t>chronometer</a:t>
            </a:r>
            <a:endParaRPr lang="fr-FR" sz="2400" dirty="0">
              <a:solidFill>
                <a:srgbClr val="FF0000"/>
              </a:solidFill>
              <a:latin typeface="+mj-lt"/>
            </a:endParaRPr>
          </a:p>
        </p:txBody>
      </p:sp>
      <p:pic>
        <p:nvPicPr>
          <p:cNvPr id="2" name="Picture 1"/>
          <p:cNvPicPr>
            <a:picLocks noChangeAspect="1"/>
          </p:cNvPicPr>
          <p:nvPr/>
        </p:nvPicPr>
        <p:blipFill>
          <a:blip r:embed="rId6"/>
          <a:stretch>
            <a:fillRect/>
          </a:stretch>
        </p:blipFill>
        <p:spPr>
          <a:xfrm>
            <a:off x="1326447" y="3960425"/>
            <a:ext cx="3523705" cy="2293270"/>
          </a:xfrm>
          <a:prstGeom prst="rect">
            <a:avLst/>
          </a:prstGeom>
          <a:effectLst>
            <a:reflection stA="50000" endPos="30000" dir="5400000" sy="-100000" algn="bl" rotWithShape="0"/>
          </a:effectLst>
          <a:scene3d>
            <a:camera prst="perspectiveFront">
              <a:rot lat="600000" lon="19800000" rev="0"/>
            </a:camera>
            <a:lightRig rig="threePt" dir="t"/>
          </a:scene3d>
        </p:spPr>
      </p:pic>
    </p:spTree>
    <p:extLst>
      <p:ext uri="{BB962C8B-B14F-4D97-AF65-F5344CB8AC3E}">
        <p14:creationId xmlns:p14="http://schemas.microsoft.com/office/powerpoint/2010/main" val="87685295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9"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trips(upLeft)">
                                      <p:cBhvr>
                                        <p:cTn id="7" dur="1000"/>
                                        <p:tgtEl>
                                          <p:spTgt spid="9"/>
                                        </p:tgtEl>
                                      </p:cBhvr>
                                    </p:animEffect>
                                  </p:childTnLst>
                                </p:cTn>
                              </p:par>
                            </p:childTnLst>
                          </p:cTn>
                        </p:par>
                        <p:par>
                          <p:cTn id="8" fill="hold">
                            <p:stCondLst>
                              <p:cond delay="1000"/>
                            </p:stCondLst>
                            <p:childTnLst>
                              <p:par>
                                <p:cTn id="9" presetID="18" presetClass="entr" presetSubtype="6"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strips(downRight)">
                                      <p:cBhvr>
                                        <p:cTn id="11"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
            <a:ext cx="9143999" cy="685800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extBox 10"/>
          <p:cNvSpPr txBox="1"/>
          <p:nvPr/>
        </p:nvSpPr>
        <p:spPr>
          <a:xfrm>
            <a:off x="11260" y="1970407"/>
            <a:ext cx="9144000" cy="1938992"/>
          </a:xfrm>
          <a:prstGeom prst="rect">
            <a:avLst/>
          </a:prstGeom>
          <a:noFill/>
        </p:spPr>
        <p:txBody>
          <a:bodyPr wrap="square" rtlCol="0">
            <a:spAutoFit/>
          </a:bodyPr>
          <a:lstStyle/>
          <a:p>
            <a:pPr algn="ctr"/>
            <a:r>
              <a:rPr lang="en-US" sz="4000" dirty="0" smtClean="0">
                <a:solidFill>
                  <a:srgbClr val="F6E4B7"/>
                </a:solidFill>
                <a:effectLst>
                  <a:reflection blurRad="6350" stA="60000" endA="900" endPos="58000" dir="5400000" sy="-100000" algn="bl" rotWithShape="0"/>
                </a:effectLst>
                <a:latin typeface="Herculanum"/>
                <a:cs typeface="Herculanum"/>
              </a:rPr>
              <a:t>Selected (in)famous </a:t>
            </a:r>
            <a:r>
              <a:rPr lang="en-US" sz="4000" dirty="0" err="1" smtClean="0">
                <a:solidFill>
                  <a:srgbClr val="F6E4B7"/>
                </a:solidFill>
                <a:effectLst>
                  <a:reflection blurRad="6350" stA="60000" endA="900" endPos="58000" dir="5400000" sy="-100000" algn="bl" rotWithShape="0"/>
                </a:effectLst>
                <a:latin typeface="Herculanum"/>
                <a:cs typeface="Herculanum"/>
              </a:rPr>
              <a:t>verbatims</a:t>
            </a:r>
            <a:r>
              <a:rPr lang="en-US" sz="4000" dirty="0" smtClean="0">
                <a:solidFill>
                  <a:srgbClr val="F6E4B7"/>
                </a:solidFill>
                <a:effectLst>
                  <a:reflection blurRad="6350" stA="60000" endA="900" endPos="58000" dir="5400000" sy="-100000" algn="bl" rotWithShape="0"/>
                </a:effectLst>
                <a:latin typeface="Herculanum"/>
                <a:cs typeface="Herculanum"/>
              </a:rPr>
              <a:t> by famous isotope geochemists on MC-ICP-MS and </a:t>
            </a:r>
            <a:r>
              <a:rPr lang="en-US" sz="4000" dirty="0" err="1" smtClean="0">
                <a:solidFill>
                  <a:srgbClr val="F6E4B7"/>
                </a:solidFill>
                <a:effectLst>
                  <a:reflection blurRad="6350" stA="60000" endA="900" endPos="58000" dir="5400000" sy="-100000" algn="bl" rotWithShape="0"/>
                </a:effectLst>
                <a:latin typeface="Herculanum"/>
                <a:cs typeface="Herculanum"/>
              </a:rPr>
              <a:t>hf</a:t>
            </a:r>
            <a:r>
              <a:rPr lang="en-US" sz="4000" dirty="0" smtClean="0">
                <a:solidFill>
                  <a:srgbClr val="F6E4B7"/>
                </a:solidFill>
                <a:effectLst>
                  <a:reflection blurRad="6350" stA="60000" endA="900" endPos="58000" dir="5400000" sy="-100000" algn="bl" rotWithShape="0"/>
                </a:effectLst>
                <a:latin typeface="Herculanum"/>
                <a:cs typeface="Herculanum"/>
              </a:rPr>
              <a:t> isotopes….</a:t>
            </a:r>
            <a:endParaRPr lang="en-US" sz="4000" dirty="0">
              <a:solidFill>
                <a:srgbClr val="F6E4B7"/>
              </a:solidFill>
              <a:effectLst>
                <a:reflection blurRad="6350" stA="60000" endA="900" endPos="58000" dir="5400000" sy="-100000" algn="bl" rotWithShape="0"/>
              </a:effectLst>
              <a:latin typeface="Herculanum"/>
              <a:cs typeface="Herculanum"/>
            </a:endParaRPr>
          </a:p>
        </p:txBody>
      </p:sp>
      <p:sp>
        <p:nvSpPr>
          <p:cNvPr id="3" name="Title 1"/>
          <p:cNvSpPr>
            <a:spLocks noGrp="1"/>
          </p:cNvSpPr>
          <p:nvPr>
            <p:ph type="title"/>
          </p:nvPr>
        </p:nvSpPr>
        <p:spPr>
          <a:xfrm>
            <a:off x="0" y="365855"/>
            <a:ext cx="9155260" cy="1170845"/>
          </a:xfrm>
        </p:spPr>
        <p:txBody>
          <a:bodyPr>
            <a:noAutofit/>
          </a:bodyPr>
          <a:lstStyle/>
          <a:p>
            <a:r>
              <a:rPr lang="en-US" sz="3200" dirty="0" smtClean="0">
                <a:solidFill>
                  <a:srgbClr val="9C3D28"/>
                </a:solidFill>
              </a:rPr>
              <a:t>…</a:t>
            </a:r>
            <a:r>
              <a:rPr lang="en-US" sz="3200" i="1" dirty="0" smtClean="0">
                <a:solidFill>
                  <a:srgbClr val="9C3D28"/>
                </a:solidFill>
              </a:rPr>
              <a:t>as is often the case in science there </a:t>
            </a:r>
            <a:br>
              <a:rPr lang="en-US" sz="3200" i="1" dirty="0" smtClean="0">
                <a:solidFill>
                  <a:srgbClr val="9C3D28"/>
                </a:solidFill>
              </a:rPr>
            </a:br>
            <a:r>
              <a:rPr lang="en-US" sz="3200" i="1" dirty="0" smtClean="0">
                <a:solidFill>
                  <a:srgbClr val="9C3D28"/>
                </a:solidFill>
              </a:rPr>
              <a:t>was some initial </a:t>
            </a:r>
            <a:r>
              <a:rPr lang="en-US" sz="3200" i="1" dirty="0" err="1" smtClean="0">
                <a:solidFill>
                  <a:srgbClr val="9C3D28"/>
                </a:solidFill>
              </a:rPr>
              <a:t>scepticism</a:t>
            </a:r>
            <a:r>
              <a:rPr lang="en-US" sz="3200" i="1" dirty="0" smtClean="0">
                <a:solidFill>
                  <a:srgbClr val="9C3D28"/>
                </a:solidFill>
              </a:rPr>
              <a:t> … </a:t>
            </a:r>
            <a:endParaRPr lang="en-US" sz="3200" i="1" dirty="0">
              <a:solidFill>
                <a:srgbClr val="9C3D28"/>
              </a:solidFill>
            </a:endParaRPr>
          </a:p>
        </p:txBody>
      </p:sp>
    </p:spTree>
    <p:extLst>
      <p:ext uri="{BB962C8B-B14F-4D97-AF65-F5344CB8AC3E}">
        <p14:creationId xmlns:p14="http://schemas.microsoft.com/office/powerpoint/2010/main" val="3963450244"/>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
            <a:ext cx="9143999" cy="685800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11260" y="1500275"/>
            <a:ext cx="9144000" cy="1938992"/>
          </a:xfrm>
          <a:prstGeom prst="rect">
            <a:avLst/>
          </a:prstGeom>
          <a:noFill/>
        </p:spPr>
        <p:txBody>
          <a:bodyPr wrap="square" rtlCol="0">
            <a:spAutoFit/>
          </a:bodyPr>
          <a:lstStyle/>
          <a:p>
            <a:pPr algn="ctr"/>
            <a:r>
              <a:rPr lang="en-US" sz="4000" dirty="0" smtClean="0">
                <a:solidFill>
                  <a:schemeClr val="accent6">
                    <a:lumMod val="75000"/>
                  </a:schemeClr>
                </a:solidFill>
                <a:effectLst>
                  <a:reflection blurRad="6350" stA="60000" endA="900" endPos="58000" dir="5400000" sy="-100000" algn="bl" rotWithShape="0"/>
                </a:effectLst>
                <a:latin typeface="Herculanum"/>
                <a:cs typeface="Herculanum"/>
              </a:rPr>
              <a:t>“come on! Surely Francis is not going to buy a machine just </a:t>
            </a:r>
          </a:p>
          <a:p>
            <a:pPr algn="ctr"/>
            <a:r>
              <a:rPr lang="en-US" sz="4000" dirty="0" smtClean="0">
                <a:solidFill>
                  <a:schemeClr val="accent6">
                    <a:lumMod val="75000"/>
                  </a:schemeClr>
                </a:solidFill>
                <a:effectLst>
                  <a:reflection blurRad="6350" stA="60000" endA="900" endPos="58000" dir="5400000" sy="-100000" algn="bl" rotWithShape="0"/>
                </a:effectLst>
                <a:latin typeface="Herculanum"/>
                <a:cs typeface="Herculanum"/>
              </a:rPr>
              <a:t>to do </a:t>
            </a:r>
            <a:r>
              <a:rPr lang="en-US" sz="4000" dirty="0" err="1" smtClean="0">
                <a:solidFill>
                  <a:schemeClr val="accent6">
                    <a:lumMod val="75000"/>
                  </a:schemeClr>
                </a:solidFill>
                <a:effectLst>
                  <a:reflection blurRad="6350" stA="60000" endA="900" endPos="58000" dir="5400000" sy="-100000" algn="bl" rotWithShape="0"/>
                </a:effectLst>
                <a:latin typeface="Herculanum"/>
                <a:cs typeface="Herculanum"/>
              </a:rPr>
              <a:t>hf</a:t>
            </a:r>
            <a:r>
              <a:rPr lang="en-US" sz="4000" dirty="0" smtClean="0">
                <a:solidFill>
                  <a:schemeClr val="accent6">
                    <a:lumMod val="75000"/>
                  </a:schemeClr>
                </a:solidFill>
                <a:effectLst>
                  <a:reflection blurRad="6350" stA="60000" endA="900" endPos="58000" dir="5400000" sy="-100000" algn="bl" rotWithShape="0"/>
                </a:effectLst>
                <a:latin typeface="Herculanum"/>
                <a:cs typeface="Herculanum"/>
              </a:rPr>
              <a:t> isotopes?!”</a:t>
            </a:r>
          </a:p>
        </p:txBody>
      </p:sp>
      <p:sp>
        <p:nvSpPr>
          <p:cNvPr id="8" name="TextBox 7"/>
          <p:cNvSpPr txBox="1"/>
          <p:nvPr/>
        </p:nvSpPr>
        <p:spPr>
          <a:xfrm>
            <a:off x="11260" y="4674241"/>
            <a:ext cx="9132740" cy="461665"/>
          </a:xfrm>
          <a:prstGeom prst="rect">
            <a:avLst/>
          </a:prstGeom>
          <a:noFill/>
        </p:spPr>
        <p:txBody>
          <a:bodyPr wrap="square" rtlCol="0">
            <a:spAutoFit/>
          </a:bodyPr>
          <a:lstStyle/>
          <a:p>
            <a:pPr algn="ctr"/>
            <a:r>
              <a:rPr lang="en-US" sz="2400" b="1" baseline="30000" dirty="0" smtClean="0">
                <a:solidFill>
                  <a:srgbClr val="F6E4B7"/>
                </a:solidFill>
                <a:latin typeface="Herculanum"/>
                <a:cs typeface="Herculanum"/>
              </a:rPr>
              <a:t>®</a:t>
            </a:r>
            <a:r>
              <a:rPr lang="en-US" sz="2400" dirty="0" smtClean="0">
                <a:solidFill>
                  <a:srgbClr val="F6E4B7"/>
                </a:solidFill>
                <a:effectLst>
                  <a:reflection blurRad="6350" stA="60000" endA="900" endPos="58000" dir="5400000" sy="-100000" algn="bl" rotWithShape="0"/>
                </a:effectLst>
                <a:latin typeface="Herculanum"/>
                <a:cs typeface="Herculanum"/>
              </a:rPr>
              <a:t>C.J. </a:t>
            </a:r>
            <a:r>
              <a:rPr lang="en-US" sz="2400" dirty="0" err="1" smtClean="0">
                <a:solidFill>
                  <a:srgbClr val="F6E4B7"/>
                </a:solidFill>
                <a:effectLst>
                  <a:reflection blurRad="6350" stA="60000" endA="900" endPos="58000" dir="5400000" sy="-100000" algn="bl" rotWithShape="0"/>
                </a:effectLst>
                <a:latin typeface="Herculanum"/>
                <a:cs typeface="Herculanum"/>
              </a:rPr>
              <a:t>Allègre</a:t>
            </a:r>
            <a:r>
              <a:rPr lang="en-US" sz="2400" dirty="0" smtClean="0">
                <a:solidFill>
                  <a:srgbClr val="F6E4B7"/>
                </a:solidFill>
                <a:effectLst>
                  <a:reflection blurRad="6350" stA="60000" endA="900" endPos="58000" dir="5400000" sy="-100000" algn="bl" rotWithShape="0"/>
                </a:effectLst>
                <a:latin typeface="Herculanum"/>
                <a:cs typeface="Herculanum"/>
              </a:rPr>
              <a:t>, 1994, on </a:t>
            </a:r>
            <a:r>
              <a:rPr lang="en-US" sz="2400" dirty="0" err="1" smtClean="0">
                <a:solidFill>
                  <a:srgbClr val="F6E4B7"/>
                </a:solidFill>
                <a:effectLst>
                  <a:reflection blurRad="6350" stA="60000" endA="900" endPos="58000" dir="5400000" sy="-100000" algn="bl" rotWithShape="0"/>
                </a:effectLst>
                <a:latin typeface="Herculanum"/>
                <a:cs typeface="Herculanum"/>
              </a:rPr>
              <a:t>francis</a:t>
            </a:r>
            <a:r>
              <a:rPr lang="en-US" sz="2400" dirty="0" smtClean="0">
                <a:solidFill>
                  <a:srgbClr val="F6E4B7"/>
                </a:solidFill>
                <a:effectLst>
                  <a:reflection blurRad="6350" stA="60000" endA="900" endPos="58000" dir="5400000" sy="-100000" algn="bl" rotWithShape="0"/>
                </a:effectLst>
                <a:latin typeface="Herculanum"/>
                <a:cs typeface="Herculanum"/>
              </a:rPr>
              <a:t>’ mc-</a:t>
            </a:r>
            <a:r>
              <a:rPr lang="en-US" sz="2400" dirty="0" err="1" smtClean="0">
                <a:solidFill>
                  <a:srgbClr val="F6E4B7"/>
                </a:solidFill>
                <a:effectLst>
                  <a:reflection blurRad="6350" stA="60000" endA="900" endPos="58000" dir="5400000" sy="-100000" algn="bl" rotWithShape="0"/>
                </a:effectLst>
                <a:latin typeface="Herculanum"/>
                <a:cs typeface="Herculanum"/>
              </a:rPr>
              <a:t>icp</a:t>
            </a:r>
            <a:r>
              <a:rPr lang="en-US" sz="2400" dirty="0" smtClean="0">
                <a:solidFill>
                  <a:srgbClr val="F6E4B7"/>
                </a:solidFill>
                <a:effectLst>
                  <a:reflection blurRad="6350" stA="60000" endA="900" endPos="58000" dir="5400000" sy="-100000" algn="bl" rotWithShape="0"/>
                </a:effectLst>
                <a:latin typeface="Herculanum"/>
                <a:cs typeface="Herculanum"/>
              </a:rPr>
              <a:t>-</a:t>
            </a:r>
            <a:r>
              <a:rPr lang="en-US" sz="2400" dirty="0" err="1" smtClean="0">
                <a:solidFill>
                  <a:srgbClr val="F6E4B7"/>
                </a:solidFill>
                <a:effectLst>
                  <a:reflection blurRad="6350" stA="60000" endA="900" endPos="58000" dir="5400000" sy="-100000" algn="bl" rotWithShape="0"/>
                </a:effectLst>
                <a:latin typeface="Herculanum"/>
                <a:cs typeface="Herculanum"/>
              </a:rPr>
              <a:t>ms</a:t>
            </a:r>
            <a:r>
              <a:rPr lang="en-US" sz="2400" dirty="0" smtClean="0">
                <a:solidFill>
                  <a:srgbClr val="F6E4B7"/>
                </a:solidFill>
                <a:effectLst>
                  <a:reflection blurRad="6350" stA="60000" endA="900" endPos="58000" dir="5400000" sy="-100000" algn="bl" rotWithShape="0"/>
                </a:effectLst>
                <a:latin typeface="Herculanum"/>
                <a:cs typeface="Herculanum"/>
              </a:rPr>
              <a:t> proposal</a:t>
            </a:r>
          </a:p>
        </p:txBody>
      </p:sp>
    </p:spTree>
    <p:extLst>
      <p:ext uri="{BB962C8B-B14F-4D97-AF65-F5344CB8AC3E}">
        <p14:creationId xmlns:p14="http://schemas.microsoft.com/office/powerpoint/2010/main" val="2121425079"/>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
            <a:ext cx="9143999" cy="685800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11260" y="2061981"/>
            <a:ext cx="9144000" cy="707886"/>
          </a:xfrm>
          <a:prstGeom prst="rect">
            <a:avLst/>
          </a:prstGeom>
          <a:noFill/>
        </p:spPr>
        <p:txBody>
          <a:bodyPr wrap="square" rtlCol="0">
            <a:spAutoFit/>
          </a:bodyPr>
          <a:lstStyle/>
          <a:p>
            <a:pPr algn="ctr"/>
            <a:r>
              <a:rPr lang="en-US" sz="4000" dirty="0" smtClean="0">
                <a:solidFill>
                  <a:schemeClr val="accent6">
                    <a:lumMod val="75000"/>
                  </a:schemeClr>
                </a:solidFill>
                <a:effectLst>
                  <a:reflection blurRad="6350" stA="60000" endA="900" endPos="58000" dir="5400000" sy="-100000" algn="bl" rotWithShape="0"/>
                </a:effectLst>
                <a:latin typeface="Herculanum"/>
                <a:cs typeface="Herculanum"/>
              </a:rPr>
              <a:t>“this is a pointless machine!”</a:t>
            </a:r>
          </a:p>
        </p:txBody>
      </p:sp>
      <p:sp>
        <p:nvSpPr>
          <p:cNvPr id="8" name="TextBox 7"/>
          <p:cNvSpPr txBox="1"/>
          <p:nvPr/>
        </p:nvSpPr>
        <p:spPr>
          <a:xfrm>
            <a:off x="11260" y="4674241"/>
            <a:ext cx="9132740" cy="461665"/>
          </a:xfrm>
          <a:prstGeom prst="rect">
            <a:avLst/>
          </a:prstGeom>
          <a:noFill/>
        </p:spPr>
        <p:txBody>
          <a:bodyPr wrap="square" rtlCol="0">
            <a:spAutoFit/>
          </a:bodyPr>
          <a:lstStyle/>
          <a:p>
            <a:pPr algn="ctr"/>
            <a:r>
              <a:rPr lang="en-US" sz="2400" b="1" baseline="30000" dirty="0" smtClean="0">
                <a:solidFill>
                  <a:srgbClr val="F6E4B7"/>
                </a:solidFill>
                <a:latin typeface="Herculanum"/>
                <a:cs typeface="Herculanum"/>
              </a:rPr>
              <a:t>®</a:t>
            </a:r>
            <a:r>
              <a:rPr lang="en-US" sz="2400" dirty="0" err="1" smtClean="0">
                <a:solidFill>
                  <a:srgbClr val="F6E4B7"/>
                </a:solidFill>
                <a:effectLst>
                  <a:reflection blurRad="6350" stA="60000" endA="900" endPos="58000" dir="5400000" sy="-100000" algn="bl" rotWithShape="0"/>
                </a:effectLst>
                <a:latin typeface="Herculanum"/>
                <a:cs typeface="Herculanum"/>
              </a:rPr>
              <a:t>p.j</a:t>
            </a:r>
            <a:r>
              <a:rPr lang="en-US" sz="2400" dirty="0">
                <a:solidFill>
                  <a:srgbClr val="F6E4B7"/>
                </a:solidFill>
                <a:effectLst>
                  <a:reflection blurRad="6350" stA="60000" endA="900" endPos="58000" dir="5400000" sy="-100000" algn="bl" rotWithShape="0"/>
                </a:effectLst>
                <a:latin typeface="Herculanum"/>
                <a:cs typeface="Herculanum"/>
              </a:rPr>
              <a:t>.</a:t>
            </a:r>
            <a:r>
              <a:rPr lang="en-US" sz="2400" dirty="0" smtClean="0">
                <a:solidFill>
                  <a:srgbClr val="F6E4B7"/>
                </a:solidFill>
                <a:effectLst>
                  <a:reflection blurRad="6350" stA="60000" endA="900" endPos="58000" dir="5400000" sy="-100000" algn="bl" rotWithShape="0"/>
                </a:effectLst>
                <a:latin typeface="Herculanum"/>
                <a:cs typeface="Herculanum"/>
              </a:rPr>
              <a:t> </a:t>
            </a:r>
            <a:r>
              <a:rPr lang="en-US" sz="2400" dirty="0" err="1" smtClean="0">
                <a:solidFill>
                  <a:srgbClr val="F6E4B7"/>
                </a:solidFill>
                <a:effectLst>
                  <a:reflection blurRad="6350" stA="60000" endA="900" endPos="58000" dir="5400000" sy="-100000" algn="bl" rotWithShape="0"/>
                </a:effectLst>
                <a:latin typeface="Herculanum"/>
                <a:cs typeface="Herculanum"/>
              </a:rPr>
              <a:t>patchett</a:t>
            </a:r>
            <a:r>
              <a:rPr lang="en-US" sz="2400" dirty="0" smtClean="0">
                <a:solidFill>
                  <a:srgbClr val="F6E4B7"/>
                </a:solidFill>
                <a:effectLst>
                  <a:reflection blurRad="6350" stA="60000" endA="900" endPos="58000" dir="5400000" sy="-100000" algn="bl" rotWithShape="0"/>
                </a:effectLst>
                <a:latin typeface="Herculanum"/>
                <a:cs typeface="Herculanum"/>
              </a:rPr>
              <a:t>, aka </a:t>
            </a:r>
            <a:r>
              <a:rPr lang="en-US" sz="2400" dirty="0" err="1" smtClean="0">
                <a:solidFill>
                  <a:srgbClr val="F6E4B7"/>
                </a:solidFill>
                <a:effectLst>
                  <a:reflection blurRad="6350" stA="60000" endA="900" endPos="58000" dir="5400000" sy="-100000" algn="bl" rotWithShape="0"/>
                </a:effectLst>
                <a:latin typeface="Herculanum"/>
                <a:cs typeface="Herculanum"/>
              </a:rPr>
              <a:t>mr</a:t>
            </a:r>
            <a:r>
              <a:rPr lang="en-US" sz="2400" dirty="0" smtClean="0">
                <a:solidFill>
                  <a:srgbClr val="F6E4B7"/>
                </a:solidFill>
                <a:effectLst>
                  <a:reflection blurRad="6350" stA="60000" endA="900" endPos="58000" dir="5400000" sy="-100000" algn="bl" rotWithShape="0"/>
                </a:effectLst>
                <a:latin typeface="Herculanum"/>
                <a:cs typeface="Herculanum"/>
              </a:rPr>
              <a:t> hafnium, 1994, on mc-</a:t>
            </a:r>
            <a:r>
              <a:rPr lang="en-US" sz="2400" dirty="0" err="1" smtClean="0">
                <a:solidFill>
                  <a:srgbClr val="F6E4B7"/>
                </a:solidFill>
                <a:effectLst>
                  <a:reflection blurRad="6350" stA="60000" endA="900" endPos="58000" dir="5400000" sy="-100000" algn="bl" rotWithShape="0"/>
                </a:effectLst>
                <a:latin typeface="Herculanum"/>
                <a:cs typeface="Herculanum"/>
              </a:rPr>
              <a:t>icp</a:t>
            </a:r>
            <a:r>
              <a:rPr lang="en-US" sz="2400" dirty="0" smtClean="0">
                <a:solidFill>
                  <a:srgbClr val="F6E4B7"/>
                </a:solidFill>
                <a:effectLst>
                  <a:reflection blurRad="6350" stA="60000" endA="900" endPos="58000" dir="5400000" sy="-100000" algn="bl" rotWithShape="0"/>
                </a:effectLst>
                <a:latin typeface="Herculanum"/>
                <a:cs typeface="Herculanum"/>
              </a:rPr>
              <a:t>-</a:t>
            </a:r>
            <a:r>
              <a:rPr lang="en-US" sz="2400" dirty="0" err="1" smtClean="0">
                <a:solidFill>
                  <a:srgbClr val="F6E4B7"/>
                </a:solidFill>
                <a:effectLst>
                  <a:reflection blurRad="6350" stA="60000" endA="900" endPos="58000" dir="5400000" sy="-100000" algn="bl" rotWithShape="0"/>
                </a:effectLst>
                <a:latin typeface="Herculanum"/>
                <a:cs typeface="Herculanum"/>
              </a:rPr>
              <a:t>ms</a:t>
            </a:r>
            <a:endParaRPr lang="en-US" sz="2400" dirty="0" smtClean="0">
              <a:solidFill>
                <a:srgbClr val="F6E4B7"/>
              </a:solidFill>
              <a:effectLst>
                <a:reflection blurRad="6350" stA="60000" endA="900" endPos="58000" dir="5400000" sy="-100000" algn="bl" rotWithShape="0"/>
              </a:effectLst>
              <a:latin typeface="Herculanum"/>
              <a:cs typeface="Herculanum"/>
            </a:endParaRPr>
          </a:p>
        </p:txBody>
      </p:sp>
    </p:spTree>
    <p:extLst>
      <p:ext uri="{BB962C8B-B14F-4D97-AF65-F5344CB8AC3E}">
        <p14:creationId xmlns:p14="http://schemas.microsoft.com/office/powerpoint/2010/main" val="2863033611"/>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
            <a:ext cx="9143999" cy="685800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11260" y="1121735"/>
            <a:ext cx="9132740" cy="707886"/>
          </a:xfrm>
          <a:prstGeom prst="rect">
            <a:avLst/>
          </a:prstGeom>
          <a:noFill/>
        </p:spPr>
        <p:txBody>
          <a:bodyPr wrap="square" rtlCol="0">
            <a:spAutoFit/>
          </a:bodyPr>
          <a:lstStyle/>
          <a:p>
            <a:pPr algn="ctr"/>
            <a:r>
              <a:rPr lang="en-US" sz="4000" dirty="0" smtClean="0">
                <a:solidFill>
                  <a:schemeClr val="accent6">
                    <a:lumMod val="75000"/>
                  </a:schemeClr>
                </a:solidFill>
                <a:effectLst>
                  <a:reflection blurRad="6350" stA="60000" endA="900" endPos="58000" dir="5400000" sy="-100000" algn="bl" rotWithShape="0"/>
                </a:effectLst>
                <a:latin typeface="Herculanum"/>
                <a:cs typeface="Herculanum"/>
              </a:rPr>
              <a:t>“this project can’t be done!”</a:t>
            </a:r>
          </a:p>
        </p:txBody>
      </p:sp>
      <p:sp>
        <p:nvSpPr>
          <p:cNvPr id="8" name="TextBox 7"/>
          <p:cNvSpPr txBox="1"/>
          <p:nvPr/>
        </p:nvSpPr>
        <p:spPr>
          <a:xfrm>
            <a:off x="11260" y="2903647"/>
            <a:ext cx="9132740" cy="830997"/>
          </a:xfrm>
          <a:prstGeom prst="rect">
            <a:avLst/>
          </a:prstGeom>
          <a:noFill/>
        </p:spPr>
        <p:txBody>
          <a:bodyPr wrap="square" rtlCol="0">
            <a:spAutoFit/>
          </a:bodyPr>
          <a:lstStyle/>
          <a:p>
            <a:pPr algn="ctr"/>
            <a:r>
              <a:rPr lang="en-US" sz="2400" b="1" baseline="30000" dirty="0" smtClean="0">
                <a:solidFill>
                  <a:srgbClr val="F6E4B7"/>
                </a:solidFill>
                <a:latin typeface="Herculanum"/>
                <a:cs typeface="Herculanum"/>
              </a:rPr>
              <a:t>®</a:t>
            </a:r>
            <a:r>
              <a:rPr lang="en-US" sz="2400" dirty="0" smtClean="0">
                <a:solidFill>
                  <a:srgbClr val="F6E4B7"/>
                </a:solidFill>
                <a:effectLst>
                  <a:reflection blurRad="6350" stA="60000" endA="900" endPos="58000" dir="5400000" sy="-100000" algn="bl" rotWithShape="0"/>
                </a:effectLst>
                <a:latin typeface="Herculanum"/>
                <a:cs typeface="Herculanum"/>
              </a:rPr>
              <a:t>R.K. </a:t>
            </a:r>
            <a:r>
              <a:rPr lang="en-US" sz="2400" dirty="0" err="1" smtClean="0">
                <a:solidFill>
                  <a:schemeClr val="accent1">
                    <a:lumMod val="40000"/>
                    <a:lumOff val="60000"/>
                  </a:schemeClr>
                </a:solidFill>
                <a:effectLst>
                  <a:reflection blurRad="6350" stA="60000" endA="900" endPos="58000" dir="5400000" sy="-100000" algn="bl" rotWithShape="0"/>
                </a:effectLst>
                <a:latin typeface="Herculanum"/>
                <a:cs typeface="Herculanum"/>
              </a:rPr>
              <a:t>O’nions</a:t>
            </a:r>
            <a:r>
              <a:rPr lang="en-US" sz="2400" dirty="0" smtClean="0">
                <a:solidFill>
                  <a:schemeClr val="accent1">
                    <a:lumMod val="40000"/>
                    <a:lumOff val="60000"/>
                  </a:schemeClr>
                </a:solidFill>
                <a:effectLst>
                  <a:reflection blurRad="6350" stA="60000" endA="900" endPos="58000" dir="5400000" sy="-100000" algn="bl" rotWithShape="0"/>
                </a:effectLst>
                <a:latin typeface="Herculanum"/>
                <a:cs typeface="Herculanum"/>
              </a:rPr>
              <a:t>, 1994, on my </a:t>
            </a:r>
            <a:r>
              <a:rPr lang="en-US" sz="2400" dirty="0" err="1" smtClean="0">
                <a:solidFill>
                  <a:schemeClr val="accent1">
                    <a:lumMod val="40000"/>
                    <a:lumOff val="60000"/>
                  </a:schemeClr>
                </a:solidFill>
                <a:effectLst>
                  <a:reflection blurRad="6350" stA="60000" endA="900" endPos="58000" dir="5400000" sy="-100000" algn="bl" rotWithShape="0"/>
                </a:effectLst>
                <a:latin typeface="Herculanum"/>
                <a:cs typeface="Herculanum"/>
              </a:rPr>
              <a:t>marie</a:t>
            </a:r>
            <a:r>
              <a:rPr lang="en-US" sz="2400" dirty="0" smtClean="0">
                <a:solidFill>
                  <a:schemeClr val="accent1">
                    <a:lumMod val="40000"/>
                    <a:lumOff val="60000"/>
                  </a:schemeClr>
                </a:solidFill>
                <a:effectLst>
                  <a:reflection blurRad="6350" stA="60000" endA="900" endPos="58000" dir="5400000" sy="-100000" algn="bl" rotWithShape="0"/>
                </a:effectLst>
                <a:latin typeface="Herculanum"/>
                <a:cs typeface="Herculanum"/>
              </a:rPr>
              <a:t>-curie post-doc proposal to measure </a:t>
            </a:r>
            <a:r>
              <a:rPr lang="en-US" sz="2400" dirty="0" err="1" smtClean="0">
                <a:solidFill>
                  <a:schemeClr val="accent1">
                    <a:lumMod val="40000"/>
                    <a:lumOff val="60000"/>
                  </a:schemeClr>
                </a:solidFill>
                <a:effectLst>
                  <a:reflection blurRad="6350" stA="60000" endA="900" endPos="58000" dir="5400000" sy="-100000" algn="bl" rotWithShape="0"/>
                </a:effectLst>
                <a:latin typeface="Herculanum"/>
                <a:cs typeface="Herculanum"/>
              </a:rPr>
              <a:t>hf</a:t>
            </a:r>
            <a:r>
              <a:rPr lang="en-US" sz="2400" dirty="0" smtClean="0">
                <a:solidFill>
                  <a:schemeClr val="accent1">
                    <a:lumMod val="40000"/>
                    <a:lumOff val="60000"/>
                  </a:schemeClr>
                </a:solidFill>
                <a:effectLst>
                  <a:reflection blurRad="6350" stA="60000" endA="900" endPos="58000" dir="5400000" sy="-100000" algn="bl" rotWithShape="0"/>
                </a:effectLst>
                <a:latin typeface="Herculanum"/>
                <a:cs typeface="Herculanum"/>
              </a:rPr>
              <a:t> </a:t>
            </a:r>
            <a:r>
              <a:rPr lang="en-US" sz="2400" dirty="0" smtClean="0">
                <a:solidFill>
                  <a:srgbClr val="F6E4B7"/>
                </a:solidFill>
                <a:effectLst>
                  <a:reflection blurRad="6350" stA="60000" endA="900" endPos="58000" dir="5400000" sy="-100000" algn="bl" rotWithShape="0"/>
                </a:effectLst>
                <a:latin typeface="Herculanum"/>
                <a:cs typeface="Herculanum"/>
              </a:rPr>
              <a:t>isotopes in </a:t>
            </a:r>
            <a:r>
              <a:rPr lang="en-US" sz="2400" dirty="0" err="1" smtClean="0">
                <a:solidFill>
                  <a:srgbClr val="F6E4B7"/>
                </a:solidFill>
                <a:effectLst>
                  <a:reflection blurRad="6350" stA="60000" endA="900" endPos="58000" dir="5400000" sy="-100000" algn="bl" rotWithShape="0"/>
                </a:effectLst>
                <a:latin typeface="Herculanum"/>
                <a:cs typeface="Herculanum"/>
              </a:rPr>
              <a:t>chondrites</a:t>
            </a:r>
            <a:endParaRPr lang="en-US" sz="2400" dirty="0" smtClean="0">
              <a:solidFill>
                <a:srgbClr val="F6E4B7"/>
              </a:solidFill>
              <a:effectLst>
                <a:reflection blurRad="6350" stA="60000" endA="900" endPos="58000" dir="5400000" sy="-100000" algn="bl" rotWithShape="0"/>
              </a:effectLst>
              <a:latin typeface="Herculanum"/>
              <a:cs typeface="Herculanum"/>
            </a:endParaRPr>
          </a:p>
        </p:txBody>
      </p:sp>
      <p:sp>
        <p:nvSpPr>
          <p:cNvPr id="4" name="TextBox 3"/>
          <p:cNvSpPr txBox="1"/>
          <p:nvPr/>
        </p:nvSpPr>
        <p:spPr>
          <a:xfrm>
            <a:off x="4904" y="4729847"/>
            <a:ext cx="9144000" cy="707886"/>
          </a:xfrm>
          <a:prstGeom prst="rect">
            <a:avLst/>
          </a:prstGeom>
          <a:noFill/>
        </p:spPr>
        <p:txBody>
          <a:bodyPr wrap="square" rtlCol="0">
            <a:spAutoFit/>
          </a:bodyPr>
          <a:lstStyle/>
          <a:p>
            <a:pPr algn="ctr"/>
            <a:r>
              <a:rPr lang="en-US" sz="4000" dirty="0" smtClean="0">
                <a:solidFill>
                  <a:schemeClr val="accent6">
                    <a:lumMod val="75000"/>
                  </a:schemeClr>
                </a:solidFill>
                <a:effectLst>
                  <a:reflection blurRad="6350" stA="60000" endA="900" endPos="58000" dir="5400000" sy="-100000" algn="bl" rotWithShape="0"/>
                </a:effectLst>
                <a:latin typeface="Herculanum"/>
                <a:cs typeface="Herculanum"/>
              </a:rPr>
              <a:t>“but let her try anyway!”</a:t>
            </a:r>
          </a:p>
        </p:txBody>
      </p:sp>
    </p:spTree>
    <p:extLst>
      <p:ext uri="{BB962C8B-B14F-4D97-AF65-F5344CB8AC3E}">
        <p14:creationId xmlns:p14="http://schemas.microsoft.com/office/powerpoint/2010/main" val="1314941877"/>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1"/>
            <a:ext cx="9143999" cy="685800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4" descr="Super Photo P5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9308" y="1555549"/>
            <a:ext cx="8153400" cy="636746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rot="19104874">
            <a:off x="2013721" y="3659051"/>
            <a:ext cx="4505673" cy="923330"/>
          </a:xfrm>
          <a:prstGeom prst="rect">
            <a:avLst/>
          </a:prstGeom>
          <a:noFill/>
        </p:spPr>
        <p:txBody>
          <a:bodyPr wrap="none" lIns="91440" tIns="45720" rIns="91440" bIns="45720">
            <a:spAutoFit/>
          </a:bodyPr>
          <a:lstStyle/>
          <a:p>
            <a:pPr algn="ctr"/>
            <a:r>
              <a:rPr lang="fr-FR" sz="5400" b="1" cap="none" spc="0" dirty="0" smtClean="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rPr>
              <a:t>Game changer</a:t>
            </a:r>
            <a:endParaRPr lang="fr-FR" sz="5400" b="1" cap="none" spc="0" dirty="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endParaRPr>
          </a:p>
        </p:txBody>
      </p:sp>
      <p:sp>
        <p:nvSpPr>
          <p:cNvPr id="8" name="Title 1"/>
          <p:cNvSpPr txBox="1">
            <a:spLocks/>
          </p:cNvSpPr>
          <p:nvPr/>
        </p:nvSpPr>
        <p:spPr>
          <a:xfrm>
            <a:off x="0" y="186467"/>
            <a:ext cx="9144000" cy="1069642"/>
          </a:xfrm>
          <a:prstGeom prst="rect">
            <a:avLst/>
          </a:prstGeom>
        </p:spPr>
        <p:txBody>
          <a:bodyPr vert="horz" lIns="91440" tIns="45720" rIns="91440" bIns="45720" rtlCol="0" anchor="t">
            <a:normAutofit/>
          </a:bodyPr>
          <a:lstStyle>
            <a:lvl1pPr algn="ctr" defTabSz="914400" rtl="0" eaLnBrk="1" latinLnBrk="0" hangingPunct="1">
              <a:spcBef>
                <a:spcPct val="0"/>
              </a:spcBef>
              <a:buNone/>
              <a:defRPr sz="50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dirty="0" smtClean="0">
                <a:solidFill>
                  <a:srgbClr val="F6E4B7"/>
                </a:solidFill>
              </a:rPr>
              <a:t>Christmas 1994</a:t>
            </a:r>
            <a:r>
              <a:rPr lang="en-US" sz="3200" smtClean="0">
                <a:solidFill>
                  <a:srgbClr val="F6E4B7"/>
                </a:solidFill>
              </a:rPr>
              <a:t>: The VG </a:t>
            </a:r>
            <a:r>
              <a:rPr lang="en-US" sz="3200" dirty="0" smtClean="0">
                <a:solidFill>
                  <a:srgbClr val="F6E4B7"/>
                </a:solidFill>
              </a:rPr>
              <a:t>“Plasma 54”</a:t>
            </a:r>
          </a:p>
          <a:p>
            <a:r>
              <a:rPr lang="en-US" sz="3200" dirty="0" smtClean="0">
                <a:solidFill>
                  <a:srgbClr val="F6E4B7"/>
                </a:solidFill>
              </a:rPr>
              <a:t>The World’s first commercial MC-ICP-MS</a:t>
            </a:r>
            <a:endParaRPr lang="en-US" sz="3200" dirty="0">
              <a:solidFill>
                <a:srgbClr val="F6E4B7"/>
              </a:solidFill>
            </a:endParaRPr>
          </a:p>
        </p:txBody>
      </p:sp>
      <p:sp>
        <p:nvSpPr>
          <p:cNvPr id="3" name="Rectangle 2"/>
          <p:cNvSpPr/>
          <p:nvPr/>
        </p:nvSpPr>
        <p:spPr>
          <a:xfrm>
            <a:off x="499308" y="1527635"/>
            <a:ext cx="8153400" cy="5302451"/>
          </a:xfrm>
          <a:prstGeom prst="rect">
            <a:avLst/>
          </a:prstGeom>
          <a:noFill/>
          <a:ln w="76200" cmpd="sng">
            <a:solidFill>
              <a:schemeClr val="tx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9930751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3"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trips(upRight)">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0" y="1"/>
            <a:ext cx="9143999" cy="685800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3"/>
          <a:stretch>
            <a:fillRect/>
          </a:stretch>
        </p:blipFill>
        <p:spPr>
          <a:xfrm>
            <a:off x="203874" y="357314"/>
            <a:ext cx="7293141" cy="1898852"/>
          </a:xfrm>
          <a:prstGeom prst="rect">
            <a:avLst/>
          </a:prstGeom>
          <a:effectLst>
            <a:reflection stA="50000" endPos="30000" dir="5400000" sy="-100000" algn="bl" rotWithShape="0"/>
          </a:effectLst>
          <a:scene3d>
            <a:camera prst="perspectiveFront">
              <a:rot lat="600000" lon="19800000" rev="0"/>
            </a:camera>
            <a:lightRig rig="threePt" dir="t"/>
          </a:scene3d>
        </p:spPr>
      </p:pic>
      <p:pic>
        <p:nvPicPr>
          <p:cNvPr id="5" name="Picture 4"/>
          <p:cNvPicPr>
            <a:picLocks noChangeAspect="1"/>
          </p:cNvPicPr>
          <p:nvPr/>
        </p:nvPicPr>
        <p:blipFill>
          <a:blip r:embed="rId4"/>
          <a:stretch>
            <a:fillRect/>
          </a:stretch>
        </p:blipFill>
        <p:spPr>
          <a:xfrm>
            <a:off x="1337652" y="3236539"/>
            <a:ext cx="7438994" cy="3006224"/>
          </a:xfrm>
          <a:prstGeom prst="rect">
            <a:avLst/>
          </a:prstGeom>
          <a:effectLst>
            <a:reflection stA="50000" endPos="30000" dist="12700" dir="5400000" sy="-100000" algn="bl" rotWithShape="0"/>
          </a:effectLst>
          <a:scene3d>
            <a:camera prst="perspectiveFront">
              <a:rot lat="600000" lon="1800000" rev="0"/>
            </a:camera>
            <a:lightRig rig="threePt" dir="t"/>
          </a:scene3d>
        </p:spPr>
      </p:pic>
      <p:pic>
        <p:nvPicPr>
          <p:cNvPr id="2" name="Picture 1"/>
          <p:cNvPicPr>
            <a:picLocks noChangeAspect="1"/>
          </p:cNvPicPr>
          <p:nvPr/>
        </p:nvPicPr>
        <p:blipFill>
          <a:blip r:embed="rId5"/>
          <a:stretch>
            <a:fillRect/>
          </a:stretch>
        </p:blipFill>
        <p:spPr>
          <a:xfrm>
            <a:off x="6910570" y="556282"/>
            <a:ext cx="2009117" cy="2009117"/>
          </a:xfrm>
          <a:prstGeom prst="rect">
            <a:avLst/>
          </a:prstGeom>
          <a:effectLst>
            <a:reflection stA="50000" endPos="30000" dir="5400000" sy="-100000" algn="bl" rotWithShape="0"/>
          </a:effectLst>
          <a:scene3d>
            <a:camera prst="perspectiveFront">
              <a:rot lat="600000" lon="1800000" rev="0"/>
            </a:camera>
            <a:lightRig rig="threePt" dir="t"/>
          </a:scene3d>
        </p:spPr>
      </p:pic>
      <p:grpSp>
        <p:nvGrpSpPr>
          <p:cNvPr id="7" name="Group 6"/>
          <p:cNvGrpSpPr/>
          <p:nvPr/>
        </p:nvGrpSpPr>
        <p:grpSpPr>
          <a:xfrm>
            <a:off x="3362482" y="2832490"/>
            <a:ext cx="3789847" cy="1067630"/>
            <a:chOff x="3362482" y="2832490"/>
            <a:chExt cx="3789847" cy="1067630"/>
          </a:xfrm>
        </p:grpSpPr>
        <p:sp>
          <p:nvSpPr>
            <p:cNvPr id="6" name="Rectangle 5"/>
            <p:cNvSpPr/>
            <p:nvPr/>
          </p:nvSpPr>
          <p:spPr>
            <a:xfrm>
              <a:off x="3506792" y="2976790"/>
              <a:ext cx="3645537" cy="923330"/>
            </a:xfrm>
            <a:prstGeom prst="rect">
              <a:avLst/>
            </a:prstGeom>
            <a:solidFill>
              <a:schemeClr val="tx1">
                <a:lumMod val="50000"/>
              </a:schemeClr>
            </a:solidFill>
            <a:ln>
              <a:solidFill>
                <a:schemeClr val="tx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extBox 2"/>
            <p:cNvSpPr txBox="1"/>
            <p:nvPr/>
          </p:nvSpPr>
          <p:spPr>
            <a:xfrm>
              <a:off x="3362482" y="2832490"/>
              <a:ext cx="3645537" cy="923330"/>
            </a:xfrm>
            <a:prstGeom prst="rect">
              <a:avLst/>
            </a:prstGeom>
            <a:solidFill>
              <a:schemeClr val="tx1">
                <a:lumMod val="85000"/>
              </a:schemeClr>
            </a:solidFill>
            <a:ln>
              <a:solidFill>
                <a:schemeClr val="accent6">
                  <a:lumMod val="75000"/>
                </a:schemeClr>
              </a:solidFill>
            </a:ln>
          </p:spPr>
          <p:txBody>
            <a:bodyPr wrap="none" rtlCol="0">
              <a:spAutoFit/>
            </a:bodyPr>
            <a:lstStyle/>
            <a:p>
              <a:r>
                <a:rPr lang="en-US" baseline="30000" dirty="0" smtClean="0">
                  <a:solidFill>
                    <a:schemeClr val="accent6">
                      <a:lumMod val="75000"/>
                    </a:schemeClr>
                  </a:solidFill>
                </a:rPr>
                <a:t>176</a:t>
              </a:r>
              <a:r>
                <a:rPr lang="en-US" dirty="0" smtClean="0">
                  <a:solidFill>
                    <a:schemeClr val="accent6">
                      <a:lumMod val="75000"/>
                    </a:schemeClr>
                  </a:solidFill>
                </a:rPr>
                <a:t>Hf/</a:t>
              </a:r>
              <a:r>
                <a:rPr lang="en-US" baseline="30000" dirty="0" smtClean="0">
                  <a:solidFill>
                    <a:srgbClr val="9C3D28"/>
                  </a:solidFill>
                </a:rPr>
                <a:t>177</a:t>
              </a:r>
              <a:r>
                <a:rPr lang="en-US" dirty="0" smtClean="0">
                  <a:solidFill>
                    <a:srgbClr val="9C3D28"/>
                  </a:solidFill>
                </a:rPr>
                <a:t>Hf</a:t>
              </a:r>
              <a:r>
                <a:rPr lang="en-US" baseline="-25000" dirty="0" smtClean="0">
                  <a:solidFill>
                    <a:srgbClr val="9C3D28"/>
                  </a:solidFill>
                </a:rPr>
                <a:t>CHUR</a:t>
              </a:r>
              <a:r>
                <a:rPr lang="en-US" dirty="0" smtClean="0">
                  <a:solidFill>
                    <a:srgbClr val="9C3D28"/>
                  </a:solidFill>
                </a:rPr>
                <a:t> = 0.282772 </a:t>
              </a:r>
              <a:r>
                <a:rPr lang="fr-FR" altLang="ja-JP" dirty="0" smtClean="0">
                  <a:solidFill>
                    <a:srgbClr val="9C3D28"/>
                  </a:solidFill>
                </a:rPr>
                <a:t>± 0.000029</a:t>
              </a:r>
            </a:p>
            <a:p>
              <a:r>
                <a:rPr lang="en-US" baseline="30000" dirty="0">
                  <a:solidFill>
                    <a:schemeClr val="accent6">
                      <a:lumMod val="75000"/>
                    </a:schemeClr>
                  </a:solidFill>
                </a:rPr>
                <a:t>176</a:t>
              </a:r>
              <a:r>
                <a:rPr lang="en-US" dirty="0">
                  <a:solidFill>
                    <a:schemeClr val="accent6">
                      <a:lumMod val="75000"/>
                    </a:schemeClr>
                  </a:solidFill>
                </a:rPr>
                <a:t>Hf/</a:t>
              </a:r>
              <a:r>
                <a:rPr lang="en-US" baseline="30000" dirty="0" smtClean="0">
                  <a:solidFill>
                    <a:srgbClr val="9C3D28"/>
                  </a:solidFill>
                </a:rPr>
                <a:t>177</a:t>
              </a:r>
              <a:r>
                <a:rPr lang="en-US" dirty="0" smtClean="0">
                  <a:solidFill>
                    <a:srgbClr val="9C3D28"/>
                  </a:solidFill>
                </a:rPr>
                <a:t>Hf</a:t>
              </a:r>
              <a:r>
                <a:rPr lang="en-US" baseline="-25000" dirty="0" smtClean="0">
                  <a:solidFill>
                    <a:srgbClr val="9C3D28"/>
                  </a:solidFill>
                </a:rPr>
                <a:t>i</a:t>
              </a:r>
              <a:r>
                <a:rPr lang="en-US" dirty="0" smtClean="0">
                  <a:solidFill>
                    <a:srgbClr val="9C3D28"/>
                  </a:solidFill>
                </a:rPr>
                <a:t> </a:t>
              </a:r>
              <a:r>
                <a:rPr lang="en-US" dirty="0">
                  <a:solidFill>
                    <a:srgbClr val="9C3D28"/>
                  </a:solidFill>
                </a:rPr>
                <a:t>= </a:t>
              </a:r>
              <a:r>
                <a:rPr lang="en-US" dirty="0" smtClean="0">
                  <a:solidFill>
                    <a:srgbClr val="9C3D28"/>
                  </a:solidFill>
                </a:rPr>
                <a:t>0.279718 </a:t>
              </a:r>
              <a:r>
                <a:rPr lang="fr-FR" altLang="ja-JP" dirty="0">
                  <a:solidFill>
                    <a:srgbClr val="9C3D28"/>
                  </a:solidFill>
                </a:rPr>
                <a:t>± 0.000029</a:t>
              </a:r>
              <a:r>
                <a:rPr lang="en-US" dirty="0">
                  <a:solidFill>
                    <a:srgbClr val="9C3D28"/>
                  </a:solidFill>
                </a:rPr>
                <a:t> </a:t>
              </a:r>
              <a:endParaRPr lang="en-US" dirty="0" smtClean="0">
                <a:solidFill>
                  <a:srgbClr val="9C3D28"/>
                </a:solidFill>
              </a:endParaRPr>
            </a:p>
            <a:p>
              <a:r>
                <a:rPr lang="en-US" baseline="30000" dirty="0" smtClean="0">
                  <a:solidFill>
                    <a:schemeClr val="accent6">
                      <a:lumMod val="75000"/>
                    </a:schemeClr>
                  </a:solidFill>
                </a:rPr>
                <a:t>176</a:t>
              </a:r>
              <a:r>
                <a:rPr lang="en-US" dirty="0" smtClean="0">
                  <a:solidFill>
                    <a:schemeClr val="accent6">
                      <a:lumMod val="75000"/>
                    </a:schemeClr>
                  </a:solidFill>
                </a:rPr>
                <a:t>Lu/</a:t>
              </a:r>
              <a:r>
                <a:rPr lang="en-US" baseline="30000" dirty="0" smtClean="0">
                  <a:solidFill>
                    <a:srgbClr val="9C3D28"/>
                  </a:solidFill>
                </a:rPr>
                <a:t>177</a:t>
              </a:r>
              <a:r>
                <a:rPr lang="en-US" dirty="0" smtClean="0">
                  <a:solidFill>
                    <a:srgbClr val="9C3D28"/>
                  </a:solidFill>
                </a:rPr>
                <a:t>Hf </a:t>
              </a:r>
              <a:r>
                <a:rPr lang="en-US" dirty="0">
                  <a:solidFill>
                    <a:srgbClr val="9C3D28"/>
                  </a:solidFill>
                </a:rPr>
                <a:t>= </a:t>
              </a:r>
              <a:r>
                <a:rPr lang="en-US" dirty="0" smtClean="0">
                  <a:solidFill>
                    <a:srgbClr val="9C3D28"/>
                  </a:solidFill>
                </a:rPr>
                <a:t>0.0332 </a:t>
              </a:r>
              <a:r>
                <a:rPr lang="fr-FR" altLang="ja-JP" dirty="0">
                  <a:solidFill>
                    <a:srgbClr val="9C3D28"/>
                  </a:solidFill>
                </a:rPr>
                <a:t>± </a:t>
              </a:r>
              <a:r>
                <a:rPr lang="fr-FR" altLang="ja-JP" dirty="0" smtClean="0">
                  <a:solidFill>
                    <a:srgbClr val="9C3D28"/>
                  </a:solidFill>
                </a:rPr>
                <a:t>0.0002</a:t>
              </a:r>
              <a:r>
                <a:rPr lang="en-US" dirty="0" smtClean="0">
                  <a:solidFill>
                    <a:srgbClr val="9C3D28"/>
                  </a:solidFill>
                </a:rPr>
                <a:t> </a:t>
              </a:r>
              <a:endParaRPr lang="en-US" dirty="0">
                <a:solidFill>
                  <a:srgbClr val="9C3D28"/>
                </a:solidFill>
              </a:endParaRPr>
            </a:p>
          </p:txBody>
        </p:sp>
      </p:grpSp>
      <p:pic>
        <p:nvPicPr>
          <p:cNvPr id="8" name="Picture 7"/>
          <p:cNvPicPr>
            <a:picLocks noChangeAspect="1"/>
          </p:cNvPicPr>
          <p:nvPr/>
        </p:nvPicPr>
        <p:blipFill>
          <a:blip r:embed="rId6"/>
          <a:stretch>
            <a:fillRect/>
          </a:stretch>
        </p:blipFill>
        <p:spPr>
          <a:xfrm>
            <a:off x="0" y="5683963"/>
            <a:ext cx="3124200" cy="584200"/>
          </a:xfrm>
          <a:prstGeom prst="rect">
            <a:avLst/>
          </a:prstGeom>
          <a:effectLst>
            <a:reflection stA="50000" endPos="50000" dir="5400000" sy="-100000" algn="bl" rotWithShape="0"/>
          </a:effectLst>
          <a:scene3d>
            <a:camera prst="perspectiveFront">
              <a:rot lat="600000" lon="19800000" rev="0"/>
            </a:camera>
            <a:lightRig rig="threePt" dir="t"/>
          </a:scene3d>
        </p:spPr>
      </p:pic>
      <p:sp>
        <p:nvSpPr>
          <p:cNvPr id="9" name="Rectangle 8"/>
          <p:cNvSpPr/>
          <p:nvPr/>
        </p:nvSpPr>
        <p:spPr>
          <a:xfrm>
            <a:off x="0" y="5683963"/>
            <a:ext cx="3124200" cy="584200"/>
          </a:xfrm>
          <a:prstGeom prst="rect">
            <a:avLst/>
          </a:prstGeom>
          <a:noFill/>
          <a:ln w="19050" cmpd="sng">
            <a:solidFill>
              <a:schemeClr val="bg1"/>
            </a:solidFill>
          </a:ln>
          <a:effectLst/>
          <a:scene3d>
            <a:camera prst="perspectiveFront">
              <a:rot lat="600000" lon="19800000" rev="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rot="1318692">
            <a:off x="2066824" y="4223221"/>
            <a:ext cx="5491670" cy="923330"/>
          </a:xfrm>
          <a:prstGeom prst="rect">
            <a:avLst/>
          </a:prstGeom>
          <a:noFill/>
        </p:spPr>
        <p:txBody>
          <a:bodyPr wrap="none" lIns="91440" tIns="45720" rIns="91440" bIns="45720">
            <a:spAutoFit/>
          </a:bodyPr>
          <a:lstStyle/>
          <a:p>
            <a:pPr algn="ctr"/>
            <a:r>
              <a:rPr lang="fr-FR" sz="5400" b="1" cap="none" spc="0" dirty="0" err="1" smtClean="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rPr>
              <a:t>Cited</a:t>
            </a:r>
            <a:r>
              <a:rPr lang="fr-FR" sz="5400" b="1" cap="none" spc="0" dirty="0" smtClean="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rPr>
              <a:t> &gt;2000 times</a:t>
            </a:r>
            <a:endParaRPr lang="fr-FR" sz="5400" b="1" cap="none" spc="0" dirty="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27067555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3"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strips(upRight)">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1"/>
            <a:ext cx="9143999" cy="685800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 y="25400"/>
            <a:ext cx="9087799" cy="1188838"/>
          </a:xfrm>
        </p:spPr>
        <p:txBody>
          <a:bodyPr>
            <a:normAutofit fontScale="90000"/>
          </a:bodyPr>
          <a:lstStyle/>
          <a:p>
            <a:r>
              <a:rPr lang="en-US" sz="3200" dirty="0" smtClean="0">
                <a:solidFill>
                  <a:srgbClr val="F6E4B7"/>
                </a:solidFill>
              </a:rPr>
              <a:t>My fourth step (and first job as an isotope geochemist)!</a:t>
            </a:r>
            <a:br>
              <a:rPr lang="en-US" sz="3200" dirty="0" smtClean="0">
                <a:solidFill>
                  <a:srgbClr val="F6E4B7"/>
                </a:solidFill>
              </a:rPr>
            </a:br>
            <a:r>
              <a:rPr lang="en-US" sz="3200" dirty="0" smtClean="0"/>
              <a:t>CNRS and the next 21 years (1997-2018)…</a:t>
            </a:r>
            <a:br>
              <a:rPr lang="en-US" sz="3200" dirty="0" smtClean="0"/>
            </a:br>
            <a:endParaRPr lang="en-US" sz="3200" dirty="0"/>
          </a:p>
        </p:txBody>
      </p:sp>
      <p:pic>
        <p:nvPicPr>
          <p:cNvPr id="3" name="Picture 3" descr="DSCN0626"/>
          <p:cNvPicPr>
            <a:picLocks noChangeAspect="1" noChangeArrowheads="1"/>
          </p:cNvPicPr>
          <p:nvPr/>
        </p:nvPicPr>
        <p:blipFill>
          <a:blip r:embed="rId2"/>
          <a:srcRect/>
          <a:stretch>
            <a:fillRect/>
          </a:stretch>
        </p:blipFill>
        <p:spPr bwMode="auto">
          <a:xfrm>
            <a:off x="182921" y="1280467"/>
            <a:ext cx="4476900" cy="3357675"/>
          </a:xfrm>
          <a:prstGeom prst="rect">
            <a:avLst/>
          </a:prstGeom>
          <a:noFill/>
          <a:ln w="28575" cmpd="sng">
            <a:solidFill>
              <a:srgbClr val="FFFFFF"/>
            </a:solidFill>
          </a:ln>
        </p:spPr>
      </p:pic>
      <p:pic>
        <p:nvPicPr>
          <p:cNvPr id="4" name="Picture 2" descr="C:\Users\Hugo\Desktop\Nu500H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23806" y="2458068"/>
            <a:ext cx="4034114" cy="3025381"/>
          </a:xfrm>
          <a:prstGeom prst="rect">
            <a:avLst/>
          </a:prstGeom>
          <a:noFill/>
          <a:ln w="28575" cmpd="sng">
            <a:solidFill>
              <a:srgbClr val="FFFFFF"/>
            </a:solidFill>
          </a:ln>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335246" y="1302654"/>
            <a:ext cx="1648859" cy="461665"/>
          </a:xfrm>
          <a:prstGeom prst="rect">
            <a:avLst/>
          </a:prstGeom>
          <a:noFill/>
        </p:spPr>
        <p:txBody>
          <a:bodyPr wrap="none" rtlCol="0">
            <a:spAutoFit/>
          </a:bodyPr>
          <a:lstStyle/>
          <a:p>
            <a:r>
              <a:rPr lang="en-US" sz="2400" dirty="0" smtClean="0"/>
              <a:t>Nu 1700 HR</a:t>
            </a:r>
            <a:endParaRPr lang="en-US" sz="2400" dirty="0"/>
          </a:p>
        </p:txBody>
      </p:sp>
      <p:sp>
        <p:nvSpPr>
          <p:cNvPr id="6" name="TextBox 5"/>
          <p:cNvSpPr txBox="1"/>
          <p:nvPr/>
        </p:nvSpPr>
        <p:spPr>
          <a:xfrm>
            <a:off x="5004878" y="2492039"/>
            <a:ext cx="2471350" cy="461665"/>
          </a:xfrm>
          <a:prstGeom prst="rect">
            <a:avLst/>
          </a:prstGeom>
          <a:noFill/>
        </p:spPr>
        <p:txBody>
          <a:bodyPr wrap="none" rtlCol="0">
            <a:spAutoFit/>
          </a:bodyPr>
          <a:lstStyle/>
          <a:p>
            <a:r>
              <a:rPr lang="en-US" sz="2400" dirty="0" smtClean="0"/>
              <a:t>Nu Plasma 500 HR</a:t>
            </a:r>
            <a:endParaRPr lang="en-US" sz="2400" dirty="0"/>
          </a:p>
        </p:txBody>
      </p:sp>
      <p:pic>
        <p:nvPicPr>
          <p:cNvPr id="7" name="Picture 6"/>
          <p:cNvPicPr>
            <a:picLocks noChangeAspect="1"/>
          </p:cNvPicPr>
          <p:nvPr/>
        </p:nvPicPr>
        <p:blipFill>
          <a:blip r:embed="rId4"/>
          <a:stretch>
            <a:fillRect/>
          </a:stretch>
        </p:blipFill>
        <p:spPr>
          <a:xfrm>
            <a:off x="820985" y="4333658"/>
            <a:ext cx="3212809" cy="2409606"/>
          </a:xfrm>
          <a:prstGeom prst="rect">
            <a:avLst/>
          </a:prstGeom>
          <a:ln w="28575" cmpd="sng">
            <a:solidFill>
              <a:srgbClr val="FFFFFF"/>
            </a:solidFill>
          </a:ln>
        </p:spPr>
      </p:pic>
      <p:sp>
        <p:nvSpPr>
          <p:cNvPr id="8" name="TextBox 7"/>
          <p:cNvSpPr txBox="1"/>
          <p:nvPr/>
        </p:nvSpPr>
        <p:spPr>
          <a:xfrm>
            <a:off x="931639" y="6254578"/>
            <a:ext cx="2908969" cy="461665"/>
          </a:xfrm>
          <a:prstGeom prst="rect">
            <a:avLst/>
          </a:prstGeom>
          <a:noFill/>
        </p:spPr>
        <p:txBody>
          <a:bodyPr wrap="none" rtlCol="0">
            <a:spAutoFit/>
          </a:bodyPr>
          <a:lstStyle/>
          <a:p>
            <a:r>
              <a:rPr lang="en-US" sz="2400" dirty="0" smtClean="0"/>
              <a:t>Thermo Neptune Plus</a:t>
            </a:r>
            <a:endParaRPr lang="en-US" sz="2400" dirty="0"/>
          </a:p>
        </p:txBody>
      </p:sp>
      <p:sp>
        <p:nvSpPr>
          <p:cNvPr id="18" name="Title 1"/>
          <p:cNvSpPr txBox="1">
            <a:spLocks/>
          </p:cNvSpPr>
          <p:nvPr/>
        </p:nvSpPr>
        <p:spPr>
          <a:xfrm>
            <a:off x="4843483" y="1487726"/>
            <a:ext cx="4244315" cy="517498"/>
          </a:xfrm>
          <a:prstGeom prst="rect">
            <a:avLst/>
          </a:prstGeom>
        </p:spPr>
        <p:txBody>
          <a:bodyPr vert="horz" lIns="91440" tIns="45720" rIns="91440" bIns="45720" rtlCol="0" anchor="t">
            <a:normAutofit fontScale="90000" lnSpcReduction="10000"/>
          </a:bodyPr>
          <a:lstStyle>
            <a:lvl1pPr algn="ctr" defTabSz="914400" rtl="0" eaLnBrk="1" latinLnBrk="0" hangingPunct="1">
              <a:spcBef>
                <a:spcPct val="0"/>
              </a:spcBef>
              <a:buNone/>
              <a:defRPr sz="50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dirty="0" smtClean="0">
                <a:solidFill>
                  <a:srgbClr val="F6E4B7"/>
                </a:solidFill>
              </a:rPr>
              <a:t>…with MC-ICP-MS…</a:t>
            </a:r>
            <a:r>
              <a:rPr lang="en-US" sz="3200" dirty="0">
                <a:solidFill>
                  <a:srgbClr val="F6E4B7"/>
                </a:solidFill>
              </a:rPr>
              <a:t>.</a:t>
            </a:r>
            <a:endParaRPr lang="en-US" sz="3200" dirty="0" smtClean="0">
              <a:solidFill>
                <a:srgbClr val="F6E4B7"/>
              </a:solidFill>
            </a:endParaRPr>
          </a:p>
        </p:txBody>
      </p:sp>
      <p:sp>
        <p:nvSpPr>
          <p:cNvPr id="19" name="Title 1"/>
          <p:cNvSpPr txBox="1">
            <a:spLocks/>
          </p:cNvSpPr>
          <p:nvPr/>
        </p:nvSpPr>
        <p:spPr>
          <a:xfrm>
            <a:off x="4178300" y="5744387"/>
            <a:ext cx="4909499" cy="946456"/>
          </a:xfrm>
          <a:prstGeom prst="rect">
            <a:avLst/>
          </a:prstGeom>
        </p:spPr>
        <p:txBody>
          <a:bodyPr vert="horz" lIns="91440" tIns="45720" rIns="91440" bIns="45720" rtlCol="0" anchor="t">
            <a:noAutofit/>
          </a:bodyPr>
          <a:lstStyle>
            <a:lvl1pPr algn="ctr" defTabSz="914400" rtl="0" eaLnBrk="1" latinLnBrk="0" hangingPunct="1">
              <a:spcBef>
                <a:spcPct val="0"/>
              </a:spcBef>
              <a:buNone/>
              <a:defRPr sz="50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800" dirty="0" smtClean="0">
                <a:solidFill>
                  <a:srgbClr val="F6E4B7"/>
                </a:solidFill>
              </a:rPr>
              <a:t>…and Francis, Philippe, </a:t>
            </a:r>
          </a:p>
          <a:p>
            <a:r>
              <a:rPr lang="en-US" sz="2800" dirty="0" smtClean="0">
                <a:solidFill>
                  <a:srgbClr val="F6E4B7"/>
                </a:solidFill>
              </a:rPr>
              <a:t>and our students….</a:t>
            </a:r>
            <a:endParaRPr lang="en-US" sz="2800" dirty="0">
              <a:solidFill>
                <a:srgbClr val="F6E4B7"/>
              </a:solidFill>
            </a:endParaRPr>
          </a:p>
        </p:txBody>
      </p:sp>
    </p:spTree>
    <p:extLst>
      <p:ext uri="{BB962C8B-B14F-4D97-AF65-F5344CB8AC3E}">
        <p14:creationId xmlns:p14="http://schemas.microsoft.com/office/powerpoint/2010/main" val="2097142032"/>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1"/>
            <a:ext cx="9143999" cy="685800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0" y="280126"/>
            <a:ext cx="9144000" cy="6124753"/>
          </a:xfrm>
          <a:prstGeom prst="rect">
            <a:avLst/>
          </a:prstGeom>
          <a:noFill/>
        </p:spPr>
        <p:txBody>
          <a:bodyPr wrap="square" rtlCol="0">
            <a:spAutoFit/>
          </a:bodyPr>
          <a:lstStyle/>
          <a:p>
            <a:pPr algn="ctr"/>
            <a:r>
              <a:rPr lang="en-US" sz="3600" b="1" dirty="0" smtClean="0">
                <a:solidFill>
                  <a:schemeClr val="accent6">
                    <a:lumMod val="75000"/>
                  </a:schemeClr>
                </a:solidFill>
                <a:effectLst>
                  <a:reflection blurRad="6350" stA="60000" endA="900" endPos="58000" dir="5400000" sy="-100000" algn="bl" rotWithShape="0"/>
                </a:effectLst>
                <a:latin typeface="Herculanum"/>
                <a:cs typeface="Herculanum"/>
              </a:rPr>
              <a:t>The isotope geochemist…</a:t>
            </a:r>
          </a:p>
          <a:p>
            <a:pPr algn="ctr"/>
            <a:endParaRPr lang="en-US" sz="3600" b="1" dirty="0" smtClean="0">
              <a:solidFill>
                <a:schemeClr val="accent6">
                  <a:lumMod val="75000"/>
                </a:schemeClr>
              </a:solidFill>
              <a:effectLst>
                <a:reflection blurRad="6350" stA="60000" endA="900" endPos="58000" dir="5400000" sy="-100000" algn="bl" rotWithShape="0"/>
              </a:effectLst>
              <a:latin typeface="Herculanum"/>
              <a:cs typeface="Herculanum"/>
            </a:endParaRPr>
          </a:p>
          <a:p>
            <a:pPr algn="ctr"/>
            <a:r>
              <a:rPr lang="en-US" sz="3200" dirty="0" smtClean="0">
                <a:solidFill>
                  <a:schemeClr val="accent1">
                    <a:lumMod val="40000"/>
                    <a:lumOff val="60000"/>
                  </a:schemeClr>
                </a:solidFill>
                <a:effectLst>
                  <a:reflection blurRad="6350" stA="60000" endA="900" endPos="58000" dir="5400000" sy="-100000" algn="bl" rotWithShape="0"/>
                </a:effectLst>
                <a:latin typeface="Herculanum"/>
                <a:cs typeface="Herculanum"/>
              </a:rPr>
              <a:t>…commands time Owing to the absolute constancy of radioactive decay and radiogenic ingrowth, and, by mastering the arts of chemistry and mass spectrometry, can tell when events happened (</a:t>
            </a:r>
            <a:r>
              <a:rPr lang="en-US" sz="3200" dirty="0" smtClean="0">
                <a:solidFill>
                  <a:schemeClr val="accent6">
                    <a:lumMod val="75000"/>
                  </a:schemeClr>
                </a:solidFill>
                <a:effectLst>
                  <a:reflection blurRad="6350" stA="60000" endA="900" endPos="58000" dir="5400000" sy="-100000" algn="bl" rotWithShape="0"/>
                </a:effectLst>
                <a:latin typeface="Herculanum"/>
                <a:cs typeface="Herculanum"/>
              </a:rPr>
              <a:t>dating</a:t>
            </a:r>
            <a:r>
              <a:rPr lang="en-US" sz="3200" dirty="0" smtClean="0">
                <a:solidFill>
                  <a:schemeClr val="accent1">
                    <a:lumMod val="40000"/>
                    <a:lumOff val="60000"/>
                  </a:schemeClr>
                </a:solidFill>
                <a:effectLst>
                  <a:reflection blurRad="6350" stA="60000" endA="900" endPos="58000" dir="5400000" sy="-100000" algn="bl" rotWithShape="0"/>
                </a:effectLst>
                <a:latin typeface="Herculanum"/>
                <a:cs typeface="Herculanum"/>
              </a:rPr>
              <a:t>) and what were their nature and origins (</a:t>
            </a:r>
            <a:r>
              <a:rPr lang="en-US" sz="3200" dirty="0" smtClean="0">
                <a:solidFill>
                  <a:srgbClr val="9C3D28"/>
                </a:solidFill>
                <a:effectLst>
                  <a:reflection blurRad="6350" stA="60000" endA="900" endPos="58000" dir="5400000" sy="-100000" algn="bl" rotWithShape="0"/>
                </a:effectLst>
                <a:latin typeface="Herculanum"/>
                <a:cs typeface="Herculanum"/>
              </a:rPr>
              <a:t>tracing</a:t>
            </a:r>
            <a:r>
              <a:rPr lang="en-US" sz="3200" dirty="0" smtClean="0">
                <a:solidFill>
                  <a:schemeClr val="accent1">
                    <a:lumMod val="40000"/>
                    <a:lumOff val="60000"/>
                  </a:schemeClr>
                </a:solidFill>
                <a:effectLst>
                  <a:reflection blurRad="6350" stA="60000" endA="900" endPos="58000" dir="5400000" sy="-100000" algn="bl" rotWithShape="0"/>
                </a:effectLst>
                <a:latin typeface="Herculanum"/>
                <a:cs typeface="Herculanum"/>
              </a:rPr>
              <a:t>). the element of time is the one thing allowing the geochemist to understand how </a:t>
            </a:r>
          </a:p>
          <a:p>
            <a:pPr algn="ctr"/>
            <a:r>
              <a:rPr lang="en-US" sz="3200" dirty="0" smtClean="0">
                <a:solidFill>
                  <a:schemeClr val="accent1">
                    <a:lumMod val="40000"/>
                    <a:lumOff val="60000"/>
                  </a:schemeClr>
                </a:solidFill>
                <a:effectLst>
                  <a:reflection blurRad="6350" stA="60000" endA="900" endPos="58000" dir="5400000" sy="-100000" algn="bl" rotWithShape="0"/>
                </a:effectLst>
                <a:latin typeface="Herculanum"/>
                <a:cs typeface="Herculanum"/>
              </a:rPr>
              <a:t>things have </a:t>
            </a:r>
            <a:r>
              <a:rPr lang="en-US" sz="3200" dirty="0" smtClean="0">
                <a:solidFill>
                  <a:srgbClr val="9C3D28"/>
                </a:solidFill>
                <a:effectLst>
                  <a:reflection blurRad="6350" stA="60000" endA="900" endPos="58000" dir="5400000" sy="-100000" algn="bl" rotWithShape="0"/>
                </a:effectLst>
                <a:latin typeface="Herculanum"/>
                <a:cs typeface="Herculanum"/>
              </a:rPr>
              <a:t>evolved</a:t>
            </a:r>
            <a:r>
              <a:rPr lang="en-US" sz="3200" dirty="0" smtClean="0">
                <a:solidFill>
                  <a:schemeClr val="accent1">
                    <a:lumMod val="40000"/>
                    <a:lumOff val="60000"/>
                  </a:schemeClr>
                </a:solidFill>
                <a:effectLst>
                  <a:reflection blurRad="6350" stA="60000" endA="900" endPos="58000" dir="5400000" sy="-100000" algn="bl" rotWithShape="0"/>
                </a:effectLst>
                <a:latin typeface="Herculanum"/>
                <a:cs typeface="Herculanum"/>
              </a:rPr>
              <a:t>.</a:t>
            </a:r>
          </a:p>
        </p:txBody>
      </p:sp>
    </p:spTree>
    <p:extLst>
      <p:ext uri="{BB962C8B-B14F-4D97-AF65-F5344CB8AC3E}">
        <p14:creationId xmlns:p14="http://schemas.microsoft.com/office/powerpoint/2010/main" val="2548505553"/>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p:cNvSpPr/>
          <p:nvPr/>
        </p:nvSpPr>
        <p:spPr>
          <a:xfrm>
            <a:off x="0" y="1"/>
            <a:ext cx="9143999" cy="685800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57200" y="24533"/>
            <a:ext cx="8229600" cy="1143000"/>
          </a:xfrm>
        </p:spPr>
        <p:txBody>
          <a:bodyPr/>
          <a:lstStyle/>
          <a:p>
            <a:r>
              <a:rPr lang="en-US" dirty="0" smtClean="0">
                <a:solidFill>
                  <a:schemeClr val="accent1">
                    <a:lumMod val="40000"/>
                    <a:lumOff val="60000"/>
                  </a:schemeClr>
                </a:solidFill>
              </a:rPr>
              <a:t>My tools!</a:t>
            </a:r>
            <a:endParaRPr lang="en-US" dirty="0">
              <a:solidFill>
                <a:schemeClr val="accent1">
                  <a:lumMod val="40000"/>
                  <a:lumOff val="60000"/>
                </a:schemeClr>
              </a:solidFill>
            </a:endParaRPr>
          </a:p>
        </p:txBody>
      </p:sp>
      <p:grpSp>
        <p:nvGrpSpPr>
          <p:cNvPr id="20" name="Group 19"/>
          <p:cNvGrpSpPr/>
          <p:nvPr/>
        </p:nvGrpSpPr>
        <p:grpSpPr>
          <a:xfrm>
            <a:off x="564446" y="1240423"/>
            <a:ext cx="8104771" cy="4641730"/>
            <a:chOff x="297603" y="1572286"/>
            <a:chExt cx="8104771" cy="4641730"/>
          </a:xfrm>
          <a:scene3d>
            <a:camera prst="perspectiveFront">
              <a:rot lat="600000" lon="19800000" rev="0"/>
            </a:camera>
            <a:lightRig rig="threePt" dir="t"/>
          </a:scene3d>
        </p:grpSpPr>
        <p:pic>
          <p:nvPicPr>
            <p:cNvPr id="6"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018703" y="1572287"/>
              <a:ext cx="2377569" cy="1470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p:nvPicPr>
          <p:blipFill>
            <a:blip r:embed="rId4"/>
            <a:stretch>
              <a:fillRect/>
            </a:stretch>
          </p:blipFill>
          <p:spPr>
            <a:xfrm>
              <a:off x="297603" y="1572286"/>
              <a:ext cx="3721100" cy="2184400"/>
            </a:xfrm>
            <a:prstGeom prst="rect">
              <a:avLst/>
            </a:prstGeom>
          </p:spPr>
        </p:pic>
        <p:pic>
          <p:nvPicPr>
            <p:cNvPr id="10" name="Picture 9"/>
            <p:cNvPicPr>
              <a:picLocks noChangeAspect="1"/>
            </p:cNvPicPr>
            <p:nvPr/>
          </p:nvPicPr>
          <p:blipFill>
            <a:blip r:embed="rId5"/>
            <a:stretch>
              <a:fillRect/>
            </a:stretch>
          </p:blipFill>
          <p:spPr>
            <a:xfrm>
              <a:off x="4018703" y="3042573"/>
              <a:ext cx="2800759" cy="2254848"/>
            </a:xfrm>
            <a:prstGeom prst="rect">
              <a:avLst/>
            </a:prstGeom>
            <a:effectLst>
              <a:reflection stA="50000" endPos="30000" dir="5400000" sy="-100000" algn="bl" rotWithShape="0"/>
            </a:effectLst>
          </p:spPr>
        </p:pic>
        <p:pic>
          <p:nvPicPr>
            <p:cNvPr id="14" name="Picture 13"/>
            <p:cNvPicPr>
              <a:picLocks noChangeAspect="1"/>
            </p:cNvPicPr>
            <p:nvPr/>
          </p:nvPicPr>
          <p:blipFill>
            <a:blip r:embed="rId6"/>
            <a:stretch>
              <a:fillRect/>
            </a:stretch>
          </p:blipFill>
          <p:spPr>
            <a:xfrm>
              <a:off x="297603" y="3756686"/>
              <a:ext cx="3721100" cy="2457330"/>
            </a:xfrm>
            <a:prstGeom prst="rect">
              <a:avLst/>
            </a:prstGeom>
            <a:effectLst>
              <a:reflection stA="50000" endPos="30000" dir="5400000" sy="-100000" algn="bl" rotWithShape="0"/>
            </a:effectLst>
          </p:spPr>
        </p:pic>
        <p:sp>
          <p:nvSpPr>
            <p:cNvPr id="15" name="Rectangle 14"/>
            <p:cNvSpPr/>
            <p:nvPr/>
          </p:nvSpPr>
          <p:spPr>
            <a:xfrm>
              <a:off x="297603" y="1572286"/>
              <a:ext cx="3721100" cy="2184400"/>
            </a:xfrm>
            <a:prstGeom prst="rect">
              <a:avLst/>
            </a:prstGeom>
            <a:noFill/>
            <a:ln w="28575"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a:off x="297603" y="3756686"/>
              <a:ext cx="3721100" cy="2457330"/>
            </a:xfrm>
            <a:prstGeom prst="rect">
              <a:avLst/>
            </a:prstGeom>
            <a:noFill/>
            <a:ln w="28575"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p:cNvSpPr/>
            <p:nvPr/>
          </p:nvSpPr>
          <p:spPr>
            <a:xfrm>
              <a:off x="4018703" y="1572288"/>
              <a:ext cx="2377569" cy="1470286"/>
            </a:xfrm>
            <a:prstGeom prst="rect">
              <a:avLst/>
            </a:prstGeom>
            <a:noFill/>
            <a:ln w="28575"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p:cNvSpPr/>
            <p:nvPr/>
          </p:nvSpPr>
          <p:spPr>
            <a:xfrm>
              <a:off x="4018703" y="3042573"/>
              <a:ext cx="2800759" cy="2254848"/>
            </a:xfrm>
            <a:prstGeom prst="rect">
              <a:avLst/>
            </a:prstGeom>
            <a:noFill/>
            <a:ln w="28575"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Picture 10"/>
            <p:cNvPicPr>
              <a:picLocks noChangeAspect="1"/>
            </p:cNvPicPr>
            <p:nvPr/>
          </p:nvPicPr>
          <p:blipFill>
            <a:blip r:embed="rId7"/>
            <a:stretch>
              <a:fillRect/>
            </a:stretch>
          </p:blipFill>
          <p:spPr>
            <a:xfrm>
              <a:off x="6396271" y="1585933"/>
              <a:ext cx="2006102" cy="2354989"/>
            </a:xfrm>
            <a:prstGeom prst="rect">
              <a:avLst/>
            </a:prstGeom>
            <a:effectLst>
              <a:reflection stA="50000" endPos="30000" dir="5400000" sy="-100000" algn="bl" rotWithShape="0"/>
            </a:effectLst>
          </p:spPr>
        </p:pic>
        <p:sp>
          <p:nvSpPr>
            <p:cNvPr id="19" name="Rectangle 18"/>
            <p:cNvSpPr/>
            <p:nvPr/>
          </p:nvSpPr>
          <p:spPr>
            <a:xfrm>
              <a:off x="6396272" y="1593010"/>
              <a:ext cx="2006102" cy="2347911"/>
            </a:xfrm>
            <a:prstGeom prst="rect">
              <a:avLst/>
            </a:prstGeom>
            <a:noFill/>
            <a:ln w="28575"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4" name="Oval 3"/>
          <p:cNvSpPr/>
          <p:nvPr/>
        </p:nvSpPr>
        <p:spPr>
          <a:xfrm>
            <a:off x="1025698" y="2323278"/>
            <a:ext cx="548387" cy="274176"/>
          </a:xfrm>
          <a:prstGeom prst="ellipse">
            <a:avLst/>
          </a:prstGeom>
          <a:solidFill>
            <a:schemeClr val="accent6">
              <a:lumMod val="75000"/>
              <a:alpha val="50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Oval 20"/>
          <p:cNvSpPr/>
          <p:nvPr/>
        </p:nvSpPr>
        <p:spPr>
          <a:xfrm>
            <a:off x="3291404" y="2323278"/>
            <a:ext cx="383300" cy="274176"/>
          </a:xfrm>
          <a:prstGeom prst="ellipse">
            <a:avLst/>
          </a:prstGeom>
          <a:solidFill>
            <a:schemeClr val="accent6">
              <a:lumMod val="75000"/>
              <a:alpha val="50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Oval 21"/>
          <p:cNvSpPr/>
          <p:nvPr/>
        </p:nvSpPr>
        <p:spPr>
          <a:xfrm>
            <a:off x="1720130" y="3007869"/>
            <a:ext cx="816236" cy="274176"/>
          </a:xfrm>
          <a:prstGeom prst="ellipse">
            <a:avLst/>
          </a:prstGeom>
          <a:solidFill>
            <a:schemeClr val="accent6">
              <a:lumMod val="75000"/>
              <a:alpha val="50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Oval 22"/>
          <p:cNvSpPr/>
          <p:nvPr/>
        </p:nvSpPr>
        <p:spPr>
          <a:xfrm>
            <a:off x="1683193" y="2316945"/>
            <a:ext cx="383300" cy="274176"/>
          </a:xfrm>
          <a:prstGeom prst="ellipse">
            <a:avLst/>
          </a:prstGeom>
          <a:solidFill>
            <a:schemeClr val="accent6">
              <a:lumMod val="75000"/>
              <a:alpha val="50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Oval 23"/>
          <p:cNvSpPr/>
          <p:nvPr/>
        </p:nvSpPr>
        <p:spPr>
          <a:xfrm>
            <a:off x="1275075" y="3284657"/>
            <a:ext cx="816236" cy="274176"/>
          </a:xfrm>
          <a:prstGeom prst="ellipse">
            <a:avLst/>
          </a:prstGeom>
          <a:solidFill>
            <a:schemeClr val="accent6">
              <a:lumMod val="75000"/>
              <a:alpha val="50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5" name="Picture 24"/>
          <p:cNvPicPr>
            <a:picLocks noChangeAspect="1"/>
          </p:cNvPicPr>
          <p:nvPr/>
        </p:nvPicPr>
        <p:blipFill>
          <a:blip r:embed="rId8"/>
          <a:stretch>
            <a:fillRect/>
          </a:stretch>
        </p:blipFill>
        <p:spPr>
          <a:xfrm>
            <a:off x="6663114" y="4407531"/>
            <a:ext cx="2365309" cy="1771698"/>
          </a:xfrm>
          <a:prstGeom prst="rect">
            <a:avLst/>
          </a:prstGeom>
          <a:effectLst>
            <a:reflection stA="50000" endPos="30000" dir="5400000" sy="-100000" algn="bl" rotWithShape="0"/>
          </a:effectLst>
          <a:scene3d>
            <a:camera prst="perspectiveFront">
              <a:rot lat="600000" lon="1800000" rev="0"/>
            </a:camera>
            <a:lightRig rig="threePt" dir="t"/>
          </a:scene3d>
        </p:spPr>
      </p:pic>
      <p:cxnSp>
        <p:nvCxnSpPr>
          <p:cNvPr id="7" name="Curved Connector 6"/>
          <p:cNvCxnSpPr/>
          <p:nvPr/>
        </p:nvCxnSpPr>
        <p:spPr>
          <a:xfrm rot="16200000" flipH="1">
            <a:off x="2042463" y="1267762"/>
            <a:ext cx="927966" cy="778307"/>
          </a:xfrm>
          <a:prstGeom prst="curvedConnector3">
            <a:avLst/>
          </a:prstGeom>
          <a:ln w="38100" cmpd="sng">
            <a:solidFill>
              <a:srgbClr val="FF0000"/>
            </a:solidFill>
            <a:tailEnd type="stealth" w="lg" len="lg"/>
          </a:ln>
        </p:spPr>
        <p:style>
          <a:lnRef idx="2">
            <a:schemeClr val="accent1"/>
          </a:lnRef>
          <a:fillRef idx="0">
            <a:schemeClr val="accent1"/>
          </a:fillRef>
          <a:effectRef idx="1">
            <a:schemeClr val="accent1"/>
          </a:effectRef>
          <a:fontRef idx="minor">
            <a:schemeClr val="tx1"/>
          </a:fontRef>
        </p:style>
      </p:cxnSp>
      <p:sp>
        <p:nvSpPr>
          <p:cNvPr id="26" name="Oval 25"/>
          <p:cNvSpPr/>
          <p:nvPr/>
        </p:nvSpPr>
        <p:spPr>
          <a:xfrm>
            <a:off x="367585" y="2061802"/>
            <a:ext cx="548387" cy="274176"/>
          </a:xfrm>
          <a:prstGeom prst="ellipse">
            <a:avLst/>
          </a:prstGeom>
          <a:solidFill>
            <a:schemeClr val="accent6">
              <a:lumMod val="75000"/>
              <a:alpha val="50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68907163"/>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 name="Rectangle 127"/>
          <p:cNvSpPr/>
          <p:nvPr/>
        </p:nvSpPr>
        <p:spPr>
          <a:xfrm>
            <a:off x="0" y="1"/>
            <a:ext cx="9143999" cy="685800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57200" y="24880"/>
            <a:ext cx="8229600" cy="827088"/>
          </a:xfrm>
        </p:spPr>
        <p:txBody>
          <a:bodyPr>
            <a:normAutofit fontScale="90000"/>
          </a:bodyPr>
          <a:lstStyle/>
          <a:p>
            <a:r>
              <a:rPr lang="en-US" dirty="0" smtClean="0">
                <a:solidFill>
                  <a:srgbClr val="F6E4B7"/>
                </a:solidFill>
              </a:rPr>
              <a:t>My materials (so far)!</a:t>
            </a:r>
            <a:endParaRPr lang="en-US" dirty="0">
              <a:solidFill>
                <a:srgbClr val="F6E4B7"/>
              </a:solidFill>
            </a:endParaRPr>
          </a:p>
        </p:txBody>
      </p:sp>
      <p:pic>
        <p:nvPicPr>
          <p:cNvPr id="14" name="Picture 13"/>
          <p:cNvPicPr>
            <a:picLocks noChangeAspect="1"/>
          </p:cNvPicPr>
          <p:nvPr/>
        </p:nvPicPr>
        <p:blipFill>
          <a:blip r:embed="rId3"/>
          <a:stretch>
            <a:fillRect/>
          </a:stretch>
        </p:blipFill>
        <p:spPr>
          <a:xfrm>
            <a:off x="7643999" y="1345323"/>
            <a:ext cx="1265743" cy="1700150"/>
          </a:xfrm>
          <a:prstGeom prst="rect">
            <a:avLst/>
          </a:prstGeom>
          <a:effectLst>
            <a:reflection stA="50000" endPos="30000" dir="5400000" sy="-100000" algn="bl" rotWithShape="0"/>
          </a:effectLst>
          <a:scene3d>
            <a:camera prst="perspectiveFront">
              <a:rot lat="600000" lon="1800000" rev="0"/>
            </a:camera>
            <a:lightRig rig="threePt" dir="t"/>
          </a:scene3d>
        </p:spPr>
      </p:pic>
      <p:grpSp>
        <p:nvGrpSpPr>
          <p:cNvPr id="15" name="Group 14"/>
          <p:cNvGrpSpPr/>
          <p:nvPr/>
        </p:nvGrpSpPr>
        <p:grpSpPr>
          <a:xfrm>
            <a:off x="6891912" y="5773765"/>
            <a:ext cx="1882775" cy="719137"/>
            <a:chOff x="4137025" y="5910263"/>
            <a:chExt cx="1882775" cy="719137"/>
          </a:xfrm>
          <a:effectLst>
            <a:reflection stA="50000" endPos="40000" dir="5400000" sy="-100000" algn="bl" rotWithShape="0"/>
          </a:effectLst>
        </p:grpSpPr>
        <p:grpSp>
          <p:nvGrpSpPr>
            <p:cNvPr id="16" name="Group 4"/>
            <p:cNvGrpSpPr>
              <a:grpSpLocks/>
            </p:cNvGrpSpPr>
            <p:nvPr/>
          </p:nvGrpSpPr>
          <p:grpSpPr bwMode="auto">
            <a:xfrm>
              <a:off x="4322763" y="6205538"/>
              <a:ext cx="215900" cy="215900"/>
              <a:chOff x="703" y="3203"/>
              <a:chExt cx="999" cy="908"/>
            </a:xfrm>
          </p:grpSpPr>
          <p:sp>
            <p:nvSpPr>
              <p:cNvPr id="79" name="Freeform 5"/>
              <p:cNvSpPr>
                <a:spLocks/>
              </p:cNvSpPr>
              <p:nvPr/>
            </p:nvSpPr>
            <p:spPr bwMode="auto">
              <a:xfrm>
                <a:off x="703" y="3475"/>
                <a:ext cx="679" cy="636"/>
              </a:xfrm>
              <a:custGeom>
                <a:avLst/>
                <a:gdLst>
                  <a:gd name="T0" fmla="*/ 0 w 136"/>
                  <a:gd name="T1" fmla="*/ 45 h 181"/>
                  <a:gd name="T2" fmla="*/ 0 w 136"/>
                  <a:gd name="T3" fmla="*/ 136 h 181"/>
                  <a:gd name="T4" fmla="*/ 136 w 136"/>
                  <a:gd name="T5" fmla="*/ 181 h 181"/>
                  <a:gd name="T6" fmla="*/ 136 w 136"/>
                  <a:gd name="T7" fmla="*/ 45 h 181"/>
                  <a:gd name="T8" fmla="*/ 0 w 136"/>
                  <a:gd name="T9" fmla="*/ 0 h 181"/>
                  <a:gd name="T10" fmla="*/ 0 w 136"/>
                  <a:gd name="T11" fmla="*/ 45 h 181"/>
                </a:gdLst>
                <a:ahLst/>
                <a:cxnLst>
                  <a:cxn ang="0">
                    <a:pos x="T0" y="T1"/>
                  </a:cxn>
                  <a:cxn ang="0">
                    <a:pos x="T2" y="T3"/>
                  </a:cxn>
                  <a:cxn ang="0">
                    <a:pos x="T4" y="T5"/>
                  </a:cxn>
                  <a:cxn ang="0">
                    <a:pos x="T6" y="T7"/>
                  </a:cxn>
                  <a:cxn ang="0">
                    <a:pos x="T8" y="T9"/>
                  </a:cxn>
                  <a:cxn ang="0">
                    <a:pos x="T10" y="T11"/>
                  </a:cxn>
                </a:cxnLst>
                <a:rect l="0" t="0" r="r" b="b"/>
                <a:pathLst>
                  <a:path w="136" h="181">
                    <a:moveTo>
                      <a:pt x="0" y="45"/>
                    </a:moveTo>
                    <a:lnTo>
                      <a:pt x="0" y="136"/>
                    </a:lnTo>
                    <a:lnTo>
                      <a:pt x="136" y="181"/>
                    </a:lnTo>
                    <a:lnTo>
                      <a:pt x="136" y="45"/>
                    </a:lnTo>
                    <a:lnTo>
                      <a:pt x="0" y="0"/>
                    </a:lnTo>
                    <a:lnTo>
                      <a:pt x="0" y="45"/>
                    </a:lnTo>
                    <a:close/>
                  </a:path>
                </a:pathLst>
              </a:custGeom>
              <a:solidFill>
                <a:srgbClr val="EAEAEA"/>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80" name="Line 6"/>
              <p:cNvSpPr>
                <a:spLocks noChangeShapeType="1"/>
              </p:cNvSpPr>
              <p:nvPr/>
            </p:nvSpPr>
            <p:spPr bwMode="auto">
              <a:xfrm>
                <a:off x="930" y="3656"/>
                <a:ext cx="408" cy="9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81" name="Line 7"/>
              <p:cNvSpPr>
                <a:spLocks noChangeShapeType="1"/>
              </p:cNvSpPr>
              <p:nvPr/>
            </p:nvSpPr>
            <p:spPr bwMode="auto">
              <a:xfrm>
                <a:off x="930" y="3747"/>
                <a:ext cx="408" cy="9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82" name="Line 8"/>
              <p:cNvSpPr>
                <a:spLocks noChangeShapeType="1"/>
              </p:cNvSpPr>
              <p:nvPr/>
            </p:nvSpPr>
            <p:spPr bwMode="auto">
              <a:xfrm>
                <a:off x="930" y="3838"/>
                <a:ext cx="408" cy="9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83" name="Line 9"/>
              <p:cNvSpPr>
                <a:spLocks noChangeShapeType="1"/>
              </p:cNvSpPr>
              <p:nvPr/>
            </p:nvSpPr>
            <p:spPr bwMode="auto">
              <a:xfrm>
                <a:off x="930" y="3929"/>
                <a:ext cx="408" cy="9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84" name="Line 10"/>
              <p:cNvSpPr>
                <a:spLocks noChangeShapeType="1"/>
              </p:cNvSpPr>
              <p:nvPr/>
            </p:nvSpPr>
            <p:spPr bwMode="auto">
              <a:xfrm>
                <a:off x="839" y="3521"/>
                <a:ext cx="0" cy="45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85" name="Freeform 11"/>
              <p:cNvSpPr>
                <a:spLocks/>
              </p:cNvSpPr>
              <p:nvPr/>
            </p:nvSpPr>
            <p:spPr bwMode="auto">
              <a:xfrm>
                <a:off x="1383" y="3550"/>
                <a:ext cx="319" cy="560"/>
              </a:xfrm>
              <a:custGeom>
                <a:avLst/>
                <a:gdLst>
                  <a:gd name="T0" fmla="*/ 1 w 319"/>
                  <a:gd name="T1" fmla="*/ 79 h 560"/>
                  <a:gd name="T2" fmla="*/ 319 w 319"/>
                  <a:gd name="T3" fmla="*/ 0 h 560"/>
                  <a:gd name="T4" fmla="*/ 318 w 319"/>
                  <a:gd name="T5" fmla="*/ 470 h 560"/>
                  <a:gd name="T6" fmla="*/ 0 w 319"/>
                  <a:gd name="T7" fmla="*/ 560 h 560"/>
                  <a:gd name="T8" fmla="*/ 1 w 319"/>
                  <a:gd name="T9" fmla="*/ 79 h 560"/>
                </a:gdLst>
                <a:ahLst/>
                <a:cxnLst>
                  <a:cxn ang="0">
                    <a:pos x="T0" y="T1"/>
                  </a:cxn>
                  <a:cxn ang="0">
                    <a:pos x="T2" y="T3"/>
                  </a:cxn>
                  <a:cxn ang="0">
                    <a:pos x="T4" y="T5"/>
                  </a:cxn>
                  <a:cxn ang="0">
                    <a:pos x="T6" y="T7"/>
                  </a:cxn>
                  <a:cxn ang="0">
                    <a:pos x="T8" y="T9"/>
                  </a:cxn>
                </a:cxnLst>
                <a:rect l="0" t="0" r="r" b="b"/>
                <a:pathLst>
                  <a:path w="319" h="560">
                    <a:moveTo>
                      <a:pt x="1" y="79"/>
                    </a:moveTo>
                    <a:lnTo>
                      <a:pt x="319" y="0"/>
                    </a:lnTo>
                    <a:lnTo>
                      <a:pt x="318" y="470"/>
                    </a:lnTo>
                    <a:lnTo>
                      <a:pt x="0" y="560"/>
                    </a:lnTo>
                    <a:lnTo>
                      <a:pt x="1" y="79"/>
                    </a:lnTo>
                    <a:close/>
                  </a:path>
                </a:pathLst>
              </a:custGeom>
              <a:solidFill>
                <a:srgbClr val="C0C0C0"/>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86" name="Freeform 12"/>
              <p:cNvSpPr>
                <a:spLocks/>
              </p:cNvSpPr>
              <p:nvPr/>
            </p:nvSpPr>
            <p:spPr bwMode="auto">
              <a:xfrm>
                <a:off x="704" y="3385"/>
                <a:ext cx="998" cy="247"/>
              </a:xfrm>
              <a:custGeom>
                <a:avLst/>
                <a:gdLst>
                  <a:gd name="T0" fmla="*/ 675 w 998"/>
                  <a:gd name="T1" fmla="*/ 247 h 247"/>
                  <a:gd name="T2" fmla="*/ 0 w 998"/>
                  <a:gd name="T3" fmla="*/ 93 h 247"/>
                  <a:gd name="T4" fmla="*/ 314 w 998"/>
                  <a:gd name="T5" fmla="*/ 0 h 247"/>
                  <a:gd name="T6" fmla="*/ 998 w 998"/>
                  <a:gd name="T7" fmla="*/ 164 h 247"/>
                  <a:gd name="T8" fmla="*/ 675 w 998"/>
                  <a:gd name="T9" fmla="*/ 247 h 247"/>
                </a:gdLst>
                <a:ahLst/>
                <a:cxnLst>
                  <a:cxn ang="0">
                    <a:pos x="T0" y="T1"/>
                  </a:cxn>
                  <a:cxn ang="0">
                    <a:pos x="T2" y="T3"/>
                  </a:cxn>
                  <a:cxn ang="0">
                    <a:pos x="T4" y="T5"/>
                  </a:cxn>
                  <a:cxn ang="0">
                    <a:pos x="T6" y="T7"/>
                  </a:cxn>
                  <a:cxn ang="0">
                    <a:pos x="T8" y="T9"/>
                  </a:cxn>
                </a:cxnLst>
                <a:rect l="0" t="0" r="r" b="b"/>
                <a:pathLst>
                  <a:path w="998" h="247">
                    <a:moveTo>
                      <a:pt x="675" y="247"/>
                    </a:moveTo>
                    <a:lnTo>
                      <a:pt x="0" y="93"/>
                    </a:lnTo>
                    <a:lnTo>
                      <a:pt x="314" y="0"/>
                    </a:lnTo>
                    <a:lnTo>
                      <a:pt x="998" y="164"/>
                    </a:lnTo>
                    <a:lnTo>
                      <a:pt x="675" y="247"/>
                    </a:lnTo>
                    <a:close/>
                  </a:path>
                </a:pathLst>
              </a:custGeom>
              <a:solidFill>
                <a:srgbClr val="808080"/>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87" name="Freeform 13"/>
              <p:cNvSpPr>
                <a:spLocks/>
              </p:cNvSpPr>
              <p:nvPr/>
            </p:nvSpPr>
            <p:spPr bwMode="auto">
              <a:xfrm>
                <a:off x="1156" y="3203"/>
                <a:ext cx="91" cy="333"/>
              </a:xfrm>
              <a:custGeom>
                <a:avLst/>
                <a:gdLst>
                  <a:gd name="T0" fmla="*/ 0 w 91"/>
                  <a:gd name="T1" fmla="*/ 318 h 333"/>
                  <a:gd name="T2" fmla="*/ 0 w 91"/>
                  <a:gd name="T3" fmla="*/ 0 h 333"/>
                  <a:gd name="T4" fmla="*/ 91 w 91"/>
                  <a:gd name="T5" fmla="*/ 0 h 333"/>
                  <a:gd name="T6" fmla="*/ 91 w 91"/>
                  <a:gd name="T7" fmla="*/ 318 h 333"/>
                  <a:gd name="T8" fmla="*/ 66 w 91"/>
                  <a:gd name="T9" fmla="*/ 330 h 333"/>
                  <a:gd name="T10" fmla="*/ 44 w 91"/>
                  <a:gd name="T11" fmla="*/ 333 h 333"/>
                  <a:gd name="T12" fmla="*/ 17 w 91"/>
                  <a:gd name="T13" fmla="*/ 328 h 333"/>
                  <a:gd name="T14" fmla="*/ 0 w 91"/>
                  <a:gd name="T15" fmla="*/ 318 h 3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1" h="333">
                    <a:moveTo>
                      <a:pt x="0" y="318"/>
                    </a:moveTo>
                    <a:lnTo>
                      <a:pt x="0" y="0"/>
                    </a:lnTo>
                    <a:lnTo>
                      <a:pt x="91" y="0"/>
                    </a:lnTo>
                    <a:lnTo>
                      <a:pt x="91" y="318"/>
                    </a:lnTo>
                    <a:lnTo>
                      <a:pt x="66" y="330"/>
                    </a:lnTo>
                    <a:lnTo>
                      <a:pt x="44" y="333"/>
                    </a:lnTo>
                    <a:lnTo>
                      <a:pt x="17" y="328"/>
                    </a:lnTo>
                    <a:lnTo>
                      <a:pt x="0" y="318"/>
                    </a:lnTo>
                    <a:close/>
                  </a:path>
                </a:pathLst>
              </a:custGeom>
              <a:solidFill>
                <a:srgbClr val="EAEAEA"/>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grpSp>
        <p:grpSp>
          <p:nvGrpSpPr>
            <p:cNvPr id="17" name="Group 14"/>
            <p:cNvGrpSpPr>
              <a:grpSpLocks/>
            </p:cNvGrpSpPr>
            <p:nvPr/>
          </p:nvGrpSpPr>
          <p:grpSpPr bwMode="auto">
            <a:xfrm>
              <a:off x="4610100" y="6348413"/>
              <a:ext cx="215900" cy="215900"/>
              <a:chOff x="703" y="3203"/>
              <a:chExt cx="999" cy="908"/>
            </a:xfrm>
          </p:grpSpPr>
          <p:sp>
            <p:nvSpPr>
              <p:cNvPr id="70" name="Freeform 15"/>
              <p:cNvSpPr>
                <a:spLocks/>
              </p:cNvSpPr>
              <p:nvPr/>
            </p:nvSpPr>
            <p:spPr bwMode="auto">
              <a:xfrm>
                <a:off x="703" y="3475"/>
                <a:ext cx="679" cy="636"/>
              </a:xfrm>
              <a:custGeom>
                <a:avLst/>
                <a:gdLst>
                  <a:gd name="T0" fmla="*/ 0 w 136"/>
                  <a:gd name="T1" fmla="*/ 45 h 181"/>
                  <a:gd name="T2" fmla="*/ 0 w 136"/>
                  <a:gd name="T3" fmla="*/ 136 h 181"/>
                  <a:gd name="T4" fmla="*/ 136 w 136"/>
                  <a:gd name="T5" fmla="*/ 181 h 181"/>
                  <a:gd name="T6" fmla="*/ 136 w 136"/>
                  <a:gd name="T7" fmla="*/ 45 h 181"/>
                  <a:gd name="T8" fmla="*/ 0 w 136"/>
                  <a:gd name="T9" fmla="*/ 0 h 181"/>
                  <a:gd name="T10" fmla="*/ 0 w 136"/>
                  <a:gd name="T11" fmla="*/ 45 h 181"/>
                </a:gdLst>
                <a:ahLst/>
                <a:cxnLst>
                  <a:cxn ang="0">
                    <a:pos x="T0" y="T1"/>
                  </a:cxn>
                  <a:cxn ang="0">
                    <a:pos x="T2" y="T3"/>
                  </a:cxn>
                  <a:cxn ang="0">
                    <a:pos x="T4" y="T5"/>
                  </a:cxn>
                  <a:cxn ang="0">
                    <a:pos x="T6" y="T7"/>
                  </a:cxn>
                  <a:cxn ang="0">
                    <a:pos x="T8" y="T9"/>
                  </a:cxn>
                  <a:cxn ang="0">
                    <a:pos x="T10" y="T11"/>
                  </a:cxn>
                </a:cxnLst>
                <a:rect l="0" t="0" r="r" b="b"/>
                <a:pathLst>
                  <a:path w="136" h="181">
                    <a:moveTo>
                      <a:pt x="0" y="45"/>
                    </a:moveTo>
                    <a:lnTo>
                      <a:pt x="0" y="136"/>
                    </a:lnTo>
                    <a:lnTo>
                      <a:pt x="136" y="181"/>
                    </a:lnTo>
                    <a:lnTo>
                      <a:pt x="136" y="45"/>
                    </a:lnTo>
                    <a:lnTo>
                      <a:pt x="0" y="0"/>
                    </a:lnTo>
                    <a:lnTo>
                      <a:pt x="0" y="45"/>
                    </a:lnTo>
                    <a:close/>
                  </a:path>
                </a:pathLst>
              </a:custGeom>
              <a:solidFill>
                <a:srgbClr val="EAEAEA"/>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71" name="Line 16"/>
              <p:cNvSpPr>
                <a:spLocks noChangeShapeType="1"/>
              </p:cNvSpPr>
              <p:nvPr/>
            </p:nvSpPr>
            <p:spPr bwMode="auto">
              <a:xfrm>
                <a:off x="930" y="3656"/>
                <a:ext cx="408" cy="9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72" name="Line 17"/>
              <p:cNvSpPr>
                <a:spLocks noChangeShapeType="1"/>
              </p:cNvSpPr>
              <p:nvPr/>
            </p:nvSpPr>
            <p:spPr bwMode="auto">
              <a:xfrm>
                <a:off x="930" y="3747"/>
                <a:ext cx="408" cy="9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73" name="Line 18"/>
              <p:cNvSpPr>
                <a:spLocks noChangeShapeType="1"/>
              </p:cNvSpPr>
              <p:nvPr/>
            </p:nvSpPr>
            <p:spPr bwMode="auto">
              <a:xfrm>
                <a:off x="930" y="3838"/>
                <a:ext cx="408" cy="9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74" name="Line 19"/>
              <p:cNvSpPr>
                <a:spLocks noChangeShapeType="1"/>
              </p:cNvSpPr>
              <p:nvPr/>
            </p:nvSpPr>
            <p:spPr bwMode="auto">
              <a:xfrm>
                <a:off x="930" y="3929"/>
                <a:ext cx="408" cy="9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75" name="Line 20"/>
              <p:cNvSpPr>
                <a:spLocks noChangeShapeType="1"/>
              </p:cNvSpPr>
              <p:nvPr/>
            </p:nvSpPr>
            <p:spPr bwMode="auto">
              <a:xfrm>
                <a:off x="839" y="3521"/>
                <a:ext cx="0" cy="45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76" name="Freeform 21"/>
              <p:cNvSpPr>
                <a:spLocks/>
              </p:cNvSpPr>
              <p:nvPr/>
            </p:nvSpPr>
            <p:spPr bwMode="auto">
              <a:xfrm>
                <a:off x="1383" y="3550"/>
                <a:ext cx="319" cy="560"/>
              </a:xfrm>
              <a:custGeom>
                <a:avLst/>
                <a:gdLst>
                  <a:gd name="T0" fmla="*/ 1 w 319"/>
                  <a:gd name="T1" fmla="*/ 79 h 560"/>
                  <a:gd name="T2" fmla="*/ 319 w 319"/>
                  <a:gd name="T3" fmla="*/ 0 h 560"/>
                  <a:gd name="T4" fmla="*/ 318 w 319"/>
                  <a:gd name="T5" fmla="*/ 470 h 560"/>
                  <a:gd name="T6" fmla="*/ 0 w 319"/>
                  <a:gd name="T7" fmla="*/ 560 h 560"/>
                  <a:gd name="T8" fmla="*/ 1 w 319"/>
                  <a:gd name="T9" fmla="*/ 79 h 560"/>
                </a:gdLst>
                <a:ahLst/>
                <a:cxnLst>
                  <a:cxn ang="0">
                    <a:pos x="T0" y="T1"/>
                  </a:cxn>
                  <a:cxn ang="0">
                    <a:pos x="T2" y="T3"/>
                  </a:cxn>
                  <a:cxn ang="0">
                    <a:pos x="T4" y="T5"/>
                  </a:cxn>
                  <a:cxn ang="0">
                    <a:pos x="T6" y="T7"/>
                  </a:cxn>
                  <a:cxn ang="0">
                    <a:pos x="T8" y="T9"/>
                  </a:cxn>
                </a:cxnLst>
                <a:rect l="0" t="0" r="r" b="b"/>
                <a:pathLst>
                  <a:path w="319" h="560">
                    <a:moveTo>
                      <a:pt x="1" y="79"/>
                    </a:moveTo>
                    <a:lnTo>
                      <a:pt x="319" y="0"/>
                    </a:lnTo>
                    <a:lnTo>
                      <a:pt x="318" y="470"/>
                    </a:lnTo>
                    <a:lnTo>
                      <a:pt x="0" y="560"/>
                    </a:lnTo>
                    <a:lnTo>
                      <a:pt x="1" y="79"/>
                    </a:lnTo>
                    <a:close/>
                  </a:path>
                </a:pathLst>
              </a:custGeom>
              <a:solidFill>
                <a:srgbClr val="C0C0C0"/>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77" name="Freeform 22"/>
              <p:cNvSpPr>
                <a:spLocks/>
              </p:cNvSpPr>
              <p:nvPr/>
            </p:nvSpPr>
            <p:spPr bwMode="auto">
              <a:xfrm>
                <a:off x="704" y="3385"/>
                <a:ext cx="998" cy="247"/>
              </a:xfrm>
              <a:custGeom>
                <a:avLst/>
                <a:gdLst>
                  <a:gd name="T0" fmla="*/ 675 w 998"/>
                  <a:gd name="T1" fmla="*/ 247 h 247"/>
                  <a:gd name="T2" fmla="*/ 0 w 998"/>
                  <a:gd name="T3" fmla="*/ 93 h 247"/>
                  <a:gd name="T4" fmla="*/ 314 w 998"/>
                  <a:gd name="T5" fmla="*/ 0 h 247"/>
                  <a:gd name="T6" fmla="*/ 998 w 998"/>
                  <a:gd name="T7" fmla="*/ 164 h 247"/>
                  <a:gd name="T8" fmla="*/ 675 w 998"/>
                  <a:gd name="T9" fmla="*/ 247 h 247"/>
                </a:gdLst>
                <a:ahLst/>
                <a:cxnLst>
                  <a:cxn ang="0">
                    <a:pos x="T0" y="T1"/>
                  </a:cxn>
                  <a:cxn ang="0">
                    <a:pos x="T2" y="T3"/>
                  </a:cxn>
                  <a:cxn ang="0">
                    <a:pos x="T4" y="T5"/>
                  </a:cxn>
                  <a:cxn ang="0">
                    <a:pos x="T6" y="T7"/>
                  </a:cxn>
                  <a:cxn ang="0">
                    <a:pos x="T8" y="T9"/>
                  </a:cxn>
                </a:cxnLst>
                <a:rect l="0" t="0" r="r" b="b"/>
                <a:pathLst>
                  <a:path w="998" h="247">
                    <a:moveTo>
                      <a:pt x="675" y="247"/>
                    </a:moveTo>
                    <a:lnTo>
                      <a:pt x="0" y="93"/>
                    </a:lnTo>
                    <a:lnTo>
                      <a:pt x="314" y="0"/>
                    </a:lnTo>
                    <a:lnTo>
                      <a:pt x="998" y="164"/>
                    </a:lnTo>
                    <a:lnTo>
                      <a:pt x="675" y="247"/>
                    </a:lnTo>
                    <a:close/>
                  </a:path>
                </a:pathLst>
              </a:custGeom>
              <a:solidFill>
                <a:srgbClr val="808080"/>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78" name="Freeform 23"/>
              <p:cNvSpPr>
                <a:spLocks/>
              </p:cNvSpPr>
              <p:nvPr/>
            </p:nvSpPr>
            <p:spPr bwMode="auto">
              <a:xfrm>
                <a:off x="1156" y="3203"/>
                <a:ext cx="91" cy="333"/>
              </a:xfrm>
              <a:custGeom>
                <a:avLst/>
                <a:gdLst>
                  <a:gd name="T0" fmla="*/ 0 w 91"/>
                  <a:gd name="T1" fmla="*/ 318 h 333"/>
                  <a:gd name="T2" fmla="*/ 0 w 91"/>
                  <a:gd name="T3" fmla="*/ 0 h 333"/>
                  <a:gd name="T4" fmla="*/ 91 w 91"/>
                  <a:gd name="T5" fmla="*/ 0 h 333"/>
                  <a:gd name="T6" fmla="*/ 91 w 91"/>
                  <a:gd name="T7" fmla="*/ 318 h 333"/>
                  <a:gd name="T8" fmla="*/ 66 w 91"/>
                  <a:gd name="T9" fmla="*/ 330 h 333"/>
                  <a:gd name="T10" fmla="*/ 44 w 91"/>
                  <a:gd name="T11" fmla="*/ 333 h 333"/>
                  <a:gd name="T12" fmla="*/ 17 w 91"/>
                  <a:gd name="T13" fmla="*/ 328 h 333"/>
                  <a:gd name="T14" fmla="*/ 0 w 91"/>
                  <a:gd name="T15" fmla="*/ 318 h 3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1" h="333">
                    <a:moveTo>
                      <a:pt x="0" y="318"/>
                    </a:moveTo>
                    <a:lnTo>
                      <a:pt x="0" y="0"/>
                    </a:lnTo>
                    <a:lnTo>
                      <a:pt x="91" y="0"/>
                    </a:lnTo>
                    <a:lnTo>
                      <a:pt x="91" y="318"/>
                    </a:lnTo>
                    <a:lnTo>
                      <a:pt x="66" y="330"/>
                    </a:lnTo>
                    <a:lnTo>
                      <a:pt x="44" y="333"/>
                    </a:lnTo>
                    <a:lnTo>
                      <a:pt x="17" y="328"/>
                    </a:lnTo>
                    <a:lnTo>
                      <a:pt x="0" y="318"/>
                    </a:lnTo>
                    <a:close/>
                  </a:path>
                </a:pathLst>
              </a:custGeom>
              <a:solidFill>
                <a:srgbClr val="EAEAEA"/>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grpSp>
        <p:grpSp>
          <p:nvGrpSpPr>
            <p:cNvPr id="18" name="Group 24"/>
            <p:cNvGrpSpPr>
              <a:grpSpLocks/>
            </p:cNvGrpSpPr>
            <p:nvPr/>
          </p:nvGrpSpPr>
          <p:grpSpPr bwMode="auto">
            <a:xfrm>
              <a:off x="4394200" y="6205538"/>
              <a:ext cx="431800" cy="187325"/>
              <a:chOff x="1610" y="2586"/>
              <a:chExt cx="1814" cy="1162"/>
            </a:xfrm>
          </p:grpSpPr>
          <p:sp>
            <p:nvSpPr>
              <p:cNvPr id="60" name="Freeform 25"/>
              <p:cNvSpPr>
                <a:spLocks/>
              </p:cNvSpPr>
              <p:nvPr/>
            </p:nvSpPr>
            <p:spPr bwMode="auto">
              <a:xfrm>
                <a:off x="1610" y="2886"/>
                <a:ext cx="408" cy="544"/>
              </a:xfrm>
              <a:custGeom>
                <a:avLst/>
                <a:gdLst>
                  <a:gd name="T0" fmla="*/ 0 w 272"/>
                  <a:gd name="T1" fmla="*/ 0 h 363"/>
                  <a:gd name="T2" fmla="*/ 272 w 272"/>
                  <a:gd name="T3" fmla="*/ 90 h 363"/>
                  <a:gd name="T4" fmla="*/ 272 w 272"/>
                  <a:gd name="T5" fmla="*/ 363 h 363"/>
                  <a:gd name="T6" fmla="*/ 0 w 272"/>
                  <a:gd name="T7" fmla="*/ 272 h 363"/>
                  <a:gd name="T8" fmla="*/ 0 w 272"/>
                  <a:gd name="T9" fmla="*/ 0 h 363"/>
                </a:gdLst>
                <a:ahLst/>
                <a:cxnLst>
                  <a:cxn ang="0">
                    <a:pos x="T0" y="T1"/>
                  </a:cxn>
                  <a:cxn ang="0">
                    <a:pos x="T2" y="T3"/>
                  </a:cxn>
                  <a:cxn ang="0">
                    <a:pos x="T4" y="T5"/>
                  </a:cxn>
                  <a:cxn ang="0">
                    <a:pos x="T6" y="T7"/>
                  </a:cxn>
                  <a:cxn ang="0">
                    <a:pos x="T8" y="T9"/>
                  </a:cxn>
                </a:cxnLst>
                <a:rect l="0" t="0" r="r" b="b"/>
                <a:pathLst>
                  <a:path w="272" h="363">
                    <a:moveTo>
                      <a:pt x="0" y="0"/>
                    </a:moveTo>
                    <a:lnTo>
                      <a:pt x="272" y="90"/>
                    </a:lnTo>
                    <a:lnTo>
                      <a:pt x="272" y="363"/>
                    </a:lnTo>
                    <a:lnTo>
                      <a:pt x="0" y="272"/>
                    </a:lnTo>
                    <a:lnTo>
                      <a:pt x="0" y="0"/>
                    </a:lnTo>
                    <a:close/>
                  </a:path>
                </a:pathLst>
              </a:custGeom>
              <a:solidFill>
                <a:srgbClr val="B2B2B2"/>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61" name="Freeform 26"/>
              <p:cNvSpPr>
                <a:spLocks noChangeAspect="1"/>
              </p:cNvSpPr>
              <p:nvPr/>
            </p:nvSpPr>
            <p:spPr bwMode="auto">
              <a:xfrm>
                <a:off x="2018" y="2886"/>
                <a:ext cx="769" cy="311"/>
              </a:xfrm>
              <a:custGeom>
                <a:avLst/>
                <a:gdLst>
                  <a:gd name="T0" fmla="*/ 0 w 769"/>
                  <a:gd name="T1" fmla="*/ 132 h 311"/>
                  <a:gd name="T2" fmla="*/ 259 w 769"/>
                  <a:gd name="T3" fmla="*/ 37 h 311"/>
                  <a:gd name="T4" fmla="*/ 544 w 769"/>
                  <a:gd name="T5" fmla="*/ 15 h 311"/>
                  <a:gd name="T6" fmla="*/ 760 w 769"/>
                  <a:gd name="T7" fmla="*/ 132 h 311"/>
                  <a:gd name="T8" fmla="*/ 596 w 769"/>
                  <a:gd name="T9" fmla="*/ 311 h 311"/>
                </a:gdLst>
                <a:ahLst/>
                <a:cxnLst>
                  <a:cxn ang="0">
                    <a:pos x="T0" y="T1"/>
                  </a:cxn>
                  <a:cxn ang="0">
                    <a:pos x="T2" y="T3"/>
                  </a:cxn>
                  <a:cxn ang="0">
                    <a:pos x="T4" y="T5"/>
                  </a:cxn>
                  <a:cxn ang="0">
                    <a:pos x="T6" y="T7"/>
                  </a:cxn>
                  <a:cxn ang="0">
                    <a:pos x="T8" y="T9"/>
                  </a:cxn>
                </a:cxnLst>
                <a:rect l="0" t="0" r="r" b="b"/>
                <a:pathLst>
                  <a:path w="769" h="311">
                    <a:moveTo>
                      <a:pt x="0" y="132"/>
                    </a:moveTo>
                    <a:cubicBezTo>
                      <a:pt x="44" y="117"/>
                      <a:pt x="168" y="55"/>
                      <a:pt x="259" y="37"/>
                    </a:cubicBezTo>
                    <a:cubicBezTo>
                      <a:pt x="351" y="18"/>
                      <a:pt x="460" y="0"/>
                      <a:pt x="544" y="15"/>
                    </a:cubicBezTo>
                    <a:cubicBezTo>
                      <a:pt x="628" y="29"/>
                      <a:pt x="751" y="83"/>
                      <a:pt x="760" y="132"/>
                    </a:cubicBezTo>
                    <a:cubicBezTo>
                      <a:pt x="769" y="181"/>
                      <a:pt x="630" y="274"/>
                      <a:pt x="596" y="311"/>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62" name="Freeform 27"/>
              <p:cNvSpPr>
                <a:spLocks/>
              </p:cNvSpPr>
              <p:nvPr/>
            </p:nvSpPr>
            <p:spPr bwMode="auto">
              <a:xfrm>
                <a:off x="2608" y="3203"/>
                <a:ext cx="408" cy="544"/>
              </a:xfrm>
              <a:custGeom>
                <a:avLst/>
                <a:gdLst>
                  <a:gd name="T0" fmla="*/ 0 w 272"/>
                  <a:gd name="T1" fmla="*/ 0 h 363"/>
                  <a:gd name="T2" fmla="*/ 272 w 272"/>
                  <a:gd name="T3" fmla="*/ 90 h 363"/>
                  <a:gd name="T4" fmla="*/ 272 w 272"/>
                  <a:gd name="T5" fmla="*/ 363 h 363"/>
                  <a:gd name="T6" fmla="*/ 0 w 272"/>
                  <a:gd name="T7" fmla="*/ 272 h 363"/>
                  <a:gd name="T8" fmla="*/ 0 w 272"/>
                  <a:gd name="T9" fmla="*/ 0 h 363"/>
                </a:gdLst>
                <a:ahLst/>
                <a:cxnLst>
                  <a:cxn ang="0">
                    <a:pos x="T0" y="T1"/>
                  </a:cxn>
                  <a:cxn ang="0">
                    <a:pos x="T2" y="T3"/>
                  </a:cxn>
                  <a:cxn ang="0">
                    <a:pos x="T4" y="T5"/>
                  </a:cxn>
                  <a:cxn ang="0">
                    <a:pos x="T6" y="T7"/>
                  </a:cxn>
                  <a:cxn ang="0">
                    <a:pos x="T8" y="T9"/>
                  </a:cxn>
                </a:cxnLst>
                <a:rect l="0" t="0" r="r" b="b"/>
                <a:pathLst>
                  <a:path w="272" h="363">
                    <a:moveTo>
                      <a:pt x="0" y="0"/>
                    </a:moveTo>
                    <a:lnTo>
                      <a:pt x="272" y="90"/>
                    </a:lnTo>
                    <a:lnTo>
                      <a:pt x="272" y="363"/>
                    </a:lnTo>
                    <a:lnTo>
                      <a:pt x="0" y="272"/>
                    </a:lnTo>
                    <a:lnTo>
                      <a:pt x="0" y="0"/>
                    </a:lnTo>
                    <a:close/>
                  </a:path>
                </a:pathLst>
              </a:custGeom>
              <a:solidFill>
                <a:srgbClr val="B2B2B2"/>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63" name="Line 28"/>
              <p:cNvSpPr>
                <a:spLocks noChangeShapeType="1"/>
              </p:cNvSpPr>
              <p:nvPr/>
            </p:nvSpPr>
            <p:spPr bwMode="auto">
              <a:xfrm>
                <a:off x="3424" y="2885"/>
                <a:ext cx="0" cy="409"/>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64" name="Line 29"/>
              <p:cNvSpPr>
                <a:spLocks noChangeShapeType="1"/>
              </p:cNvSpPr>
              <p:nvPr/>
            </p:nvSpPr>
            <p:spPr bwMode="auto">
              <a:xfrm flipH="1">
                <a:off x="3016" y="3294"/>
                <a:ext cx="408" cy="454"/>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65" name="Line 30"/>
              <p:cNvSpPr>
                <a:spLocks noChangeShapeType="1"/>
              </p:cNvSpPr>
              <p:nvPr/>
            </p:nvSpPr>
            <p:spPr bwMode="auto">
              <a:xfrm flipV="1">
                <a:off x="2018" y="3249"/>
                <a:ext cx="499" cy="18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66" name="Freeform 31"/>
              <p:cNvSpPr>
                <a:spLocks/>
              </p:cNvSpPr>
              <p:nvPr/>
            </p:nvSpPr>
            <p:spPr bwMode="auto">
              <a:xfrm>
                <a:off x="2517" y="3232"/>
                <a:ext cx="85" cy="17"/>
              </a:xfrm>
              <a:custGeom>
                <a:avLst/>
                <a:gdLst>
                  <a:gd name="T0" fmla="*/ 0 w 85"/>
                  <a:gd name="T1" fmla="*/ 17 h 17"/>
                  <a:gd name="T2" fmla="*/ 53 w 85"/>
                  <a:gd name="T3" fmla="*/ 3 h 17"/>
                  <a:gd name="T4" fmla="*/ 85 w 85"/>
                  <a:gd name="T5" fmla="*/ 0 h 17"/>
                </a:gdLst>
                <a:ahLst/>
                <a:cxnLst>
                  <a:cxn ang="0">
                    <a:pos x="T0" y="T1"/>
                  </a:cxn>
                  <a:cxn ang="0">
                    <a:pos x="T2" y="T3"/>
                  </a:cxn>
                  <a:cxn ang="0">
                    <a:pos x="T4" y="T5"/>
                  </a:cxn>
                </a:cxnLst>
                <a:rect l="0" t="0" r="r" b="b"/>
                <a:pathLst>
                  <a:path w="85" h="17">
                    <a:moveTo>
                      <a:pt x="0" y="17"/>
                    </a:moveTo>
                    <a:cubicBezTo>
                      <a:pt x="9" y="15"/>
                      <a:pt x="39" y="6"/>
                      <a:pt x="53" y="3"/>
                    </a:cubicBezTo>
                    <a:cubicBezTo>
                      <a:pt x="67" y="0"/>
                      <a:pt x="78" y="1"/>
                      <a:pt x="85" y="0"/>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67" name="Freeform 32"/>
              <p:cNvSpPr>
                <a:spLocks/>
              </p:cNvSpPr>
              <p:nvPr/>
            </p:nvSpPr>
            <p:spPr bwMode="auto">
              <a:xfrm>
                <a:off x="1610" y="2586"/>
                <a:ext cx="1814" cy="753"/>
              </a:xfrm>
              <a:custGeom>
                <a:avLst/>
                <a:gdLst>
                  <a:gd name="T0" fmla="*/ 0 w 1814"/>
                  <a:gd name="T1" fmla="*/ 300 h 753"/>
                  <a:gd name="T2" fmla="*/ 384 w 1814"/>
                  <a:gd name="T3" fmla="*/ 137 h 753"/>
                  <a:gd name="T4" fmla="*/ 713 w 1814"/>
                  <a:gd name="T5" fmla="*/ 44 h 753"/>
                  <a:gd name="T6" fmla="*/ 988 w 1814"/>
                  <a:gd name="T7" fmla="*/ 6 h 753"/>
                  <a:gd name="T8" fmla="*/ 1254 w 1814"/>
                  <a:gd name="T9" fmla="*/ 0 h 753"/>
                  <a:gd name="T10" fmla="*/ 1577 w 1814"/>
                  <a:gd name="T11" fmla="*/ 92 h 753"/>
                  <a:gd name="T12" fmla="*/ 1731 w 1814"/>
                  <a:gd name="T13" fmla="*/ 169 h 753"/>
                  <a:gd name="T14" fmla="*/ 1808 w 1814"/>
                  <a:gd name="T15" fmla="*/ 249 h 753"/>
                  <a:gd name="T16" fmla="*/ 1814 w 1814"/>
                  <a:gd name="T17" fmla="*/ 300 h 753"/>
                  <a:gd name="T18" fmla="*/ 1766 w 1814"/>
                  <a:gd name="T19" fmla="*/ 409 h 753"/>
                  <a:gd name="T20" fmla="*/ 1593 w 1814"/>
                  <a:gd name="T21" fmla="*/ 579 h 753"/>
                  <a:gd name="T22" fmla="*/ 1406 w 1814"/>
                  <a:gd name="T23" fmla="*/ 753 h 753"/>
                  <a:gd name="T24" fmla="*/ 998 w 1814"/>
                  <a:gd name="T25" fmla="*/ 617 h 753"/>
                  <a:gd name="T26" fmla="*/ 1134 w 1814"/>
                  <a:gd name="T27" fmla="*/ 481 h 753"/>
                  <a:gd name="T28" fmla="*/ 1134 w 1814"/>
                  <a:gd name="T29" fmla="*/ 390 h 753"/>
                  <a:gd name="T30" fmla="*/ 1043 w 1814"/>
                  <a:gd name="T31" fmla="*/ 345 h 753"/>
                  <a:gd name="T32" fmla="*/ 860 w 1814"/>
                  <a:gd name="T33" fmla="*/ 307 h 753"/>
                  <a:gd name="T34" fmla="*/ 680 w 1814"/>
                  <a:gd name="T35" fmla="*/ 345 h 753"/>
                  <a:gd name="T36" fmla="*/ 544 w 1814"/>
                  <a:gd name="T37" fmla="*/ 390 h 753"/>
                  <a:gd name="T38" fmla="*/ 408 w 1814"/>
                  <a:gd name="T39" fmla="*/ 436 h 753"/>
                  <a:gd name="T40" fmla="*/ 0 w 1814"/>
                  <a:gd name="T41" fmla="*/ 300 h 7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14" h="753">
                    <a:moveTo>
                      <a:pt x="0" y="300"/>
                    </a:moveTo>
                    <a:lnTo>
                      <a:pt x="384" y="137"/>
                    </a:lnTo>
                    <a:lnTo>
                      <a:pt x="713" y="44"/>
                    </a:lnTo>
                    <a:lnTo>
                      <a:pt x="988" y="6"/>
                    </a:lnTo>
                    <a:lnTo>
                      <a:pt x="1254" y="0"/>
                    </a:lnTo>
                    <a:lnTo>
                      <a:pt x="1577" y="92"/>
                    </a:lnTo>
                    <a:lnTo>
                      <a:pt x="1731" y="169"/>
                    </a:lnTo>
                    <a:lnTo>
                      <a:pt x="1808" y="249"/>
                    </a:lnTo>
                    <a:lnTo>
                      <a:pt x="1814" y="300"/>
                    </a:lnTo>
                    <a:lnTo>
                      <a:pt x="1766" y="409"/>
                    </a:lnTo>
                    <a:lnTo>
                      <a:pt x="1593" y="579"/>
                    </a:lnTo>
                    <a:lnTo>
                      <a:pt x="1406" y="753"/>
                    </a:lnTo>
                    <a:lnTo>
                      <a:pt x="998" y="617"/>
                    </a:lnTo>
                    <a:lnTo>
                      <a:pt x="1134" y="481"/>
                    </a:lnTo>
                    <a:lnTo>
                      <a:pt x="1134" y="390"/>
                    </a:lnTo>
                    <a:lnTo>
                      <a:pt x="1043" y="345"/>
                    </a:lnTo>
                    <a:lnTo>
                      <a:pt x="860" y="307"/>
                    </a:lnTo>
                    <a:lnTo>
                      <a:pt x="680" y="345"/>
                    </a:lnTo>
                    <a:lnTo>
                      <a:pt x="544" y="390"/>
                    </a:lnTo>
                    <a:lnTo>
                      <a:pt x="408" y="436"/>
                    </a:lnTo>
                    <a:lnTo>
                      <a:pt x="0" y="300"/>
                    </a:lnTo>
                    <a:close/>
                  </a:path>
                </a:pathLst>
              </a:custGeom>
              <a:solidFill>
                <a:srgbClr val="333333"/>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68" name="Freeform 33"/>
              <p:cNvSpPr>
                <a:spLocks/>
              </p:cNvSpPr>
              <p:nvPr/>
            </p:nvSpPr>
            <p:spPr bwMode="auto">
              <a:xfrm>
                <a:off x="3016" y="2886"/>
                <a:ext cx="408" cy="852"/>
              </a:xfrm>
              <a:custGeom>
                <a:avLst/>
                <a:gdLst>
                  <a:gd name="T0" fmla="*/ 8 w 408"/>
                  <a:gd name="T1" fmla="*/ 852 h 852"/>
                  <a:gd name="T2" fmla="*/ 2 w 408"/>
                  <a:gd name="T3" fmla="*/ 826 h 852"/>
                  <a:gd name="T4" fmla="*/ 0 w 408"/>
                  <a:gd name="T5" fmla="*/ 453 h 852"/>
                  <a:gd name="T6" fmla="*/ 357 w 408"/>
                  <a:gd name="T7" fmla="*/ 112 h 852"/>
                  <a:gd name="T8" fmla="*/ 408 w 408"/>
                  <a:gd name="T9" fmla="*/ 0 h 852"/>
                  <a:gd name="T10" fmla="*/ 408 w 408"/>
                  <a:gd name="T11" fmla="*/ 408 h 852"/>
                  <a:gd name="T12" fmla="*/ 8 w 408"/>
                  <a:gd name="T13" fmla="*/ 852 h 852"/>
                </a:gdLst>
                <a:ahLst/>
                <a:cxnLst>
                  <a:cxn ang="0">
                    <a:pos x="T0" y="T1"/>
                  </a:cxn>
                  <a:cxn ang="0">
                    <a:pos x="T2" y="T3"/>
                  </a:cxn>
                  <a:cxn ang="0">
                    <a:pos x="T4" y="T5"/>
                  </a:cxn>
                  <a:cxn ang="0">
                    <a:pos x="T6" y="T7"/>
                  </a:cxn>
                  <a:cxn ang="0">
                    <a:pos x="T8" y="T9"/>
                  </a:cxn>
                  <a:cxn ang="0">
                    <a:pos x="T10" y="T11"/>
                  </a:cxn>
                  <a:cxn ang="0">
                    <a:pos x="T12" y="T13"/>
                  </a:cxn>
                </a:cxnLst>
                <a:rect l="0" t="0" r="r" b="b"/>
                <a:pathLst>
                  <a:path w="408" h="852">
                    <a:moveTo>
                      <a:pt x="8" y="852"/>
                    </a:moveTo>
                    <a:cubicBezTo>
                      <a:pt x="1" y="833"/>
                      <a:pt x="2" y="842"/>
                      <a:pt x="2" y="826"/>
                    </a:cubicBezTo>
                    <a:lnTo>
                      <a:pt x="0" y="453"/>
                    </a:lnTo>
                    <a:lnTo>
                      <a:pt x="357" y="112"/>
                    </a:lnTo>
                    <a:lnTo>
                      <a:pt x="408" y="0"/>
                    </a:lnTo>
                    <a:lnTo>
                      <a:pt x="408" y="408"/>
                    </a:lnTo>
                    <a:lnTo>
                      <a:pt x="8" y="852"/>
                    </a:lnTo>
                    <a:close/>
                  </a:path>
                </a:pathLst>
              </a:custGeom>
              <a:solidFill>
                <a:srgbClr val="777777"/>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69" name="Freeform 34"/>
              <p:cNvSpPr>
                <a:spLocks/>
              </p:cNvSpPr>
              <p:nvPr/>
            </p:nvSpPr>
            <p:spPr bwMode="auto">
              <a:xfrm>
                <a:off x="2018" y="2893"/>
                <a:ext cx="726" cy="537"/>
              </a:xfrm>
              <a:custGeom>
                <a:avLst/>
                <a:gdLst>
                  <a:gd name="T0" fmla="*/ 0 w 726"/>
                  <a:gd name="T1" fmla="*/ 537 h 537"/>
                  <a:gd name="T2" fmla="*/ 0 w 726"/>
                  <a:gd name="T3" fmla="*/ 129 h 537"/>
                  <a:gd name="T4" fmla="*/ 267 w 726"/>
                  <a:gd name="T5" fmla="*/ 38 h 537"/>
                  <a:gd name="T6" fmla="*/ 459 w 726"/>
                  <a:gd name="T7" fmla="*/ 0 h 537"/>
                  <a:gd name="T8" fmla="*/ 641 w 726"/>
                  <a:gd name="T9" fmla="*/ 38 h 537"/>
                  <a:gd name="T10" fmla="*/ 726 w 726"/>
                  <a:gd name="T11" fmla="*/ 83 h 537"/>
                  <a:gd name="T12" fmla="*/ 726 w 726"/>
                  <a:gd name="T13" fmla="*/ 174 h 537"/>
                  <a:gd name="T14" fmla="*/ 590 w 726"/>
                  <a:gd name="T15" fmla="*/ 310 h 537"/>
                  <a:gd name="T16" fmla="*/ 590 w 726"/>
                  <a:gd name="T17" fmla="*/ 339 h 537"/>
                  <a:gd name="T18" fmla="*/ 545 w 726"/>
                  <a:gd name="T19" fmla="*/ 342 h 537"/>
                  <a:gd name="T20" fmla="*/ 456 w 726"/>
                  <a:gd name="T21" fmla="*/ 365 h 537"/>
                  <a:gd name="T22" fmla="*/ 0 w 726"/>
                  <a:gd name="T23" fmla="*/ 537 h 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26" h="537">
                    <a:moveTo>
                      <a:pt x="0" y="537"/>
                    </a:moveTo>
                    <a:lnTo>
                      <a:pt x="0" y="129"/>
                    </a:lnTo>
                    <a:lnTo>
                      <a:pt x="267" y="38"/>
                    </a:lnTo>
                    <a:lnTo>
                      <a:pt x="459" y="0"/>
                    </a:lnTo>
                    <a:lnTo>
                      <a:pt x="641" y="38"/>
                    </a:lnTo>
                    <a:lnTo>
                      <a:pt x="726" y="83"/>
                    </a:lnTo>
                    <a:lnTo>
                      <a:pt x="726" y="174"/>
                    </a:lnTo>
                    <a:lnTo>
                      <a:pt x="590" y="310"/>
                    </a:lnTo>
                    <a:lnTo>
                      <a:pt x="590" y="339"/>
                    </a:lnTo>
                    <a:lnTo>
                      <a:pt x="545" y="342"/>
                    </a:lnTo>
                    <a:lnTo>
                      <a:pt x="456" y="365"/>
                    </a:lnTo>
                    <a:lnTo>
                      <a:pt x="0" y="537"/>
                    </a:lnTo>
                    <a:close/>
                  </a:path>
                </a:pathLst>
              </a:custGeom>
              <a:solidFill>
                <a:srgbClr val="777777"/>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grpSp>
        <p:sp>
          <p:nvSpPr>
            <p:cNvPr id="19" name="Freeform 35"/>
            <p:cNvSpPr>
              <a:spLocks/>
            </p:cNvSpPr>
            <p:nvPr/>
          </p:nvSpPr>
          <p:spPr bwMode="auto">
            <a:xfrm>
              <a:off x="4597400" y="6173788"/>
              <a:ext cx="377825" cy="26987"/>
            </a:xfrm>
            <a:custGeom>
              <a:avLst/>
              <a:gdLst>
                <a:gd name="T0" fmla="*/ 204 w 238"/>
                <a:gd name="T1" fmla="*/ 17 h 17"/>
                <a:gd name="T2" fmla="*/ 0 w 238"/>
                <a:gd name="T3" fmla="*/ 14 h 17"/>
                <a:gd name="T4" fmla="*/ 55 w 238"/>
                <a:gd name="T5" fmla="*/ 0 h 17"/>
                <a:gd name="T6" fmla="*/ 238 w 238"/>
                <a:gd name="T7" fmla="*/ 0 h 17"/>
                <a:gd name="T8" fmla="*/ 204 w 238"/>
                <a:gd name="T9" fmla="*/ 17 h 17"/>
              </a:gdLst>
              <a:ahLst/>
              <a:cxnLst>
                <a:cxn ang="0">
                  <a:pos x="T0" y="T1"/>
                </a:cxn>
                <a:cxn ang="0">
                  <a:pos x="T2" y="T3"/>
                </a:cxn>
                <a:cxn ang="0">
                  <a:pos x="T4" y="T5"/>
                </a:cxn>
                <a:cxn ang="0">
                  <a:pos x="T6" y="T7"/>
                </a:cxn>
                <a:cxn ang="0">
                  <a:pos x="T8" y="T9"/>
                </a:cxn>
              </a:cxnLst>
              <a:rect l="0" t="0" r="r" b="b"/>
              <a:pathLst>
                <a:path w="238" h="17">
                  <a:moveTo>
                    <a:pt x="204" y="17"/>
                  </a:moveTo>
                  <a:lnTo>
                    <a:pt x="0" y="14"/>
                  </a:lnTo>
                  <a:lnTo>
                    <a:pt x="55" y="0"/>
                  </a:lnTo>
                  <a:lnTo>
                    <a:pt x="238" y="0"/>
                  </a:lnTo>
                  <a:lnTo>
                    <a:pt x="204" y="17"/>
                  </a:lnTo>
                  <a:close/>
                </a:path>
              </a:pathLst>
            </a:custGeom>
            <a:solidFill>
              <a:schemeClr val="bg2"/>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20" name="Freeform 114"/>
            <p:cNvSpPr>
              <a:spLocks noChangeAspect="1"/>
            </p:cNvSpPr>
            <p:nvPr/>
          </p:nvSpPr>
          <p:spPr bwMode="auto">
            <a:xfrm>
              <a:off x="4476750" y="6008688"/>
              <a:ext cx="61913" cy="63500"/>
            </a:xfrm>
            <a:custGeom>
              <a:avLst/>
              <a:gdLst>
                <a:gd name="T0" fmla="*/ 0 w 61"/>
                <a:gd name="T1" fmla="*/ 9 h 65"/>
                <a:gd name="T2" fmla="*/ 30 w 61"/>
                <a:gd name="T3" fmla="*/ 0 h 65"/>
                <a:gd name="T4" fmla="*/ 49 w 61"/>
                <a:gd name="T5" fmla="*/ 2 h 65"/>
                <a:gd name="T6" fmla="*/ 61 w 61"/>
                <a:gd name="T7" fmla="*/ 18 h 65"/>
                <a:gd name="T8" fmla="*/ 61 w 61"/>
                <a:gd name="T9" fmla="*/ 38 h 65"/>
                <a:gd name="T10" fmla="*/ 55 w 61"/>
                <a:gd name="T11" fmla="*/ 56 h 65"/>
                <a:gd name="T12" fmla="*/ 43 w 61"/>
                <a:gd name="T13" fmla="*/ 65 h 65"/>
                <a:gd name="T14" fmla="*/ 0 w 61"/>
                <a:gd name="T15" fmla="*/ 9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 h="65">
                  <a:moveTo>
                    <a:pt x="0" y="9"/>
                  </a:moveTo>
                  <a:lnTo>
                    <a:pt x="30" y="0"/>
                  </a:lnTo>
                  <a:lnTo>
                    <a:pt x="49" y="2"/>
                  </a:lnTo>
                  <a:lnTo>
                    <a:pt x="61" y="18"/>
                  </a:lnTo>
                  <a:lnTo>
                    <a:pt x="61" y="38"/>
                  </a:lnTo>
                  <a:lnTo>
                    <a:pt x="55" y="56"/>
                  </a:lnTo>
                  <a:lnTo>
                    <a:pt x="43" y="65"/>
                  </a:lnTo>
                  <a:lnTo>
                    <a:pt x="0" y="9"/>
                  </a:lnTo>
                  <a:close/>
                </a:path>
              </a:pathLst>
            </a:custGeom>
            <a:solidFill>
              <a:srgbClr val="5F5F5F"/>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21" name="Freeform 115"/>
            <p:cNvSpPr>
              <a:spLocks noChangeAspect="1"/>
            </p:cNvSpPr>
            <p:nvPr/>
          </p:nvSpPr>
          <p:spPr bwMode="auto">
            <a:xfrm>
              <a:off x="4471988" y="6086475"/>
              <a:ext cx="61912" cy="63500"/>
            </a:xfrm>
            <a:custGeom>
              <a:avLst/>
              <a:gdLst>
                <a:gd name="T0" fmla="*/ 0 w 61"/>
                <a:gd name="T1" fmla="*/ 9 h 65"/>
                <a:gd name="T2" fmla="*/ 30 w 61"/>
                <a:gd name="T3" fmla="*/ 0 h 65"/>
                <a:gd name="T4" fmla="*/ 49 w 61"/>
                <a:gd name="T5" fmla="*/ 2 h 65"/>
                <a:gd name="T6" fmla="*/ 61 w 61"/>
                <a:gd name="T7" fmla="*/ 18 h 65"/>
                <a:gd name="T8" fmla="*/ 61 w 61"/>
                <a:gd name="T9" fmla="*/ 38 h 65"/>
                <a:gd name="T10" fmla="*/ 55 w 61"/>
                <a:gd name="T11" fmla="*/ 56 h 65"/>
                <a:gd name="T12" fmla="*/ 43 w 61"/>
                <a:gd name="T13" fmla="*/ 65 h 65"/>
                <a:gd name="T14" fmla="*/ 0 w 61"/>
                <a:gd name="T15" fmla="*/ 9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 h="65">
                  <a:moveTo>
                    <a:pt x="0" y="9"/>
                  </a:moveTo>
                  <a:lnTo>
                    <a:pt x="30" y="0"/>
                  </a:lnTo>
                  <a:lnTo>
                    <a:pt x="49" y="2"/>
                  </a:lnTo>
                  <a:lnTo>
                    <a:pt x="61" y="18"/>
                  </a:lnTo>
                  <a:lnTo>
                    <a:pt x="61" y="38"/>
                  </a:lnTo>
                  <a:lnTo>
                    <a:pt x="55" y="56"/>
                  </a:lnTo>
                  <a:lnTo>
                    <a:pt x="43" y="65"/>
                  </a:lnTo>
                  <a:lnTo>
                    <a:pt x="0" y="9"/>
                  </a:lnTo>
                  <a:close/>
                </a:path>
              </a:pathLst>
            </a:custGeom>
            <a:solidFill>
              <a:srgbClr val="5F5F5F"/>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22" name="Freeform 116"/>
            <p:cNvSpPr>
              <a:spLocks noChangeAspect="1"/>
            </p:cNvSpPr>
            <p:nvPr/>
          </p:nvSpPr>
          <p:spPr bwMode="auto">
            <a:xfrm>
              <a:off x="4424363" y="5989638"/>
              <a:ext cx="60325" cy="65087"/>
            </a:xfrm>
            <a:custGeom>
              <a:avLst/>
              <a:gdLst>
                <a:gd name="T0" fmla="*/ 0 w 61"/>
                <a:gd name="T1" fmla="*/ 9 h 65"/>
                <a:gd name="T2" fmla="*/ 30 w 61"/>
                <a:gd name="T3" fmla="*/ 0 h 65"/>
                <a:gd name="T4" fmla="*/ 49 w 61"/>
                <a:gd name="T5" fmla="*/ 2 h 65"/>
                <a:gd name="T6" fmla="*/ 61 w 61"/>
                <a:gd name="T7" fmla="*/ 18 h 65"/>
                <a:gd name="T8" fmla="*/ 61 w 61"/>
                <a:gd name="T9" fmla="*/ 38 h 65"/>
                <a:gd name="T10" fmla="*/ 55 w 61"/>
                <a:gd name="T11" fmla="*/ 56 h 65"/>
                <a:gd name="T12" fmla="*/ 43 w 61"/>
                <a:gd name="T13" fmla="*/ 65 h 65"/>
                <a:gd name="T14" fmla="*/ 0 w 61"/>
                <a:gd name="T15" fmla="*/ 9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 h="65">
                  <a:moveTo>
                    <a:pt x="0" y="9"/>
                  </a:moveTo>
                  <a:lnTo>
                    <a:pt x="30" y="0"/>
                  </a:lnTo>
                  <a:lnTo>
                    <a:pt x="49" y="2"/>
                  </a:lnTo>
                  <a:lnTo>
                    <a:pt x="61" y="18"/>
                  </a:lnTo>
                  <a:lnTo>
                    <a:pt x="61" y="38"/>
                  </a:lnTo>
                  <a:lnTo>
                    <a:pt x="55" y="56"/>
                  </a:lnTo>
                  <a:lnTo>
                    <a:pt x="43" y="65"/>
                  </a:lnTo>
                  <a:lnTo>
                    <a:pt x="0" y="9"/>
                  </a:lnTo>
                  <a:close/>
                </a:path>
              </a:pathLst>
            </a:custGeom>
            <a:solidFill>
              <a:srgbClr val="5F5F5F"/>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23" name="AutoShape 117"/>
            <p:cNvSpPr>
              <a:spLocks noChangeAspect="1" noChangeArrowheads="1"/>
            </p:cNvSpPr>
            <p:nvPr/>
          </p:nvSpPr>
          <p:spPr bwMode="auto">
            <a:xfrm>
              <a:off x="4913313" y="5957888"/>
              <a:ext cx="779462" cy="192087"/>
            </a:xfrm>
            <a:prstGeom prst="parallelogram">
              <a:avLst>
                <a:gd name="adj" fmla="val 31542"/>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4" name="AutoShape 118"/>
            <p:cNvSpPr>
              <a:spLocks noChangeAspect="1" noChangeArrowheads="1"/>
            </p:cNvSpPr>
            <p:nvPr/>
          </p:nvSpPr>
          <p:spPr bwMode="auto">
            <a:xfrm>
              <a:off x="4962525" y="5910263"/>
              <a:ext cx="896938" cy="47625"/>
            </a:xfrm>
            <a:prstGeom prst="parallelogram">
              <a:avLst>
                <a:gd name="adj" fmla="val 363588"/>
              </a:avLst>
            </a:prstGeom>
            <a:solidFill>
              <a:schemeClr val="folHlink"/>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5" name="Line 119"/>
            <p:cNvSpPr>
              <a:spLocks noChangeAspect="1" noChangeShapeType="1"/>
            </p:cNvSpPr>
            <p:nvPr/>
          </p:nvSpPr>
          <p:spPr bwMode="auto">
            <a:xfrm flipV="1">
              <a:off x="5632450" y="6581775"/>
              <a:ext cx="239713" cy="4762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26" name="Line 120"/>
            <p:cNvSpPr>
              <a:spLocks noChangeAspect="1" noChangeShapeType="1"/>
            </p:cNvSpPr>
            <p:nvPr/>
          </p:nvSpPr>
          <p:spPr bwMode="auto">
            <a:xfrm>
              <a:off x="5872163" y="5910263"/>
              <a:ext cx="0" cy="67151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27" name="AutoShape 121"/>
            <p:cNvSpPr>
              <a:spLocks noChangeAspect="1" noChangeArrowheads="1"/>
            </p:cNvSpPr>
            <p:nvPr/>
          </p:nvSpPr>
          <p:spPr bwMode="auto">
            <a:xfrm>
              <a:off x="5010150" y="6005513"/>
              <a:ext cx="149225" cy="112712"/>
            </a:xfrm>
            <a:prstGeom prst="parallelogram">
              <a:avLst>
                <a:gd name="adj" fmla="val 23445"/>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8" name="Freeform 122"/>
            <p:cNvSpPr>
              <a:spLocks noChangeAspect="1"/>
            </p:cNvSpPr>
            <p:nvPr/>
          </p:nvSpPr>
          <p:spPr bwMode="auto">
            <a:xfrm>
              <a:off x="5632450" y="5910263"/>
              <a:ext cx="239713" cy="719137"/>
            </a:xfrm>
            <a:custGeom>
              <a:avLst/>
              <a:gdLst>
                <a:gd name="T0" fmla="*/ 240 w 240"/>
                <a:gd name="T1" fmla="*/ 672 h 720"/>
                <a:gd name="T2" fmla="*/ 0 w 240"/>
                <a:gd name="T3" fmla="*/ 720 h 720"/>
                <a:gd name="T4" fmla="*/ 0 w 240"/>
                <a:gd name="T5" fmla="*/ 240 h 720"/>
                <a:gd name="T6" fmla="*/ 48 w 240"/>
                <a:gd name="T7" fmla="*/ 48 h 720"/>
                <a:gd name="T8" fmla="*/ 240 w 240"/>
                <a:gd name="T9" fmla="*/ 0 h 720"/>
                <a:gd name="T10" fmla="*/ 240 w 240"/>
                <a:gd name="T11" fmla="*/ 672 h 720"/>
              </a:gdLst>
              <a:ahLst/>
              <a:cxnLst>
                <a:cxn ang="0">
                  <a:pos x="T0" y="T1"/>
                </a:cxn>
                <a:cxn ang="0">
                  <a:pos x="T2" y="T3"/>
                </a:cxn>
                <a:cxn ang="0">
                  <a:pos x="T4" y="T5"/>
                </a:cxn>
                <a:cxn ang="0">
                  <a:pos x="T6" y="T7"/>
                </a:cxn>
                <a:cxn ang="0">
                  <a:pos x="T8" y="T9"/>
                </a:cxn>
                <a:cxn ang="0">
                  <a:pos x="T10" y="T11"/>
                </a:cxn>
              </a:cxnLst>
              <a:rect l="0" t="0" r="r" b="b"/>
              <a:pathLst>
                <a:path w="240" h="720">
                  <a:moveTo>
                    <a:pt x="240" y="672"/>
                  </a:moveTo>
                  <a:lnTo>
                    <a:pt x="0" y="720"/>
                  </a:lnTo>
                  <a:lnTo>
                    <a:pt x="0" y="240"/>
                  </a:lnTo>
                  <a:lnTo>
                    <a:pt x="48" y="48"/>
                  </a:lnTo>
                  <a:lnTo>
                    <a:pt x="240" y="0"/>
                  </a:lnTo>
                  <a:lnTo>
                    <a:pt x="240" y="672"/>
                  </a:lnTo>
                  <a:close/>
                </a:path>
              </a:pathLst>
            </a:custGeom>
            <a:solidFill>
              <a:srgbClr val="EAEAEA"/>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29" name="Rectangle 123"/>
            <p:cNvSpPr>
              <a:spLocks noChangeAspect="1" noChangeArrowheads="1"/>
            </p:cNvSpPr>
            <p:nvPr/>
          </p:nvSpPr>
          <p:spPr bwMode="auto">
            <a:xfrm>
              <a:off x="4625975" y="6197600"/>
              <a:ext cx="287338" cy="96838"/>
            </a:xfrm>
            <a:prstGeom prst="rect">
              <a:avLst/>
            </a:prstGeom>
            <a:solidFill>
              <a:srgbClr val="EAEAEA"/>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30" name="Rectangle 124"/>
            <p:cNvSpPr>
              <a:spLocks noChangeAspect="1" noChangeArrowheads="1"/>
            </p:cNvSpPr>
            <p:nvPr/>
          </p:nvSpPr>
          <p:spPr bwMode="auto">
            <a:xfrm>
              <a:off x="4913313" y="6149975"/>
              <a:ext cx="719137" cy="479425"/>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31" name="Freeform 125"/>
            <p:cNvSpPr>
              <a:spLocks noChangeAspect="1"/>
            </p:cNvSpPr>
            <p:nvPr/>
          </p:nvSpPr>
          <p:spPr bwMode="auto">
            <a:xfrm>
              <a:off x="4279900" y="6037263"/>
              <a:ext cx="239713" cy="192087"/>
            </a:xfrm>
            <a:custGeom>
              <a:avLst/>
              <a:gdLst>
                <a:gd name="T0" fmla="*/ 1 w 193"/>
                <a:gd name="T1" fmla="*/ 192 h 192"/>
                <a:gd name="T2" fmla="*/ 0 w 193"/>
                <a:gd name="T3" fmla="*/ 44 h 192"/>
                <a:gd name="T4" fmla="*/ 193 w 193"/>
                <a:gd name="T5" fmla="*/ 0 h 192"/>
                <a:gd name="T6" fmla="*/ 192 w 193"/>
                <a:gd name="T7" fmla="*/ 144 h 192"/>
                <a:gd name="T8" fmla="*/ 1 w 193"/>
                <a:gd name="T9" fmla="*/ 192 h 192"/>
              </a:gdLst>
              <a:ahLst/>
              <a:cxnLst>
                <a:cxn ang="0">
                  <a:pos x="T0" y="T1"/>
                </a:cxn>
                <a:cxn ang="0">
                  <a:pos x="T2" y="T3"/>
                </a:cxn>
                <a:cxn ang="0">
                  <a:pos x="T4" y="T5"/>
                </a:cxn>
                <a:cxn ang="0">
                  <a:pos x="T6" y="T7"/>
                </a:cxn>
                <a:cxn ang="0">
                  <a:pos x="T8" y="T9"/>
                </a:cxn>
              </a:cxnLst>
              <a:rect l="0" t="0" r="r" b="b"/>
              <a:pathLst>
                <a:path w="193" h="192">
                  <a:moveTo>
                    <a:pt x="1" y="192"/>
                  </a:moveTo>
                  <a:lnTo>
                    <a:pt x="0" y="44"/>
                  </a:lnTo>
                  <a:lnTo>
                    <a:pt x="193" y="0"/>
                  </a:lnTo>
                  <a:lnTo>
                    <a:pt x="192" y="144"/>
                  </a:lnTo>
                  <a:lnTo>
                    <a:pt x="1" y="192"/>
                  </a:lnTo>
                  <a:close/>
                </a:path>
              </a:pathLst>
            </a:custGeom>
            <a:solidFill>
              <a:srgbClr val="EAEAEA"/>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grpSp>
          <p:nvGrpSpPr>
            <p:cNvPr id="32" name="Group 126"/>
            <p:cNvGrpSpPr>
              <a:grpSpLocks noChangeAspect="1"/>
            </p:cNvGrpSpPr>
            <p:nvPr/>
          </p:nvGrpSpPr>
          <p:grpSpPr bwMode="auto">
            <a:xfrm>
              <a:off x="4362450" y="6086475"/>
              <a:ext cx="320675" cy="206375"/>
              <a:chOff x="1104" y="993"/>
              <a:chExt cx="321" cy="207"/>
            </a:xfrm>
          </p:grpSpPr>
          <p:sp>
            <p:nvSpPr>
              <p:cNvPr id="58" name="Freeform 127"/>
              <p:cNvSpPr>
                <a:spLocks noChangeAspect="1"/>
              </p:cNvSpPr>
              <p:nvPr/>
            </p:nvSpPr>
            <p:spPr bwMode="auto">
              <a:xfrm>
                <a:off x="1104" y="1008"/>
                <a:ext cx="240" cy="192"/>
              </a:xfrm>
              <a:custGeom>
                <a:avLst/>
                <a:gdLst>
                  <a:gd name="T0" fmla="*/ 240 w 240"/>
                  <a:gd name="T1" fmla="*/ 192 h 192"/>
                  <a:gd name="T2" fmla="*/ 0 w 240"/>
                  <a:gd name="T3" fmla="*/ 96 h 192"/>
                  <a:gd name="T4" fmla="*/ 0 w 240"/>
                  <a:gd name="T5" fmla="*/ 0 h 192"/>
                  <a:gd name="T6" fmla="*/ 240 w 240"/>
                  <a:gd name="T7" fmla="*/ 96 h 192"/>
                  <a:gd name="T8" fmla="*/ 240 w 240"/>
                  <a:gd name="T9" fmla="*/ 192 h 192"/>
                </a:gdLst>
                <a:ahLst/>
                <a:cxnLst>
                  <a:cxn ang="0">
                    <a:pos x="T0" y="T1"/>
                  </a:cxn>
                  <a:cxn ang="0">
                    <a:pos x="T2" y="T3"/>
                  </a:cxn>
                  <a:cxn ang="0">
                    <a:pos x="T4" y="T5"/>
                  </a:cxn>
                  <a:cxn ang="0">
                    <a:pos x="T6" y="T7"/>
                  </a:cxn>
                  <a:cxn ang="0">
                    <a:pos x="T8" y="T9"/>
                  </a:cxn>
                </a:cxnLst>
                <a:rect l="0" t="0" r="r" b="b"/>
                <a:pathLst>
                  <a:path w="240" h="192">
                    <a:moveTo>
                      <a:pt x="240" y="192"/>
                    </a:moveTo>
                    <a:lnTo>
                      <a:pt x="0" y="96"/>
                    </a:lnTo>
                    <a:lnTo>
                      <a:pt x="0" y="0"/>
                    </a:lnTo>
                    <a:lnTo>
                      <a:pt x="240" y="96"/>
                    </a:lnTo>
                    <a:lnTo>
                      <a:pt x="240" y="192"/>
                    </a:lnTo>
                    <a:close/>
                  </a:path>
                </a:pathLst>
              </a:custGeom>
              <a:solidFill>
                <a:srgbClr val="EAEAEA"/>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59" name="Freeform 128"/>
              <p:cNvSpPr>
                <a:spLocks noChangeAspect="1"/>
              </p:cNvSpPr>
              <p:nvPr/>
            </p:nvSpPr>
            <p:spPr bwMode="auto">
              <a:xfrm>
                <a:off x="1104" y="993"/>
                <a:ext cx="321" cy="111"/>
              </a:xfrm>
              <a:custGeom>
                <a:avLst/>
                <a:gdLst>
                  <a:gd name="T0" fmla="*/ 0 w 321"/>
                  <a:gd name="T1" fmla="*/ 15 h 111"/>
                  <a:gd name="T2" fmla="*/ 108 w 321"/>
                  <a:gd name="T3" fmla="*/ 0 h 111"/>
                  <a:gd name="T4" fmla="*/ 321 w 321"/>
                  <a:gd name="T5" fmla="*/ 87 h 111"/>
                  <a:gd name="T6" fmla="*/ 240 w 321"/>
                  <a:gd name="T7" fmla="*/ 111 h 111"/>
                </a:gdLst>
                <a:ahLst/>
                <a:cxnLst>
                  <a:cxn ang="0">
                    <a:pos x="T0" y="T1"/>
                  </a:cxn>
                  <a:cxn ang="0">
                    <a:pos x="T2" y="T3"/>
                  </a:cxn>
                  <a:cxn ang="0">
                    <a:pos x="T4" y="T5"/>
                  </a:cxn>
                  <a:cxn ang="0">
                    <a:pos x="T6" y="T7"/>
                  </a:cxn>
                </a:cxnLst>
                <a:rect l="0" t="0" r="r" b="b"/>
                <a:pathLst>
                  <a:path w="321" h="111">
                    <a:moveTo>
                      <a:pt x="0" y="15"/>
                    </a:moveTo>
                    <a:lnTo>
                      <a:pt x="108" y="0"/>
                    </a:lnTo>
                    <a:lnTo>
                      <a:pt x="321" y="87"/>
                    </a:lnTo>
                    <a:lnTo>
                      <a:pt x="240" y="111"/>
                    </a:lnTo>
                  </a:path>
                </a:pathLst>
              </a:custGeom>
              <a:solidFill>
                <a:schemeClr val="bg2"/>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grpSp>
        <p:sp>
          <p:nvSpPr>
            <p:cNvPr id="33" name="Freeform 129"/>
            <p:cNvSpPr>
              <a:spLocks noChangeAspect="1"/>
            </p:cNvSpPr>
            <p:nvPr/>
          </p:nvSpPr>
          <p:spPr bwMode="auto">
            <a:xfrm>
              <a:off x="4184650" y="6037263"/>
              <a:ext cx="96838" cy="192087"/>
            </a:xfrm>
            <a:custGeom>
              <a:avLst/>
              <a:gdLst>
                <a:gd name="T0" fmla="*/ 96 w 96"/>
                <a:gd name="T1" fmla="*/ 48 h 192"/>
                <a:gd name="T2" fmla="*/ 0 w 96"/>
                <a:gd name="T3" fmla="*/ 0 h 192"/>
                <a:gd name="T4" fmla="*/ 0 w 96"/>
                <a:gd name="T5" fmla="*/ 144 h 192"/>
                <a:gd name="T6" fmla="*/ 96 w 96"/>
                <a:gd name="T7" fmla="*/ 192 h 192"/>
                <a:gd name="T8" fmla="*/ 96 w 96"/>
                <a:gd name="T9" fmla="*/ 48 h 192"/>
              </a:gdLst>
              <a:ahLst/>
              <a:cxnLst>
                <a:cxn ang="0">
                  <a:pos x="T0" y="T1"/>
                </a:cxn>
                <a:cxn ang="0">
                  <a:pos x="T2" y="T3"/>
                </a:cxn>
                <a:cxn ang="0">
                  <a:pos x="T4" y="T5"/>
                </a:cxn>
                <a:cxn ang="0">
                  <a:pos x="T6" y="T7"/>
                </a:cxn>
                <a:cxn ang="0">
                  <a:pos x="T8" y="T9"/>
                </a:cxn>
              </a:cxnLst>
              <a:rect l="0" t="0" r="r" b="b"/>
              <a:pathLst>
                <a:path w="96" h="192">
                  <a:moveTo>
                    <a:pt x="96" y="48"/>
                  </a:moveTo>
                  <a:lnTo>
                    <a:pt x="0" y="0"/>
                  </a:lnTo>
                  <a:lnTo>
                    <a:pt x="0" y="144"/>
                  </a:lnTo>
                  <a:lnTo>
                    <a:pt x="96" y="192"/>
                  </a:lnTo>
                  <a:lnTo>
                    <a:pt x="96" y="48"/>
                  </a:lnTo>
                  <a:close/>
                </a:path>
              </a:pathLst>
            </a:custGeom>
            <a:solidFill>
              <a:schemeClr val="hlink"/>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grpSp>
          <p:nvGrpSpPr>
            <p:cNvPr id="34" name="Group 130"/>
            <p:cNvGrpSpPr>
              <a:grpSpLocks noChangeAspect="1"/>
            </p:cNvGrpSpPr>
            <p:nvPr/>
          </p:nvGrpSpPr>
          <p:grpSpPr bwMode="auto">
            <a:xfrm>
              <a:off x="4137025" y="6064250"/>
              <a:ext cx="103188" cy="138113"/>
              <a:chOff x="864" y="938"/>
              <a:chExt cx="103" cy="138"/>
            </a:xfrm>
          </p:grpSpPr>
          <p:sp>
            <p:nvSpPr>
              <p:cNvPr id="54" name="Freeform 131"/>
              <p:cNvSpPr>
                <a:spLocks noChangeAspect="1"/>
              </p:cNvSpPr>
              <p:nvPr/>
            </p:nvSpPr>
            <p:spPr bwMode="auto">
              <a:xfrm>
                <a:off x="880" y="998"/>
                <a:ext cx="87" cy="78"/>
              </a:xfrm>
              <a:custGeom>
                <a:avLst/>
                <a:gdLst>
                  <a:gd name="T0" fmla="*/ 0 w 87"/>
                  <a:gd name="T1" fmla="*/ 12 h 78"/>
                  <a:gd name="T2" fmla="*/ 62 w 87"/>
                  <a:gd name="T3" fmla="*/ 0 h 78"/>
                  <a:gd name="T4" fmla="*/ 78 w 87"/>
                  <a:gd name="T5" fmla="*/ 6 h 78"/>
                  <a:gd name="T6" fmla="*/ 87 w 87"/>
                  <a:gd name="T7" fmla="*/ 24 h 78"/>
                  <a:gd name="T8" fmla="*/ 84 w 87"/>
                  <a:gd name="T9" fmla="*/ 45 h 78"/>
                  <a:gd name="T10" fmla="*/ 66 w 87"/>
                  <a:gd name="T11" fmla="*/ 58 h 78"/>
                  <a:gd name="T12" fmla="*/ 0 w 87"/>
                  <a:gd name="T13" fmla="*/ 78 h 78"/>
                </a:gdLst>
                <a:ahLst/>
                <a:cxnLst>
                  <a:cxn ang="0">
                    <a:pos x="T0" y="T1"/>
                  </a:cxn>
                  <a:cxn ang="0">
                    <a:pos x="T2" y="T3"/>
                  </a:cxn>
                  <a:cxn ang="0">
                    <a:pos x="T4" y="T5"/>
                  </a:cxn>
                  <a:cxn ang="0">
                    <a:pos x="T6" y="T7"/>
                  </a:cxn>
                  <a:cxn ang="0">
                    <a:pos x="T8" y="T9"/>
                  </a:cxn>
                  <a:cxn ang="0">
                    <a:pos x="T10" y="T11"/>
                  </a:cxn>
                  <a:cxn ang="0">
                    <a:pos x="T12" y="T13"/>
                  </a:cxn>
                </a:cxnLst>
                <a:rect l="0" t="0" r="r" b="b"/>
                <a:pathLst>
                  <a:path w="87" h="78">
                    <a:moveTo>
                      <a:pt x="0" y="12"/>
                    </a:moveTo>
                    <a:lnTo>
                      <a:pt x="62" y="0"/>
                    </a:lnTo>
                    <a:lnTo>
                      <a:pt x="78" y="6"/>
                    </a:lnTo>
                    <a:lnTo>
                      <a:pt x="87" y="24"/>
                    </a:lnTo>
                    <a:lnTo>
                      <a:pt x="84" y="45"/>
                    </a:lnTo>
                    <a:lnTo>
                      <a:pt x="66" y="58"/>
                    </a:lnTo>
                    <a:lnTo>
                      <a:pt x="0" y="78"/>
                    </a:lnTo>
                  </a:path>
                </a:pathLst>
              </a:custGeom>
              <a:solidFill>
                <a:srgbClr val="5F5F5F"/>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55" name="Oval 132"/>
              <p:cNvSpPr>
                <a:spLocks noChangeAspect="1" noChangeArrowheads="1"/>
              </p:cNvSpPr>
              <p:nvPr/>
            </p:nvSpPr>
            <p:spPr bwMode="auto">
              <a:xfrm>
                <a:off x="864" y="1008"/>
                <a:ext cx="34" cy="68"/>
              </a:xfrm>
              <a:prstGeom prst="ellipse">
                <a:avLst/>
              </a:prstGeom>
              <a:solidFill>
                <a:schemeClr val="tx2"/>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56" name="Freeform 133"/>
              <p:cNvSpPr>
                <a:spLocks noChangeAspect="1"/>
              </p:cNvSpPr>
              <p:nvPr/>
            </p:nvSpPr>
            <p:spPr bwMode="auto">
              <a:xfrm>
                <a:off x="877" y="938"/>
                <a:ext cx="87" cy="67"/>
              </a:xfrm>
              <a:custGeom>
                <a:avLst/>
                <a:gdLst>
                  <a:gd name="T0" fmla="*/ 0 w 87"/>
                  <a:gd name="T1" fmla="*/ 3 h 67"/>
                  <a:gd name="T2" fmla="*/ 62 w 87"/>
                  <a:gd name="T3" fmla="*/ 0 h 67"/>
                  <a:gd name="T4" fmla="*/ 78 w 87"/>
                  <a:gd name="T5" fmla="*/ 16 h 67"/>
                  <a:gd name="T6" fmla="*/ 87 w 87"/>
                  <a:gd name="T7" fmla="*/ 34 h 67"/>
                  <a:gd name="T8" fmla="*/ 83 w 87"/>
                  <a:gd name="T9" fmla="*/ 51 h 67"/>
                  <a:gd name="T10" fmla="*/ 68 w 87"/>
                  <a:gd name="T11" fmla="*/ 58 h 67"/>
                  <a:gd name="T12" fmla="*/ 6 w 87"/>
                  <a:gd name="T13" fmla="*/ 67 h 67"/>
                </a:gdLst>
                <a:ahLst/>
                <a:cxnLst>
                  <a:cxn ang="0">
                    <a:pos x="T0" y="T1"/>
                  </a:cxn>
                  <a:cxn ang="0">
                    <a:pos x="T2" y="T3"/>
                  </a:cxn>
                  <a:cxn ang="0">
                    <a:pos x="T4" y="T5"/>
                  </a:cxn>
                  <a:cxn ang="0">
                    <a:pos x="T6" y="T7"/>
                  </a:cxn>
                  <a:cxn ang="0">
                    <a:pos x="T8" y="T9"/>
                  </a:cxn>
                  <a:cxn ang="0">
                    <a:pos x="T10" y="T11"/>
                  </a:cxn>
                  <a:cxn ang="0">
                    <a:pos x="T12" y="T13"/>
                  </a:cxn>
                </a:cxnLst>
                <a:rect l="0" t="0" r="r" b="b"/>
                <a:pathLst>
                  <a:path w="87" h="67">
                    <a:moveTo>
                      <a:pt x="0" y="3"/>
                    </a:moveTo>
                    <a:lnTo>
                      <a:pt x="62" y="0"/>
                    </a:lnTo>
                    <a:lnTo>
                      <a:pt x="78" y="16"/>
                    </a:lnTo>
                    <a:lnTo>
                      <a:pt x="87" y="34"/>
                    </a:lnTo>
                    <a:lnTo>
                      <a:pt x="83" y="51"/>
                    </a:lnTo>
                    <a:lnTo>
                      <a:pt x="68" y="58"/>
                    </a:lnTo>
                    <a:lnTo>
                      <a:pt x="6" y="67"/>
                    </a:lnTo>
                  </a:path>
                </a:pathLst>
              </a:custGeom>
              <a:solidFill>
                <a:srgbClr val="5F5F5F"/>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57" name="Oval 134"/>
              <p:cNvSpPr>
                <a:spLocks noChangeAspect="1" noChangeArrowheads="1"/>
              </p:cNvSpPr>
              <p:nvPr/>
            </p:nvSpPr>
            <p:spPr bwMode="auto">
              <a:xfrm>
                <a:off x="864" y="940"/>
                <a:ext cx="34" cy="68"/>
              </a:xfrm>
              <a:prstGeom prst="ellipse">
                <a:avLst/>
              </a:prstGeom>
              <a:solidFill>
                <a:schemeClr val="tx2"/>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35" name="Group 135"/>
            <p:cNvGrpSpPr>
              <a:grpSpLocks noChangeAspect="1"/>
            </p:cNvGrpSpPr>
            <p:nvPr/>
          </p:nvGrpSpPr>
          <p:grpSpPr bwMode="auto">
            <a:xfrm>
              <a:off x="4178300" y="6086475"/>
              <a:ext cx="103188" cy="136525"/>
              <a:chOff x="864" y="938"/>
              <a:chExt cx="103" cy="138"/>
            </a:xfrm>
          </p:grpSpPr>
          <p:sp>
            <p:nvSpPr>
              <p:cNvPr id="50" name="Freeform 136"/>
              <p:cNvSpPr>
                <a:spLocks noChangeAspect="1"/>
              </p:cNvSpPr>
              <p:nvPr/>
            </p:nvSpPr>
            <p:spPr bwMode="auto">
              <a:xfrm>
                <a:off x="880" y="998"/>
                <a:ext cx="87" cy="78"/>
              </a:xfrm>
              <a:custGeom>
                <a:avLst/>
                <a:gdLst>
                  <a:gd name="T0" fmla="*/ 0 w 87"/>
                  <a:gd name="T1" fmla="*/ 12 h 78"/>
                  <a:gd name="T2" fmla="*/ 62 w 87"/>
                  <a:gd name="T3" fmla="*/ 0 h 78"/>
                  <a:gd name="T4" fmla="*/ 78 w 87"/>
                  <a:gd name="T5" fmla="*/ 6 h 78"/>
                  <a:gd name="T6" fmla="*/ 87 w 87"/>
                  <a:gd name="T7" fmla="*/ 24 h 78"/>
                  <a:gd name="T8" fmla="*/ 84 w 87"/>
                  <a:gd name="T9" fmla="*/ 45 h 78"/>
                  <a:gd name="T10" fmla="*/ 66 w 87"/>
                  <a:gd name="T11" fmla="*/ 58 h 78"/>
                  <a:gd name="T12" fmla="*/ 0 w 87"/>
                  <a:gd name="T13" fmla="*/ 78 h 78"/>
                </a:gdLst>
                <a:ahLst/>
                <a:cxnLst>
                  <a:cxn ang="0">
                    <a:pos x="T0" y="T1"/>
                  </a:cxn>
                  <a:cxn ang="0">
                    <a:pos x="T2" y="T3"/>
                  </a:cxn>
                  <a:cxn ang="0">
                    <a:pos x="T4" y="T5"/>
                  </a:cxn>
                  <a:cxn ang="0">
                    <a:pos x="T6" y="T7"/>
                  </a:cxn>
                  <a:cxn ang="0">
                    <a:pos x="T8" y="T9"/>
                  </a:cxn>
                  <a:cxn ang="0">
                    <a:pos x="T10" y="T11"/>
                  </a:cxn>
                  <a:cxn ang="0">
                    <a:pos x="T12" y="T13"/>
                  </a:cxn>
                </a:cxnLst>
                <a:rect l="0" t="0" r="r" b="b"/>
                <a:pathLst>
                  <a:path w="87" h="78">
                    <a:moveTo>
                      <a:pt x="0" y="12"/>
                    </a:moveTo>
                    <a:lnTo>
                      <a:pt x="62" y="0"/>
                    </a:lnTo>
                    <a:lnTo>
                      <a:pt x="78" y="6"/>
                    </a:lnTo>
                    <a:lnTo>
                      <a:pt x="87" y="24"/>
                    </a:lnTo>
                    <a:lnTo>
                      <a:pt x="84" y="45"/>
                    </a:lnTo>
                    <a:lnTo>
                      <a:pt x="66" y="58"/>
                    </a:lnTo>
                    <a:lnTo>
                      <a:pt x="0" y="78"/>
                    </a:lnTo>
                  </a:path>
                </a:pathLst>
              </a:custGeom>
              <a:solidFill>
                <a:srgbClr val="5F5F5F"/>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51" name="Oval 137"/>
              <p:cNvSpPr>
                <a:spLocks noChangeAspect="1" noChangeArrowheads="1"/>
              </p:cNvSpPr>
              <p:nvPr/>
            </p:nvSpPr>
            <p:spPr bwMode="auto">
              <a:xfrm>
                <a:off x="864" y="1008"/>
                <a:ext cx="34" cy="68"/>
              </a:xfrm>
              <a:prstGeom prst="ellipse">
                <a:avLst/>
              </a:prstGeom>
              <a:solidFill>
                <a:schemeClr val="tx2"/>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52" name="Freeform 138"/>
              <p:cNvSpPr>
                <a:spLocks noChangeAspect="1"/>
              </p:cNvSpPr>
              <p:nvPr/>
            </p:nvSpPr>
            <p:spPr bwMode="auto">
              <a:xfrm>
                <a:off x="877" y="938"/>
                <a:ext cx="87" cy="67"/>
              </a:xfrm>
              <a:custGeom>
                <a:avLst/>
                <a:gdLst>
                  <a:gd name="T0" fmla="*/ 0 w 87"/>
                  <a:gd name="T1" fmla="*/ 3 h 67"/>
                  <a:gd name="T2" fmla="*/ 62 w 87"/>
                  <a:gd name="T3" fmla="*/ 0 h 67"/>
                  <a:gd name="T4" fmla="*/ 78 w 87"/>
                  <a:gd name="T5" fmla="*/ 16 h 67"/>
                  <a:gd name="T6" fmla="*/ 87 w 87"/>
                  <a:gd name="T7" fmla="*/ 34 h 67"/>
                  <a:gd name="T8" fmla="*/ 83 w 87"/>
                  <a:gd name="T9" fmla="*/ 51 h 67"/>
                  <a:gd name="T10" fmla="*/ 68 w 87"/>
                  <a:gd name="T11" fmla="*/ 58 h 67"/>
                  <a:gd name="T12" fmla="*/ 6 w 87"/>
                  <a:gd name="T13" fmla="*/ 67 h 67"/>
                </a:gdLst>
                <a:ahLst/>
                <a:cxnLst>
                  <a:cxn ang="0">
                    <a:pos x="T0" y="T1"/>
                  </a:cxn>
                  <a:cxn ang="0">
                    <a:pos x="T2" y="T3"/>
                  </a:cxn>
                  <a:cxn ang="0">
                    <a:pos x="T4" y="T5"/>
                  </a:cxn>
                  <a:cxn ang="0">
                    <a:pos x="T6" y="T7"/>
                  </a:cxn>
                  <a:cxn ang="0">
                    <a:pos x="T8" y="T9"/>
                  </a:cxn>
                  <a:cxn ang="0">
                    <a:pos x="T10" y="T11"/>
                  </a:cxn>
                  <a:cxn ang="0">
                    <a:pos x="T12" y="T13"/>
                  </a:cxn>
                </a:cxnLst>
                <a:rect l="0" t="0" r="r" b="b"/>
                <a:pathLst>
                  <a:path w="87" h="67">
                    <a:moveTo>
                      <a:pt x="0" y="3"/>
                    </a:moveTo>
                    <a:lnTo>
                      <a:pt x="62" y="0"/>
                    </a:lnTo>
                    <a:lnTo>
                      <a:pt x="78" y="16"/>
                    </a:lnTo>
                    <a:lnTo>
                      <a:pt x="87" y="34"/>
                    </a:lnTo>
                    <a:lnTo>
                      <a:pt x="83" y="51"/>
                    </a:lnTo>
                    <a:lnTo>
                      <a:pt x="68" y="58"/>
                    </a:lnTo>
                    <a:lnTo>
                      <a:pt x="6" y="67"/>
                    </a:lnTo>
                  </a:path>
                </a:pathLst>
              </a:custGeom>
              <a:solidFill>
                <a:srgbClr val="5F5F5F"/>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53" name="Oval 139"/>
              <p:cNvSpPr>
                <a:spLocks noChangeAspect="1" noChangeArrowheads="1"/>
              </p:cNvSpPr>
              <p:nvPr/>
            </p:nvSpPr>
            <p:spPr bwMode="auto">
              <a:xfrm>
                <a:off x="864" y="940"/>
                <a:ext cx="34" cy="68"/>
              </a:xfrm>
              <a:prstGeom prst="ellipse">
                <a:avLst/>
              </a:prstGeom>
              <a:solidFill>
                <a:schemeClr val="tx2"/>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sp>
          <p:nvSpPr>
            <p:cNvPr id="36" name="Freeform 140"/>
            <p:cNvSpPr>
              <a:spLocks noChangeAspect="1"/>
            </p:cNvSpPr>
            <p:nvPr/>
          </p:nvSpPr>
          <p:spPr bwMode="auto">
            <a:xfrm>
              <a:off x="4184650" y="5989638"/>
              <a:ext cx="334963" cy="96837"/>
            </a:xfrm>
            <a:custGeom>
              <a:avLst/>
              <a:gdLst>
                <a:gd name="T0" fmla="*/ 96 w 336"/>
                <a:gd name="T1" fmla="*/ 96 h 96"/>
                <a:gd name="T2" fmla="*/ 0 w 336"/>
                <a:gd name="T3" fmla="*/ 48 h 96"/>
                <a:gd name="T4" fmla="*/ 240 w 336"/>
                <a:gd name="T5" fmla="*/ 0 h 96"/>
                <a:gd name="T6" fmla="*/ 336 w 336"/>
                <a:gd name="T7" fmla="*/ 48 h 96"/>
                <a:gd name="T8" fmla="*/ 96 w 336"/>
                <a:gd name="T9" fmla="*/ 96 h 96"/>
              </a:gdLst>
              <a:ahLst/>
              <a:cxnLst>
                <a:cxn ang="0">
                  <a:pos x="T0" y="T1"/>
                </a:cxn>
                <a:cxn ang="0">
                  <a:pos x="T2" y="T3"/>
                </a:cxn>
                <a:cxn ang="0">
                  <a:pos x="T4" y="T5"/>
                </a:cxn>
                <a:cxn ang="0">
                  <a:pos x="T6" y="T7"/>
                </a:cxn>
                <a:cxn ang="0">
                  <a:pos x="T8" y="T9"/>
                </a:cxn>
              </a:cxnLst>
              <a:rect l="0" t="0" r="r" b="b"/>
              <a:pathLst>
                <a:path w="336" h="96">
                  <a:moveTo>
                    <a:pt x="96" y="96"/>
                  </a:moveTo>
                  <a:lnTo>
                    <a:pt x="0" y="48"/>
                  </a:lnTo>
                  <a:lnTo>
                    <a:pt x="240" y="0"/>
                  </a:lnTo>
                  <a:lnTo>
                    <a:pt x="336" y="48"/>
                  </a:lnTo>
                  <a:lnTo>
                    <a:pt x="96" y="96"/>
                  </a:lnTo>
                  <a:close/>
                </a:path>
              </a:pathLst>
            </a:custGeom>
            <a:solidFill>
              <a:srgbClr val="4D4D4D"/>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37" name="Freeform 165"/>
            <p:cNvSpPr>
              <a:spLocks/>
            </p:cNvSpPr>
            <p:nvPr/>
          </p:nvSpPr>
          <p:spPr bwMode="auto">
            <a:xfrm>
              <a:off x="4597400" y="6194425"/>
              <a:ext cx="315913" cy="100013"/>
            </a:xfrm>
            <a:custGeom>
              <a:avLst/>
              <a:gdLst>
                <a:gd name="T0" fmla="*/ 199 w 199"/>
                <a:gd name="T1" fmla="*/ 0 h 63"/>
                <a:gd name="T2" fmla="*/ 0 w 199"/>
                <a:gd name="T3" fmla="*/ 3 h 63"/>
                <a:gd name="T4" fmla="*/ 0 w 199"/>
                <a:gd name="T5" fmla="*/ 61 h 63"/>
                <a:gd name="T6" fmla="*/ 199 w 199"/>
                <a:gd name="T7" fmla="*/ 63 h 63"/>
                <a:gd name="T8" fmla="*/ 199 w 199"/>
                <a:gd name="T9" fmla="*/ 0 h 63"/>
              </a:gdLst>
              <a:ahLst/>
              <a:cxnLst>
                <a:cxn ang="0">
                  <a:pos x="T0" y="T1"/>
                </a:cxn>
                <a:cxn ang="0">
                  <a:pos x="T2" y="T3"/>
                </a:cxn>
                <a:cxn ang="0">
                  <a:pos x="T4" y="T5"/>
                </a:cxn>
                <a:cxn ang="0">
                  <a:pos x="T6" y="T7"/>
                </a:cxn>
                <a:cxn ang="0">
                  <a:pos x="T8" y="T9"/>
                </a:cxn>
              </a:cxnLst>
              <a:rect l="0" t="0" r="r" b="b"/>
              <a:pathLst>
                <a:path w="199" h="63">
                  <a:moveTo>
                    <a:pt x="199" y="0"/>
                  </a:moveTo>
                  <a:lnTo>
                    <a:pt x="0" y="3"/>
                  </a:lnTo>
                  <a:lnTo>
                    <a:pt x="0" y="61"/>
                  </a:lnTo>
                  <a:lnTo>
                    <a:pt x="199" y="63"/>
                  </a:lnTo>
                  <a:lnTo>
                    <a:pt x="199" y="0"/>
                  </a:lnTo>
                  <a:close/>
                </a:path>
              </a:pathLst>
            </a:custGeom>
            <a:solidFill>
              <a:srgbClr val="EAEAEA"/>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grpSp>
          <p:nvGrpSpPr>
            <p:cNvPr id="38" name="Group 166"/>
            <p:cNvGrpSpPr>
              <a:grpSpLocks/>
            </p:cNvGrpSpPr>
            <p:nvPr/>
          </p:nvGrpSpPr>
          <p:grpSpPr bwMode="auto">
            <a:xfrm>
              <a:off x="4394200" y="6061075"/>
              <a:ext cx="431800" cy="187325"/>
              <a:chOff x="1610" y="2586"/>
              <a:chExt cx="1814" cy="1162"/>
            </a:xfrm>
          </p:grpSpPr>
          <p:sp>
            <p:nvSpPr>
              <p:cNvPr id="40" name="Freeform 167"/>
              <p:cNvSpPr>
                <a:spLocks/>
              </p:cNvSpPr>
              <p:nvPr/>
            </p:nvSpPr>
            <p:spPr bwMode="auto">
              <a:xfrm>
                <a:off x="1610" y="2886"/>
                <a:ext cx="408" cy="544"/>
              </a:xfrm>
              <a:custGeom>
                <a:avLst/>
                <a:gdLst>
                  <a:gd name="T0" fmla="*/ 0 w 272"/>
                  <a:gd name="T1" fmla="*/ 0 h 363"/>
                  <a:gd name="T2" fmla="*/ 272 w 272"/>
                  <a:gd name="T3" fmla="*/ 90 h 363"/>
                  <a:gd name="T4" fmla="*/ 272 w 272"/>
                  <a:gd name="T5" fmla="*/ 363 h 363"/>
                  <a:gd name="T6" fmla="*/ 0 w 272"/>
                  <a:gd name="T7" fmla="*/ 272 h 363"/>
                  <a:gd name="T8" fmla="*/ 0 w 272"/>
                  <a:gd name="T9" fmla="*/ 0 h 363"/>
                </a:gdLst>
                <a:ahLst/>
                <a:cxnLst>
                  <a:cxn ang="0">
                    <a:pos x="T0" y="T1"/>
                  </a:cxn>
                  <a:cxn ang="0">
                    <a:pos x="T2" y="T3"/>
                  </a:cxn>
                  <a:cxn ang="0">
                    <a:pos x="T4" y="T5"/>
                  </a:cxn>
                  <a:cxn ang="0">
                    <a:pos x="T6" y="T7"/>
                  </a:cxn>
                  <a:cxn ang="0">
                    <a:pos x="T8" y="T9"/>
                  </a:cxn>
                </a:cxnLst>
                <a:rect l="0" t="0" r="r" b="b"/>
                <a:pathLst>
                  <a:path w="272" h="363">
                    <a:moveTo>
                      <a:pt x="0" y="0"/>
                    </a:moveTo>
                    <a:lnTo>
                      <a:pt x="272" y="90"/>
                    </a:lnTo>
                    <a:lnTo>
                      <a:pt x="272" y="363"/>
                    </a:lnTo>
                    <a:lnTo>
                      <a:pt x="0" y="272"/>
                    </a:lnTo>
                    <a:lnTo>
                      <a:pt x="0" y="0"/>
                    </a:lnTo>
                    <a:close/>
                  </a:path>
                </a:pathLst>
              </a:custGeom>
              <a:solidFill>
                <a:srgbClr val="B2B2B2"/>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41" name="Freeform 168"/>
              <p:cNvSpPr>
                <a:spLocks noChangeAspect="1"/>
              </p:cNvSpPr>
              <p:nvPr/>
            </p:nvSpPr>
            <p:spPr bwMode="auto">
              <a:xfrm>
                <a:off x="2018" y="2886"/>
                <a:ext cx="769" cy="311"/>
              </a:xfrm>
              <a:custGeom>
                <a:avLst/>
                <a:gdLst>
                  <a:gd name="T0" fmla="*/ 0 w 769"/>
                  <a:gd name="T1" fmla="*/ 132 h 311"/>
                  <a:gd name="T2" fmla="*/ 259 w 769"/>
                  <a:gd name="T3" fmla="*/ 37 h 311"/>
                  <a:gd name="T4" fmla="*/ 544 w 769"/>
                  <a:gd name="T5" fmla="*/ 15 h 311"/>
                  <a:gd name="T6" fmla="*/ 760 w 769"/>
                  <a:gd name="T7" fmla="*/ 132 h 311"/>
                  <a:gd name="T8" fmla="*/ 596 w 769"/>
                  <a:gd name="T9" fmla="*/ 311 h 311"/>
                </a:gdLst>
                <a:ahLst/>
                <a:cxnLst>
                  <a:cxn ang="0">
                    <a:pos x="T0" y="T1"/>
                  </a:cxn>
                  <a:cxn ang="0">
                    <a:pos x="T2" y="T3"/>
                  </a:cxn>
                  <a:cxn ang="0">
                    <a:pos x="T4" y="T5"/>
                  </a:cxn>
                  <a:cxn ang="0">
                    <a:pos x="T6" y="T7"/>
                  </a:cxn>
                  <a:cxn ang="0">
                    <a:pos x="T8" y="T9"/>
                  </a:cxn>
                </a:cxnLst>
                <a:rect l="0" t="0" r="r" b="b"/>
                <a:pathLst>
                  <a:path w="769" h="311">
                    <a:moveTo>
                      <a:pt x="0" y="132"/>
                    </a:moveTo>
                    <a:cubicBezTo>
                      <a:pt x="44" y="117"/>
                      <a:pt x="168" y="55"/>
                      <a:pt x="259" y="37"/>
                    </a:cubicBezTo>
                    <a:cubicBezTo>
                      <a:pt x="351" y="18"/>
                      <a:pt x="460" y="0"/>
                      <a:pt x="544" y="15"/>
                    </a:cubicBezTo>
                    <a:cubicBezTo>
                      <a:pt x="628" y="29"/>
                      <a:pt x="751" y="83"/>
                      <a:pt x="760" y="132"/>
                    </a:cubicBezTo>
                    <a:cubicBezTo>
                      <a:pt x="769" y="181"/>
                      <a:pt x="630" y="274"/>
                      <a:pt x="596" y="311"/>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42" name="Freeform 169"/>
              <p:cNvSpPr>
                <a:spLocks/>
              </p:cNvSpPr>
              <p:nvPr/>
            </p:nvSpPr>
            <p:spPr bwMode="auto">
              <a:xfrm>
                <a:off x="2608" y="3203"/>
                <a:ext cx="408" cy="544"/>
              </a:xfrm>
              <a:custGeom>
                <a:avLst/>
                <a:gdLst>
                  <a:gd name="T0" fmla="*/ 0 w 272"/>
                  <a:gd name="T1" fmla="*/ 0 h 363"/>
                  <a:gd name="T2" fmla="*/ 272 w 272"/>
                  <a:gd name="T3" fmla="*/ 90 h 363"/>
                  <a:gd name="T4" fmla="*/ 272 w 272"/>
                  <a:gd name="T5" fmla="*/ 363 h 363"/>
                  <a:gd name="T6" fmla="*/ 0 w 272"/>
                  <a:gd name="T7" fmla="*/ 272 h 363"/>
                  <a:gd name="T8" fmla="*/ 0 w 272"/>
                  <a:gd name="T9" fmla="*/ 0 h 363"/>
                </a:gdLst>
                <a:ahLst/>
                <a:cxnLst>
                  <a:cxn ang="0">
                    <a:pos x="T0" y="T1"/>
                  </a:cxn>
                  <a:cxn ang="0">
                    <a:pos x="T2" y="T3"/>
                  </a:cxn>
                  <a:cxn ang="0">
                    <a:pos x="T4" y="T5"/>
                  </a:cxn>
                  <a:cxn ang="0">
                    <a:pos x="T6" y="T7"/>
                  </a:cxn>
                  <a:cxn ang="0">
                    <a:pos x="T8" y="T9"/>
                  </a:cxn>
                </a:cxnLst>
                <a:rect l="0" t="0" r="r" b="b"/>
                <a:pathLst>
                  <a:path w="272" h="363">
                    <a:moveTo>
                      <a:pt x="0" y="0"/>
                    </a:moveTo>
                    <a:lnTo>
                      <a:pt x="272" y="90"/>
                    </a:lnTo>
                    <a:lnTo>
                      <a:pt x="272" y="363"/>
                    </a:lnTo>
                    <a:lnTo>
                      <a:pt x="0" y="272"/>
                    </a:lnTo>
                    <a:lnTo>
                      <a:pt x="0" y="0"/>
                    </a:lnTo>
                    <a:close/>
                  </a:path>
                </a:pathLst>
              </a:custGeom>
              <a:solidFill>
                <a:srgbClr val="B2B2B2"/>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43" name="Line 170"/>
              <p:cNvSpPr>
                <a:spLocks noChangeShapeType="1"/>
              </p:cNvSpPr>
              <p:nvPr/>
            </p:nvSpPr>
            <p:spPr bwMode="auto">
              <a:xfrm>
                <a:off x="3424" y="2885"/>
                <a:ext cx="0" cy="409"/>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44" name="Line 171"/>
              <p:cNvSpPr>
                <a:spLocks noChangeShapeType="1"/>
              </p:cNvSpPr>
              <p:nvPr/>
            </p:nvSpPr>
            <p:spPr bwMode="auto">
              <a:xfrm flipH="1">
                <a:off x="3016" y="3294"/>
                <a:ext cx="408" cy="454"/>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45" name="Line 172"/>
              <p:cNvSpPr>
                <a:spLocks noChangeShapeType="1"/>
              </p:cNvSpPr>
              <p:nvPr/>
            </p:nvSpPr>
            <p:spPr bwMode="auto">
              <a:xfrm flipV="1">
                <a:off x="2018" y="3249"/>
                <a:ext cx="499" cy="18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46" name="Freeform 173"/>
              <p:cNvSpPr>
                <a:spLocks/>
              </p:cNvSpPr>
              <p:nvPr/>
            </p:nvSpPr>
            <p:spPr bwMode="auto">
              <a:xfrm>
                <a:off x="2517" y="3232"/>
                <a:ext cx="85" cy="17"/>
              </a:xfrm>
              <a:custGeom>
                <a:avLst/>
                <a:gdLst>
                  <a:gd name="T0" fmla="*/ 0 w 85"/>
                  <a:gd name="T1" fmla="*/ 17 h 17"/>
                  <a:gd name="T2" fmla="*/ 53 w 85"/>
                  <a:gd name="T3" fmla="*/ 3 h 17"/>
                  <a:gd name="T4" fmla="*/ 85 w 85"/>
                  <a:gd name="T5" fmla="*/ 0 h 17"/>
                </a:gdLst>
                <a:ahLst/>
                <a:cxnLst>
                  <a:cxn ang="0">
                    <a:pos x="T0" y="T1"/>
                  </a:cxn>
                  <a:cxn ang="0">
                    <a:pos x="T2" y="T3"/>
                  </a:cxn>
                  <a:cxn ang="0">
                    <a:pos x="T4" y="T5"/>
                  </a:cxn>
                </a:cxnLst>
                <a:rect l="0" t="0" r="r" b="b"/>
                <a:pathLst>
                  <a:path w="85" h="17">
                    <a:moveTo>
                      <a:pt x="0" y="17"/>
                    </a:moveTo>
                    <a:cubicBezTo>
                      <a:pt x="9" y="15"/>
                      <a:pt x="39" y="6"/>
                      <a:pt x="53" y="3"/>
                    </a:cubicBezTo>
                    <a:cubicBezTo>
                      <a:pt x="67" y="0"/>
                      <a:pt x="78" y="1"/>
                      <a:pt x="85" y="0"/>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47" name="Freeform 174"/>
              <p:cNvSpPr>
                <a:spLocks/>
              </p:cNvSpPr>
              <p:nvPr/>
            </p:nvSpPr>
            <p:spPr bwMode="auto">
              <a:xfrm>
                <a:off x="1610" y="2586"/>
                <a:ext cx="1814" cy="753"/>
              </a:xfrm>
              <a:custGeom>
                <a:avLst/>
                <a:gdLst>
                  <a:gd name="T0" fmla="*/ 0 w 1814"/>
                  <a:gd name="T1" fmla="*/ 300 h 753"/>
                  <a:gd name="T2" fmla="*/ 384 w 1814"/>
                  <a:gd name="T3" fmla="*/ 137 h 753"/>
                  <a:gd name="T4" fmla="*/ 713 w 1814"/>
                  <a:gd name="T5" fmla="*/ 44 h 753"/>
                  <a:gd name="T6" fmla="*/ 988 w 1814"/>
                  <a:gd name="T7" fmla="*/ 6 h 753"/>
                  <a:gd name="T8" fmla="*/ 1254 w 1814"/>
                  <a:gd name="T9" fmla="*/ 0 h 753"/>
                  <a:gd name="T10" fmla="*/ 1577 w 1814"/>
                  <a:gd name="T11" fmla="*/ 92 h 753"/>
                  <a:gd name="T12" fmla="*/ 1731 w 1814"/>
                  <a:gd name="T13" fmla="*/ 169 h 753"/>
                  <a:gd name="T14" fmla="*/ 1808 w 1814"/>
                  <a:gd name="T15" fmla="*/ 249 h 753"/>
                  <a:gd name="T16" fmla="*/ 1814 w 1814"/>
                  <a:gd name="T17" fmla="*/ 300 h 753"/>
                  <a:gd name="T18" fmla="*/ 1766 w 1814"/>
                  <a:gd name="T19" fmla="*/ 409 h 753"/>
                  <a:gd name="T20" fmla="*/ 1593 w 1814"/>
                  <a:gd name="T21" fmla="*/ 579 h 753"/>
                  <a:gd name="T22" fmla="*/ 1406 w 1814"/>
                  <a:gd name="T23" fmla="*/ 753 h 753"/>
                  <a:gd name="T24" fmla="*/ 998 w 1814"/>
                  <a:gd name="T25" fmla="*/ 617 h 753"/>
                  <a:gd name="T26" fmla="*/ 1134 w 1814"/>
                  <a:gd name="T27" fmla="*/ 481 h 753"/>
                  <a:gd name="T28" fmla="*/ 1134 w 1814"/>
                  <a:gd name="T29" fmla="*/ 390 h 753"/>
                  <a:gd name="T30" fmla="*/ 1043 w 1814"/>
                  <a:gd name="T31" fmla="*/ 345 h 753"/>
                  <a:gd name="T32" fmla="*/ 860 w 1814"/>
                  <a:gd name="T33" fmla="*/ 307 h 753"/>
                  <a:gd name="T34" fmla="*/ 680 w 1814"/>
                  <a:gd name="T35" fmla="*/ 345 h 753"/>
                  <a:gd name="T36" fmla="*/ 544 w 1814"/>
                  <a:gd name="T37" fmla="*/ 390 h 753"/>
                  <a:gd name="T38" fmla="*/ 408 w 1814"/>
                  <a:gd name="T39" fmla="*/ 436 h 753"/>
                  <a:gd name="T40" fmla="*/ 0 w 1814"/>
                  <a:gd name="T41" fmla="*/ 300 h 7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14" h="753">
                    <a:moveTo>
                      <a:pt x="0" y="300"/>
                    </a:moveTo>
                    <a:lnTo>
                      <a:pt x="384" y="137"/>
                    </a:lnTo>
                    <a:lnTo>
                      <a:pt x="713" y="44"/>
                    </a:lnTo>
                    <a:lnTo>
                      <a:pt x="988" y="6"/>
                    </a:lnTo>
                    <a:lnTo>
                      <a:pt x="1254" y="0"/>
                    </a:lnTo>
                    <a:lnTo>
                      <a:pt x="1577" y="92"/>
                    </a:lnTo>
                    <a:lnTo>
                      <a:pt x="1731" y="169"/>
                    </a:lnTo>
                    <a:lnTo>
                      <a:pt x="1808" y="249"/>
                    </a:lnTo>
                    <a:lnTo>
                      <a:pt x="1814" y="300"/>
                    </a:lnTo>
                    <a:lnTo>
                      <a:pt x="1766" y="409"/>
                    </a:lnTo>
                    <a:lnTo>
                      <a:pt x="1593" y="579"/>
                    </a:lnTo>
                    <a:lnTo>
                      <a:pt x="1406" y="753"/>
                    </a:lnTo>
                    <a:lnTo>
                      <a:pt x="998" y="617"/>
                    </a:lnTo>
                    <a:lnTo>
                      <a:pt x="1134" y="481"/>
                    </a:lnTo>
                    <a:lnTo>
                      <a:pt x="1134" y="390"/>
                    </a:lnTo>
                    <a:lnTo>
                      <a:pt x="1043" y="345"/>
                    </a:lnTo>
                    <a:lnTo>
                      <a:pt x="860" y="307"/>
                    </a:lnTo>
                    <a:lnTo>
                      <a:pt x="680" y="345"/>
                    </a:lnTo>
                    <a:lnTo>
                      <a:pt x="544" y="390"/>
                    </a:lnTo>
                    <a:lnTo>
                      <a:pt x="408" y="436"/>
                    </a:lnTo>
                    <a:lnTo>
                      <a:pt x="0" y="300"/>
                    </a:lnTo>
                    <a:close/>
                  </a:path>
                </a:pathLst>
              </a:custGeom>
              <a:solidFill>
                <a:srgbClr val="333333"/>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48" name="Freeform 175"/>
              <p:cNvSpPr>
                <a:spLocks/>
              </p:cNvSpPr>
              <p:nvPr/>
            </p:nvSpPr>
            <p:spPr bwMode="auto">
              <a:xfrm>
                <a:off x="3016" y="2886"/>
                <a:ext cx="408" cy="852"/>
              </a:xfrm>
              <a:custGeom>
                <a:avLst/>
                <a:gdLst>
                  <a:gd name="T0" fmla="*/ 8 w 408"/>
                  <a:gd name="T1" fmla="*/ 852 h 852"/>
                  <a:gd name="T2" fmla="*/ 2 w 408"/>
                  <a:gd name="T3" fmla="*/ 826 h 852"/>
                  <a:gd name="T4" fmla="*/ 0 w 408"/>
                  <a:gd name="T5" fmla="*/ 453 h 852"/>
                  <a:gd name="T6" fmla="*/ 357 w 408"/>
                  <a:gd name="T7" fmla="*/ 112 h 852"/>
                  <a:gd name="T8" fmla="*/ 408 w 408"/>
                  <a:gd name="T9" fmla="*/ 0 h 852"/>
                  <a:gd name="T10" fmla="*/ 408 w 408"/>
                  <a:gd name="T11" fmla="*/ 408 h 852"/>
                  <a:gd name="T12" fmla="*/ 8 w 408"/>
                  <a:gd name="T13" fmla="*/ 852 h 852"/>
                </a:gdLst>
                <a:ahLst/>
                <a:cxnLst>
                  <a:cxn ang="0">
                    <a:pos x="T0" y="T1"/>
                  </a:cxn>
                  <a:cxn ang="0">
                    <a:pos x="T2" y="T3"/>
                  </a:cxn>
                  <a:cxn ang="0">
                    <a:pos x="T4" y="T5"/>
                  </a:cxn>
                  <a:cxn ang="0">
                    <a:pos x="T6" y="T7"/>
                  </a:cxn>
                  <a:cxn ang="0">
                    <a:pos x="T8" y="T9"/>
                  </a:cxn>
                  <a:cxn ang="0">
                    <a:pos x="T10" y="T11"/>
                  </a:cxn>
                  <a:cxn ang="0">
                    <a:pos x="T12" y="T13"/>
                  </a:cxn>
                </a:cxnLst>
                <a:rect l="0" t="0" r="r" b="b"/>
                <a:pathLst>
                  <a:path w="408" h="852">
                    <a:moveTo>
                      <a:pt x="8" y="852"/>
                    </a:moveTo>
                    <a:cubicBezTo>
                      <a:pt x="1" y="833"/>
                      <a:pt x="2" y="842"/>
                      <a:pt x="2" y="826"/>
                    </a:cubicBezTo>
                    <a:lnTo>
                      <a:pt x="0" y="453"/>
                    </a:lnTo>
                    <a:lnTo>
                      <a:pt x="357" y="112"/>
                    </a:lnTo>
                    <a:lnTo>
                      <a:pt x="408" y="0"/>
                    </a:lnTo>
                    <a:lnTo>
                      <a:pt x="408" y="408"/>
                    </a:lnTo>
                    <a:lnTo>
                      <a:pt x="8" y="852"/>
                    </a:lnTo>
                    <a:close/>
                  </a:path>
                </a:pathLst>
              </a:custGeom>
              <a:solidFill>
                <a:srgbClr val="777777"/>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49" name="Freeform 176"/>
              <p:cNvSpPr>
                <a:spLocks/>
              </p:cNvSpPr>
              <p:nvPr/>
            </p:nvSpPr>
            <p:spPr bwMode="auto">
              <a:xfrm>
                <a:off x="2018" y="2893"/>
                <a:ext cx="726" cy="537"/>
              </a:xfrm>
              <a:custGeom>
                <a:avLst/>
                <a:gdLst>
                  <a:gd name="T0" fmla="*/ 0 w 726"/>
                  <a:gd name="T1" fmla="*/ 537 h 537"/>
                  <a:gd name="T2" fmla="*/ 0 w 726"/>
                  <a:gd name="T3" fmla="*/ 129 h 537"/>
                  <a:gd name="T4" fmla="*/ 267 w 726"/>
                  <a:gd name="T5" fmla="*/ 38 h 537"/>
                  <a:gd name="T6" fmla="*/ 459 w 726"/>
                  <a:gd name="T7" fmla="*/ 0 h 537"/>
                  <a:gd name="T8" fmla="*/ 641 w 726"/>
                  <a:gd name="T9" fmla="*/ 38 h 537"/>
                  <a:gd name="T10" fmla="*/ 726 w 726"/>
                  <a:gd name="T11" fmla="*/ 83 h 537"/>
                  <a:gd name="T12" fmla="*/ 726 w 726"/>
                  <a:gd name="T13" fmla="*/ 174 h 537"/>
                  <a:gd name="T14" fmla="*/ 590 w 726"/>
                  <a:gd name="T15" fmla="*/ 310 h 537"/>
                  <a:gd name="T16" fmla="*/ 590 w 726"/>
                  <a:gd name="T17" fmla="*/ 339 h 537"/>
                  <a:gd name="T18" fmla="*/ 545 w 726"/>
                  <a:gd name="T19" fmla="*/ 342 h 537"/>
                  <a:gd name="T20" fmla="*/ 456 w 726"/>
                  <a:gd name="T21" fmla="*/ 365 h 537"/>
                  <a:gd name="T22" fmla="*/ 0 w 726"/>
                  <a:gd name="T23" fmla="*/ 537 h 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26" h="537">
                    <a:moveTo>
                      <a:pt x="0" y="537"/>
                    </a:moveTo>
                    <a:lnTo>
                      <a:pt x="0" y="129"/>
                    </a:lnTo>
                    <a:lnTo>
                      <a:pt x="267" y="38"/>
                    </a:lnTo>
                    <a:lnTo>
                      <a:pt x="459" y="0"/>
                    </a:lnTo>
                    <a:lnTo>
                      <a:pt x="641" y="38"/>
                    </a:lnTo>
                    <a:lnTo>
                      <a:pt x="726" y="83"/>
                    </a:lnTo>
                    <a:lnTo>
                      <a:pt x="726" y="174"/>
                    </a:lnTo>
                    <a:lnTo>
                      <a:pt x="590" y="310"/>
                    </a:lnTo>
                    <a:lnTo>
                      <a:pt x="590" y="339"/>
                    </a:lnTo>
                    <a:lnTo>
                      <a:pt x="545" y="342"/>
                    </a:lnTo>
                    <a:lnTo>
                      <a:pt x="456" y="365"/>
                    </a:lnTo>
                    <a:lnTo>
                      <a:pt x="0" y="537"/>
                    </a:lnTo>
                    <a:close/>
                  </a:path>
                </a:pathLst>
              </a:custGeom>
              <a:solidFill>
                <a:srgbClr val="777777"/>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grpSp>
        <p:sp>
          <p:nvSpPr>
            <p:cNvPr id="39" name="Text Box 179"/>
            <p:cNvSpPr txBox="1">
              <a:spLocks noChangeArrowheads="1"/>
            </p:cNvSpPr>
            <p:nvPr/>
          </p:nvSpPr>
          <p:spPr bwMode="auto">
            <a:xfrm>
              <a:off x="4495800" y="6211888"/>
              <a:ext cx="1524000"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lnSpc>
                  <a:spcPct val="50000"/>
                </a:lnSpc>
                <a:spcBef>
                  <a:spcPct val="50000"/>
                </a:spcBef>
              </a:pPr>
              <a:r>
                <a:rPr lang="en-US" sz="1200" dirty="0">
                  <a:latin typeface="Comic Sans MS" charset="0"/>
                </a:rPr>
                <a:t>MC-</a:t>
              </a:r>
            </a:p>
            <a:p>
              <a:pPr algn="ctr">
                <a:lnSpc>
                  <a:spcPct val="50000"/>
                </a:lnSpc>
                <a:spcBef>
                  <a:spcPct val="50000"/>
                </a:spcBef>
              </a:pPr>
              <a:r>
                <a:rPr lang="en-US" sz="1200" dirty="0">
                  <a:latin typeface="Comic Sans MS" charset="0"/>
                </a:rPr>
                <a:t>ICP-MS</a:t>
              </a:r>
            </a:p>
          </p:txBody>
        </p:sp>
      </p:grpSp>
      <p:grpSp>
        <p:nvGrpSpPr>
          <p:cNvPr id="112" name="Group 111"/>
          <p:cNvGrpSpPr/>
          <p:nvPr/>
        </p:nvGrpSpPr>
        <p:grpSpPr>
          <a:xfrm>
            <a:off x="8130821" y="3784482"/>
            <a:ext cx="287338" cy="1344612"/>
            <a:chOff x="6155459" y="3747491"/>
            <a:chExt cx="287338" cy="1344612"/>
          </a:xfrm>
        </p:grpSpPr>
        <p:sp>
          <p:nvSpPr>
            <p:cNvPr id="89" name="Freeform 88"/>
            <p:cNvSpPr>
              <a:spLocks/>
            </p:cNvSpPr>
            <p:nvPr/>
          </p:nvSpPr>
          <p:spPr bwMode="auto">
            <a:xfrm>
              <a:off x="6155459" y="3753841"/>
              <a:ext cx="114300" cy="1076325"/>
            </a:xfrm>
            <a:custGeom>
              <a:avLst/>
              <a:gdLst>
                <a:gd name="T0" fmla="*/ 0 w 96"/>
                <a:gd name="T1" fmla="*/ 0 h 1104"/>
                <a:gd name="T2" fmla="*/ 0 w 96"/>
                <a:gd name="T3" fmla="*/ 192 h 1104"/>
                <a:gd name="T4" fmla="*/ 96 w 96"/>
                <a:gd name="T5" fmla="*/ 240 h 1104"/>
                <a:gd name="T6" fmla="*/ 96 w 96"/>
                <a:gd name="T7" fmla="*/ 1104 h 1104"/>
              </a:gdLst>
              <a:ahLst/>
              <a:cxnLst>
                <a:cxn ang="0">
                  <a:pos x="T0" y="T1"/>
                </a:cxn>
                <a:cxn ang="0">
                  <a:pos x="T2" y="T3"/>
                </a:cxn>
                <a:cxn ang="0">
                  <a:pos x="T4" y="T5"/>
                </a:cxn>
                <a:cxn ang="0">
                  <a:pos x="T6" y="T7"/>
                </a:cxn>
              </a:cxnLst>
              <a:rect l="0" t="0" r="r" b="b"/>
              <a:pathLst>
                <a:path w="96" h="1104">
                  <a:moveTo>
                    <a:pt x="0" y="0"/>
                  </a:moveTo>
                  <a:lnTo>
                    <a:pt x="0" y="192"/>
                  </a:lnTo>
                  <a:lnTo>
                    <a:pt x="96" y="240"/>
                  </a:lnTo>
                  <a:lnTo>
                    <a:pt x="96" y="1104"/>
                  </a:lnTo>
                </a:path>
              </a:pathLst>
            </a:custGeom>
            <a:noFill/>
            <a:ln w="1270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90" name="Freeform 89"/>
            <p:cNvSpPr>
              <a:spLocks/>
            </p:cNvSpPr>
            <p:nvPr/>
          </p:nvSpPr>
          <p:spPr bwMode="auto">
            <a:xfrm>
              <a:off x="6326909" y="3747491"/>
              <a:ext cx="115888" cy="1082675"/>
            </a:xfrm>
            <a:custGeom>
              <a:avLst/>
              <a:gdLst>
                <a:gd name="T0" fmla="*/ 96 w 96"/>
                <a:gd name="T1" fmla="*/ 0 h 918"/>
                <a:gd name="T2" fmla="*/ 96 w 96"/>
                <a:gd name="T3" fmla="*/ 166 h 918"/>
                <a:gd name="T4" fmla="*/ 0 w 96"/>
                <a:gd name="T5" fmla="*/ 198 h 918"/>
                <a:gd name="T6" fmla="*/ 0 w 96"/>
                <a:gd name="T7" fmla="*/ 918 h 918"/>
              </a:gdLst>
              <a:ahLst/>
              <a:cxnLst>
                <a:cxn ang="0">
                  <a:pos x="T0" y="T1"/>
                </a:cxn>
                <a:cxn ang="0">
                  <a:pos x="T2" y="T3"/>
                </a:cxn>
                <a:cxn ang="0">
                  <a:pos x="T4" y="T5"/>
                </a:cxn>
                <a:cxn ang="0">
                  <a:pos x="T6" y="T7"/>
                </a:cxn>
              </a:cxnLst>
              <a:rect l="0" t="0" r="r" b="b"/>
              <a:pathLst>
                <a:path w="96" h="918">
                  <a:moveTo>
                    <a:pt x="96" y="0"/>
                  </a:moveTo>
                  <a:lnTo>
                    <a:pt x="96" y="166"/>
                  </a:lnTo>
                  <a:lnTo>
                    <a:pt x="0" y="198"/>
                  </a:lnTo>
                  <a:lnTo>
                    <a:pt x="0" y="918"/>
                  </a:lnTo>
                </a:path>
              </a:pathLst>
            </a:custGeom>
            <a:noFill/>
            <a:ln w="1270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91" name="Rectangle 90"/>
            <p:cNvSpPr>
              <a:spLocks noChangeArrowheads="1"/>
            </p:cNvSpPr>
            <p:nvPr/>
          </p:nvSpPr>
          <p:spPr bwMode="auto">
            <a:xfrm>
              <a:off x="6269759" y="3980853"/>
              <a:ext cx="57150" cy="793750"/>
            </a:xfrm>
            <a:prstGeom prst="rect">
              <a:avLst/>
            </a:prstGeom>
            <a:solidFill>
              <a:srgbClr val="FF9900"/>
            </a:solidFill>
            <a:ln w="127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92" name="Group 100"/>
            <p:cNvGrpSpPr>
              <a:grpSpLocks/>
            </p:cNvGrpSpPr>
            <p:nvPr/>
          </p:nvGrpSpPr>
          <p:grpSpPr bwMode="auto">
            <a:xfrm>
              <a:off x="6233247" y="4887316"/>
              <a:ext cx="138112" cy="204787"/>
              <a:chOff x="7978" y="3165"/>
              <a:chExt cx="739" cy="1011"/>
            </a:xfrm>
          </p:grpSpPr>
          <p:sp>
            <p:nvSpPr>
              <p:cNvPr id="94" name="Line 101"/>
              <p:cNvSpPr>
                <a:spLocks noChangeShapeType="1"/>
              </p:cNvSpPr>
              <p:nvPr/>
            </p:nvSpPr>
            <p:spPr bwMode="auto">
              <a:xfrm>
                <a:off x="8064" y="3600"/>
                <a:ext cx="0" cy="57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5" name="Freeform 102"/>
              <p:cNvSpPr>
                <a:spLocks/>
              </p:cNvSpPr>
              <p:nvPr/>
            </p:nvSpPr>
            <p:spPr bwMode="auto">
              <a:xfrm>
                <a:off x="7978" y="3165"/>
                <a:ext cx="77" cy="420"/>
              </a:xfrm>
              <a:custGeom>
                <a:avLst/>
                <a:gdLst>
                  <a:gd name="T0" fmla="*/ 47 w 77"/>
                  <a:gd name="T1" fmla="*/ 0 h 420"/>
                  <a:gd name="T2" fmla="*/ 47 w 77"/>
                  <a:gd name="T3" fmla="*/ 68 h 420"/>
                  <a:gd name="T4" fmla="*/ 40 w 77"/>
                  <a:gd name="T5" fmla="*/ 105 h 420"/>
                  <a:gd name="T6" fmla="*/ 17 w 77"/>
                  <a:gd name="T7" fmla="*/ 120 h 420"/>
                  <a:gd name="T8" fmla="*/ 47 w 77"/>
                  <a:gd name="T9" fmla="*/ 173 h 420"/>
                  <a:gd name="T10" fmla="*/ 40 w 77"/>
                  <a:gd name="T11" fmla="*/ 210 h 420"/>
                  <a:gd name="T12" fmla="*/ 17 w 77"/>
                  <a:gd name="T13" fmla="*/ 225 h 420"/>
                  <a:gd name="T14" fmla="*/ 10 w 77"/>
                  <a:gd name="T15" fmla="*/ 248 h 420"/>
                  <a:gd name="T16" fmla="*/ 62 w 77"/>
                  <a:gd name="T17" fmla="*/ 323 h 420"/>
                  <a:gd name="T18" fmla="*/ 77 w 77"/>
                  <a:gd name="T19" fmla="*/ 42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7" h="420">
                    <a:moveTo>
                      <a:pt x="47" y="0"/>
                    </a:moveTo>
                    <a:cubicBezTo>
                      <a:pt x="13" y="23"/>
                      <a:pt x="0" y="51"/>
                      <a:pt x="47" y="68"/>
                    </a:cubicBezTo>
                    <a:cubicBezTo>
                      <a:pt x="45" y="80"/>
                      <a:pt x="46" y="94"/>
                      <a:pt x="40" y="105"/>
                    </a:cubicBezTo>
                    <a:cubicBezTo>
                      <a:pt x="35" y="113"/>
                      <a:pt x="19" y="111"/>
                      <a:pt x="17" y="120"/>
                    </a:cubicBezTo>
                    <a:cubicBezTo>
                      <a:pt x="6" y="165"/>
                      <a:pt x="21" y="164"/>
                      <a:pt x="47" y="173"/>
                    </a:cubicBezTo>
                    <a:cubicBezTo>
                      <a:pt x="45" y="185"/>
                      <a:pt x="46" y="199"/>
                      <a:pt x="40" y="210"/>
                    </a:cubicBezTo>
                    <a:cubicBezTo>
                      <a:pt x="35" y="218"/>
                      <a:pt x="23" y="218"/>
                      <a:pt x="17" y="225"/>
                    </a:cubicBezTo>
                    <a:cubicBezTo>
                      <a:pt x="12" y="231"/>
                      <a:pt x="12" y="240"/>
                      <a:pt x="10" y="248"/>
                    </a:cubicBezTo>
                    <a:cubicBezTo>
                      <a:pt x="21" y="320"/>
                      <a:pt x="19" y="278"/>
                      <a:pt x="62" y="323"/>
                    </a:cubicBezTo>
                    <a:cubicBezTo>
                      <a:pt x="76" y="360"/>
                      <a:pt x="77" y="377"/>
                      <a:pt x="77" y="420"/>
                    </a:cubicBezTo>
                  </a:path>
                </a:pathLst>
              </a:custGeom>
              <a:noFill/>
              <a:ln w="127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6" name="Freeform 103"/>
              <p:cNvSpPr>
                <a:spLocks/>
              </p:cNvSpPr>
              <p:nvPr/>
            </p:nvSpPr>
            <p:spPr bwMode="auto">
              <a:xfrm flipH="1">
                <a:off x="8640" y="3168"/>
                <a:ext cx="77" cy="420"/>
              </a:xfrm>
              <a:custGeom>
                <a:avLst/>
                <a:gdLst>
                  <a:gd name="T0" fmla="*/ 47 w 77"/>
                  <a:gd name="T1" fmla="*/ 0 h 420"/>
                  <a:gd name="T2" fmla="*/ 47 w 77"/>
                  <a:gd name="T3" fmla="*/ 68 h 420"/>
                  <a:gd name="T4" fmla="*/ 40 w 77"/>
                  <a:gd name="T5" fmla="*/ 105 h 420"/>
                  <a:gd name="T6" fmla="*/ 17 w 77"/>
                  <a:gd name="T7" fmla="*/ 120 h 420"/>
                  <a:gd name="T8" fmla="*/ 47 w 77"/>
                  <a:gd name="T9" fmla="*/ 173 h 420"/>
                  <a:gd name="T10" fmla="*/ 40 w 77"/>
                  <a:gd name="T11" fmla="*/ 210 h 420"/>
                  <a:gd name="T12" fmla="*/ 17 w 77"/>
                  <a:gd name="T13" fmla="*/ 225 h 420"/>
                  <a:gd name="T14" fmla="*/ 10 w 77"/>
                  <a:gd name="T15" fmla="*/ 248 h 420"/>
                  <a:gd name="T16" fmla="*/ 62 w 77"/>
                  <a:gd name="T17" fmla="*/ 323 h 420"/>
                  <a:gd name="T18" fmla="*/ 77 w 77"/>
                  <a:gd name="T19" fmla="*/ 42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7" h="420">
                    <a:moveTo>
                      <a:pt x="47" y="0"/>
                    </a:moveTo>
                    <a:cubicBezTo>
                      <a:pt x="13" y="23"/>
                      <a:pt x="0" y="51"/>
                      <a:pt x="47" y="68"/>
                    </a:cubicBezTo>
                    <a:cubicBezTo>
                      <a:pt x="45" y="80"/>
                      <a:pt x="46" y="94"/>
                      <a:pt x="40" y="105"/>
                    </a:cubicBezTo>
                    <a:cubicBezTo>
                      <a:pt x="35" y="113"/>
                      <a:pt x="19" y="111"/>
                      <a:pt x="17" y="120"/>
                    </a:cubicBezTo>
                    <a:cubicBezTo>
                      <a:pt x="6" y="165"/>
                      <a:pt x="21" y="164"/>
                      <a:pt x="47" y="173"/>
                    </a:cubicBezTo>
                    <a:cubicBezTo>
                      <a:pt x="45" y="185"/>
                      <a:pt x="46" y="199"/>
                      <a:pt x="40" y="210"/>
                    </a:cubicBezTo>
                    <a:cubicBezTo>
                      <a:pt x="35" y="218"/>
                      <a:pt x="23" y="218"/>
                      <a:pt x="17" y="225"/>
                    </a:cubicBezTo>
                    <a:cubicBezTo>
                      <a:pt x="12" y="231"/>
                      <a:pt x="12" y="240"/>
                      <a:pt x="10" y="248"/>
                    </a:cubicBezTo>
                    <a:cubicBezTo>
                      <a:pt x="21" y="320"/>
                      <a:pt x="19" y="278"/>
                      <a:pt x="62" y="323"/>
                    </a:cubicBezTo>
                    <a:cubicBezTo>
                      <a:pt x="76" y="360"/>
                      <a:pt x="77" y="377"/>
                      <a:pt x="77" y="420"/>
                    </a:cubicBezTo>
                  </a:path>
                </a:pathLst>
              </a:custGeom>
              <a:noFill/>
              <a:ln w="127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7" name="Line 104"/>
              <p:cNvSpPr>
                <a:spLocks noChangeShapeType="1"/>
              </p:cNvSpPr>
              <p:nvPr/>
            </p:nvSpPr>
            <p:spPr bwMode="auto">
              <a:xfrm>
                <a:off x="8640" y="3600"/>
                <a:ext cx="0" cy="57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8" name="Line 105"/>
              <p:cNvSpPr>
                <a:spLocks noChangeShapeType="1"/>
              </p:cNvSpPr>
              <p:nvPr/>
            </p:nvSpPr>
            <p:spPr bwMode="auto">
              <a:xfrm flipH="1">
                <a:off x="8064" y="4176"/>
                <a:ext cx="576"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93" name="Freeform 106"/>
            <p:cNvSpPr>
              <a:spLocks/>
            </p:cNvSpPr>
            <p:nvPr/>
          </p:nvSpPr>
          <p:spPr bwMode="auto">
            <a:xfrm>
              <a:off x="6301509" y="4887316"/>
              <a:ext cx="36513" cy="76200"/>
            </a:xfrm>
            <a:custGeom>
              <a:avLst/>
              <a:gdLst>
                <a:gd name="T0" fmla="*/ 26 w 77"/>
                <a:gd name="T1" fmla="*/ 21 h 163"/>
                <a:gd name="T2" fmla="*/ 11 w 77"/>
                <a:gd name="T3" fmla="*/ 66 h 163"/>
                <a:gd name="T4" fmla="*/ 4 w 77"/>
                <a:gd name="T5" fmla="*/ 88 h 163"/>
                <a:gd name="T6" fmla="*/ 11 w 77"/>
                <a:gd name="T7" fmla="*/ 148 h 163"/>
                <a:gd name="T8" fmla="*/ 56 w 77"/>
                <a:gd name="T9" fmla="*/ 163 h 163"/>
                <a:gd name="T10" fmla="*/ 64 w 77"/>
                <a:gd name="T11" fmla="*/ 96 h 163"/>
                <a:gd name="T12" fmla="*/ 34 w 77"/>
                <a:gd name="T13" fmla="*/ 51 h 163"/>
                <a:gd name="T14" fmla="*/ 26 w 77"/>
                <a:gd name="T15" fmla="*/ 21 h 1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 h="163">
                  <a:moveTo>
                    <a:pt x="26" y="21"/>
                  </a:moveTo>
                  <a:cubicBezTo>
                    <a:pt x="21" y="36"/>
                    <a:pt x="16" y="51"/>
                    <a:pt x="11" y="66"/>
                  </a:cubicBezTo>
                  <a:cubicBezTo>
                    <a:pt x="9" y="73"/>
                    <a:pt x="4" y="88"/>
                    <a:pt x="4" y="88"/>
                  </a:cubicBezTo>
                  <a:cubicBezTo>
                    <a:pt x="6" y="108"/>
                    <a:pt x="0" y="131"/>
                    <a:pt x="11" y="148"/>
                  </a:cubicBezTo>
                  <a:cubicBezTo>
                    <a:pt x="20" y="161"/>
                    <a:pt x="56" y="163"/>
                    <a:pt x="56" y="163"/>
                  </a:cubicBezTo>
                  <a:cubicBezTo>
                    <a:pt x="64" y="140"/>
                    <a:pt x="77" y="120"/>
                    <a:pt x="64" y="96"/>
                  </a:cubicBezTo>
                  <a:cubicBezTo>
                    <a:pt x="55" y="80"/>
                    <a:pt x="34" y="51"/>
                    <a:pt x="34" y="51"/>
                  </a:cubicBezTo>
                  <a:cubicBezTo>
                    <a:pt x="25" y="10"/>
                    <a:pt x="26" y="0"/>
                    <a:pt x="26" y="21"/>
                  </a:cubicBezTo>
                  <a:close/>
                </a:path>
              </a:pathLst>
            </a:custGeom>
            <a:solidFill>
              <a:srgbClr val="FFFF99"/>
            </a:solidFill>
            <a:ln w="12700" cmpd="sng">
              <a:solidFill>
                <a:schemeClr val="tx1"/>
              </a:solidFill>
              <a:round/>
              <a:headEnd/>
              <a:tailEnd/>
            </a:ln>
          </p:spPr>
          <p:txBody>
            <a:bodyPr/>
            <a:lstStyle/>
            <a:p>
              <a:endParaRPr lang="en-US"/>
            </a:p>
          </p:txBody>
        </p:sp>
      </p:grpSp>
      <p:grpSp>
        <p:nvGrpSpPr>
          <p:cNvPr id="7" name="Group 6"/>
          <p:cNvGrpSpPr/>
          <p:nvPr/>
        </p:nvGrpSpPr>
        <p:grpSpPr>
          <a:xfrm>
            <a:off x="8549077" y="4353158"/>
            <a:ext cx="322263" cy="1150938"/>
            <a:chOff x="6995194" y="4117181"/>
            <a:chExt cx="322263" cy="1150938"/>
          </a:xfrm>
        </p:grpSpPr>
        <p:sp>
          <p:nvSpPr>
            <p:cNvPr id="100" name="Freeform 148"/>
            <p:cNvSpPr>
              <a:spLocks/>
            </p:cNvSpPr>
            <p:nvPr/>
          </p:nvSpPr>
          <p:spPr bwMode="auto">
            <a:xfrm>
              <a:off x="6995194" y="4117181"/>
              <a:ext cx="131763" cy="828675"/>
            </a:xfrm>
            <a:custGeom>
              <a:avLst/>
              <a:gdLst>
                <a:gd name="T0" fmla="*/ 0 w 83"/>
                <a:gd name="T1" fmla="*/ 0 h 522"/>
                <a:gd name="T2" fmla="*/ 83 w 83"/>
                <a:gd name="T3" fmla="*/ 143 h 522"/>
                <a:gd name="T4" fmla="*/ 83 w 83"/>
                <a:gd name="T5" fmla="*/ 522 h 522"/>
              </a:gdLst>
              <a:ahLst/>
              <a:cxnLst>
                <a:cxn ang="0">
                  <a:pos x="T0" y="T1"/>
                </a:cxn>
                <a:cxn ang="0">
                  <a:pos x="T2" y="T3"/>
                </a:cxn>
                <a:cxn ang="0">
                  <a:pos x="T4" y="T5"/>
                </a:cxn>
              </a:cxnLst>
              <a:rect l="0" t="0" r="r" b="b"/>
              <a:pathLst>
                <a:path w="83" h="522">
                  <a:moveTo>
                    <a:pt x="0" y="0"/>
                  </a:moveTo>
                  <a:lnTo>
                    <a:pt x="83" y="143"/>
                  </a:lnTo>
                  <a:lnTo>
                    <a:pt x="83" y="522"/>
                  </a:lnTo>
                </a:path>
              </a:pathLst>
            </a:custGeom>
            <a:noFill/>
            <a:ln w="1270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101" name="Freeform 149"/>
            <p:cNvSpPr>
              <a:spLocks/>
            </p:cNvSpPr>
            <p:nvPr/>
          </p:nvSpPr>
          <p:spPr bwMode="auto">
            <a:xfrm>
              <a:off x="7199982" y="4121944"/>
              <a:ext cx="117475" cy="823912"/>
            </a:xfrm>
            <a:custGeom>
              <a:avLst/>
              <a:gdLst>
                <a:gd name="T0" fmla="*/ 0 w 74"/>
                <a:gd name="T1" fmla="*/ 519 h 519"/>
                <a:gd name="T2" fmla="*/ 1 w 74"/>
                <a:gd name="T3" fmla="*/ 140 h 519"/>
                <a:gd name="T4" fmla="*/ 74 w 74"/>
                <a:gd name="T5" fmla="*/ 0 h 519"/>
              </a:gdLst>
              <a:ahLst/>
              <a:cxnLst>
                <a:cxn ang="0">
                  <a:pos x="T0" y="T1"/>
                </a:cxn>
                <a:cxn ang="0">
                  <a:pos x="T2" y="T3"/>
                </a:cxn>
                <a:cxn ang="0">
                  <a:pos x="T4" y="T5"/>
                </a:cxn>
              </a:cxnLst>
              <a:rect l="0" t="0" r="r" b="b"/>
              <a:pathLst>
                <a:path w="74" h="519">
                  <a:moveTo>
                    <a:pt x="0" y="519"/>
                  </a:moveTo>
                  <a:lnTo>
                    <a:pt x="1" y="140"/>
                  </a:lnTo>
                  <a:lnTo>
                    <a:pt x="74" y="0"/>
                  </a:lnTo>
                </a:path>
              </a:pathLst>
            </a:custGeom>
            <a:noFill/>
            <a:ln w="1270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102" name="Rectangle 150"/>
            <p:cNvSpPr>
              <a:spLocks noChangeArrowheads="1"/>
            </p:cNvSpPr>
            <p:nvPr/>
          </p:nvSpPr>
          <p:spPr bwMode="auto">
            <a:xfrm>
              <a:off x="7130132" y="4428331"/>
              <a:ext cx="69850" cy="517525"/>
            </a:xfrm>
            <a:prstGeom prst="rect">
              <a:avLst/>
            </a:prstGeom>
            <a:solidFill>
              <a:srgbClr val="FFFFFF"/>
            </a:solidFill>
            <a:ln w="12700">
              <a:solidFill>
                <a:schemeClr val="tx1"/>
              </a:solidFill>
              <a:miter lim="800000"/>
              <a:headEnd/>
              <a:tailEnd/>
            </a:ln>
            <a:effectLst/>
          </p:spPr>
          <p:txBody>
            <a:bodyPr wrap="none" anchor="ctr"/>
            <a:lstStyle/>
            <a:p>
              <a:endParaRPr lang="en-US"/>
            </a:p>
          </p:txBody>
        </p:sp>
        <p:sp>
          <p:nvSpPr>
            <p:cNvPr id="103" name="Freeform 151"/>
            <p:cNvSpPr>
              <a:spLocks/>
            </p:cNvSpPr>
            <p:nvPr/>
          </p:nvSpPr>
          <p:spPr bwMode="auto">
            <a:xfrm>
              <a:off x="7150769" y="4947444"/>
              <a:ext cx="1588" cy="57150"/>
            </a:xfrm>
            <a:custGeom>
              <a:avLst/>
              <a:gdLst>
                <a:gd name="T0" fmla="*/ 0 w 1"/>
                <a:gd name="T1" fmla="*/ 0 h 36"/>
                <a:gd name="T2" fmla="*/ 0 w 1"/>
                <a:gd name="T3" fmla="*/ 36 h 36"/>
              </a:gdLst>
              <a:ahLst/>
              <a:cxnLst>
                <a:cxn ang="0">
                  <a:pos x="T0" y="T1"/>
                </a:cxn>
                <a:cxn ang="0">
                  <a:pos x="T2" y="T3"/>
                </a:cxn>
              </a:cxnLst>
              <a:rect l="0" t="0" r="r" b="b"/>
              <a:pathLst>
                <a:path w="1" h="36">
                  <a:moveTo>
                    <a:pt x="0" y="0"/>
                  </a:moveTo>
                  <a:lnTo>
                    <a:pt x="0" y="36"/>
                  </a:lnTo>
                </a:path>
              </a:pathLst>
            </a:custGeom>
            <a:noFill/>
            <a:ln w="12700" cmpd="sng">
              <a:solidFill>
                <a:schemeClr val="tx1"/>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104" name="Freeform 152"/>
            <p:cNvSpPr>
              <a:spLocks/>
            </p:cNvSpPr>
            <p:nvPr/>
          </p:nvSpPr>
          <p:spPr bwMode="auto">
            <a:xfrm>
              <a:off x="7176169" y="4942681"/>
              <a:ext cx="1588" cy="65088"/>
            </a:xfrm>
            <a:custGeom>
              <a:avLst/>
              <a:gdLst>
                <a:gd name="T0" fmla="*/ 0 w 1"/>
                <a:gd name="T1" fmla="*/ 0 h 41"/>
                <a:gd name="T2" fmla="*/ 0 w 1"/>
                <a:gd name="T3" fmla="*/ 41 h 41"/>
              </a:gdLst>
              <a:ahLst/>
              <a:cxnLst>
                <a:cxn ang="0">
                  <a:pos x="T0" y="T1"/>
                </a:cxn>
                <a:cxn ang="0">
                  <a:pos x="T2" y="T3"/>
                </a:cxn>
              </a:cxnLst>
              <a:rect l="0" t="0" r="r" b="b"/>
              <a:pathLst>
                <a:path w="1" h="41">
                  <a:moveTo>
                    <a:pt x="0" y="0"/>
                  </a:moveTo>
                  <a:lnTo>
                    <a:pt x="0" y="41"/>
                  </a:lnTo>
                </a:path>
              </a:pathLst>
            </a:custGeom>
            <a:noFill/>
            <a:ln w="12700" cmpd="sng">
              <a:solidFill>
                <a:schemeClr val="tx1"/>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grpSp>
          <p:nvGrpSpPr>
            <p:cNvPr id="105" name="Group 207"/>
            <p:cNvGrpSpPr>
              <a:grpSpLocks/>
            </p:cNvGrpSpPr>
            <p:nvPr/>
          </p:nvGrpSpPr>
          <p:grpSpPr bwMode="auto">
            <a:xfrm>
              <a:off x="7077744" y="5063331"/>
              <a:ext cx="138113" cy="204788"/>
              <a:chOff x="7978" y="3165"/>
              <a:chExt cx="739" cy="1011"/>
            </a:xfrm>
          </p:grpSpPr>
          <p:sp>
            <p:nvSpPr>
              <p:cNvPr id="107" name="Line 208"/>
              <p:cNvSpPr>
                <a:spLocks noChangeShapeType="1"/>
              </p:cNvSpPr>
              <p:nvPr/>
            </p:nvSpPr>
            <p:spPr bwMode="auto">
              <a:xfrm>
                <a:off x="8064" y="3600"/>
                <a:ext cx="0" cy="57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8" name="Freeform 209"/>
              <p:cNvSpPr>
                <a:spLocks/>
              </p:cNvSpPr>
              <p:nvPr/>
            </p:nvSpPr>
            <p:spPr bwMode="auto">
              <a:xfrm>
                <a:off x="7978" y="3165"/>
                <a:ext cx="77" cy="420"/>
              </a:xfrm>
              <a:custGeom>
                <a:avLst/>
                <a:gdLst>
                  <a:gd name="T0" fmla="*/ 47 w 77"/>
                  <a:gd name="T1" fmla="*/ 0 h 420"/>
                  <a:gd name="T2" fmla="*/ 47 w 77"/>
                  <a:gd name="T3" fmla="*/ 68 h 420"/>
                  <a:gd name="T4" fmla="*/ 40 w 77"/>
                  <a:gd name="T5" fmla="*/ 105 h 420"/>
                  <a:gd name="T6" fmla="*/ 17 w 77"/>
                  <a:gd name="T7" fmla="*/ 120 h 420"/>
                  <a:gd name="T8" fmla="*/ 47 w 77"/>
                  <a:gd name="T9" fmla="*/ 173 h 420"/>
                  <a:gd name="T10" fmla="*/ 40 w 77"/>
                  <a:gd name="T11" fmla="*/ 210 h 420"/>
                  <a:gd name="T12" fmla="*/ 17 w 77"/>
                  <a:gd name="T13" fmla="*/ 225 h 420"/>
                  <a:gd name="T14" fmla="*/ 10 w 77"/>
                  <a:gd name="T15" fmla="*/ 248 h 420"/>
                  <a:gd name="T16" fmla="*/ 62 w 77"/>
                  <a:gd name="T17" fmla="*/ 323 h 420"/>
                  <a:gd name="T18" fmla="*/ 77 w 77"/>
                  <a:gd name="T19" fmla="*/ 42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7" h="420">
                    <a:moveTo>
                      <a:pt x="47" y="0"/>
                    </a:moveTo>
                    <a:cubicBezTo>
                      <a:pt x="13" y="23"/>
                      <a:pt x="0" y="51"/>
                      <a:pt x="47" y="68"/>
                    </a:cubicBezTo>
                    <a:cubicBezTo>
                      <a:pt x="45" y="80"/>
                      <a:pt x="46" y="94"/>
                      <a:pt x="40" y="105"/>
                    </a:cubicBezTo>
                    <a:cubicBezTo>
                      <a:pt x="35" y="113"/>
                      <a:pt x="19" y="111"/>
                      <a:pt x="17" y="120"/>
                    </a:cubicBezTo>
                    <a:cubicBezTo>
                      <a:pt x="6" y="165"/>
                      <a:pt x="21" y="164"/>
                      <a:pt x="47" y="173"/>
                    </a:cubicBezTo>
                    <a:cubicBezTo>
                      <a:pt x="45" y="185"/>
                      <a:pt x="46" y="199"/>
                      <a:pt x="40" y="210"/>
                    </a:cubicBezTo>
                    <a:cubicBezTo>
                      <a:pt x="35" y="218"/>
                      <a:pt x="23" y="218"/>
                      <a:pt x="17" y="225"/>
                    </a:cubicBezTo>
                    <a:cubicBezTo>
                      <a:pt x="12" y="231"/>
                      <a:pt x="12" y="240"/>
                      <a:pt x="10" y="248"/>
                    </a:cubicBezTo>
                    <a:cubicBezTo>
                      <a:pt x="21" y="320"/>
                      <a:pt x="19" y="278"/>
                      <a:pt x="62" y="323"/>
                    </a:cubicBezTo>
                    <a:cubicBezTo>
                      <a:pt x="76" y="360"/>
                      <a:pt x="77" y="377"/>
                      <a:pt x="77" y="420"/>
                    </a:cubicBezTo>
                  </a:path>
                </a:pathLst>
              </a:custGeom>
              <a:noFill/>
              <a:ln w="127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9" name="Freeform 210"/>
              <p:cNvSpPr>
                <a:spLocks/>
              </p:cNvSpPr>
              <p:nvPr/>
            </p:nvSpPr>
            <p:spPr bwMode="auto">
              <a:xfrm flipH="1">
                <a:off x="8640" y="3168"/>
                <a:ext cx="77" cy="420"/>
              </a:xfrm>
              <a:custGeom>
                <a:avLst/>
                <a:gdLst>
                  <a:gd name="T0" fmla="*/ 47 w 77"/>
                  <a:gd name="T1" fmla="*/ 0 h 420"/>
                  <a:gd name="T2" fmla="*/ 47 w 77"/>
                  <a:gd name="T3" fmla="*/ 68 h 420"/>
                  <a:gd name="T4" fmla="*/ 40 w 77"/>
                  <a:gd name="T5" fmla="*/ 105 h 420"/>
                  <a:gd name="T6" fmla="*/ 17 w 77"/>
                  <a:gd name="T7" fmla="*/ 120 h 420"/>
                  <a:gd name="T8" fmla="*/ 47 w 77"/>
                  <a:gd name="T9" fmla="*/ 173 h 420"/>
                  <a:gd name="T10" fmla="*/ 40 w 77"/>
                  <a:gd name="T11" fmla="*/ 210 h 420"/>
                  <a:gd name="T12" fmla="*/ 17 w 77"/>
                  <a:gd name="T13" fmla="*/ 225 h 420"/>
                  <a:gd name="T14" fmla="*/ 10 w 77"/>
                  <a:gd name="T15" fmla="*/ 248 h 420"/>
                  <a:gd name="T16" fmla="*/ 62 w 77"/>
                  <a:gd name="T17" fmla="*/ 323 h 420"/>
                  <a:gd name="T18" fmla="*/ 77 w 77"/>
                  <a:gd name="T19" fmla="*/ 42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7" h="420">
                    <a:moveTo>
                      <a:pt x="47" y="0"/>
                    </a:moveTo>
                    <a:cubicBezTo>
                      <a:pt x="13" y="23"/>
                      <a:pt x="0" y="51"/>
                      <a:pt x="47" y="68"/>
                    </a:cubicBezTo>
                    <a:cubicBezTo>
                      <a:pt x="45" y="80"/>
                      <a:pt x="46" y="94"/>
                      <a:pt x="40" y="105"/>
                    </a:cubicBezTo>
                    <a:cubicBezTo>
                      <a:pt x="35" y="113"/>
                      <a:pt x="19" y="111"/>
                      <a:pt x="17" y="120"/>
                    </a:cubicBezTo>
                    <a:cubicBezTo>
                      <a:pt x="6" y="165"/>
                      <a:pt x="21" y="164"/>
                      <a:pt x="47" y="173"/>
                    </a:cubicBezTo>
                    <a:cubicBezTo>
                      <a:pt x="45" y="185"/>
                      <a:pt x="46" y="199"/>
                      <a:pt x="40" y="210"/>
                    </a:cubicBezTo>
                    <a:cubicBezTo>
                      <a:pt x="35" y="218"/>
                      <a:pt x="23" y="218"/>
                      <a:pt x="17" y="225"/>
                    </a:cubicBezTo>
                    <a:cubicBezTo>
                      <a:pt x="12" y="231"/>
                      <a:pt x="12" y="240"/>
                      <a:pt x="10" y="248"/>
                    </a:cubicBezTo>
                    <a:cubicBezTo>
                      <a:pt x="21" y="320"/>
                      <a:pt x="19" y="278"/>
                      <a:pt x="62" y="323"/>
                    </a:cubicBezTo>
                    <a:cubicBezTo>
                      <a:pt x="76" y="360"/>
                      <a:pt x="77" y="377"/>
                      <a:pt x="77" y="420"/>
                    </a:cubicBezTo>
                  </a:path>
                </a:pathLst>
              </a:custGeom>
              <a:noFill/>
              <a:ln w="127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0" name="Line 211"/>
              <p:cNvSpPr>
                <a:spLocks noChangeShapeType="1"/>
              </p:cNvSpPr>
              <p:nvPr/>
            </p:nvSpPr>
            <p:spPr bwMode="auto">
              <a:xfrm>
                <a:off x="8640" y="3600"/>
                <a:ext cx="0" cy="57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1" name="Line 212"/>
              <p:cNvSpPr>
                <a:spLocks noChangeShapeType="1"/>
              </p:cNvSpPr>
              <p:nvPr/>
            </p:nvSpPr>
            <p:spPr bwMode="auto">
              <a:xfrm flipH="1">
                <a:off x="8064" y="4176"/>
                <a:ext cx="576"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06" name="Freeform 213"/>
            <p:cNvSpPr>
              <a:spLocks/>
            </p:cNvSpPr>
            <p:nvPr/>
          </p:nvSpPr>
          <p:spPr bwMode="auto">
            <a:xfrm>
              <a:off x="7146007" y="5063331"/>
              <a:ext cx="36512" cy="77788"/>
            </a:xfrm>
            <a:custGeom>
              <a:avLst/>
              <a:gdLst>
                <a:gd name="T0" fmla="*/ 26 w 77"/>
                <a:gd name="T1" fmla="*/ 21 h 163"/>
                <a:gd name="T2" fmla="*/ 11 w 77"/>
                <a:gd name="T3" fmla="*/ 66 h 163"/>
                <a:gd name="T4" fmla="*/ 4 w 77"/>
                <a:gd name="T5" fmla="*/ 88 h 163"/>
                <a:gd name="T6" fmla="*/ 11 w 77"/>
                <a:gd name="T7" fmla="*/ 148 h 163"/>
                <a:gd name="T8" fmla="*/ 56 w 77"/>
                <a:gd name="T9" fmla="*/ 163 h 163"/>
                <a:gd name="T10" fmla="*/ 64 w 77"/>
                <a:gd name="T11" fmla="*/ 96 h 163"/>
                <a:gd name="T12" fmla="*/ 34 w 77"/>
                <a:gd name="T13" fmla="*/ 51 h 163"/>
                <a:gd name="T14" fmla="*/ 26 w 77"/>
                <a:gd name="T15" fmla="*/ 21 h 1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 h="163">
                  <a:moveTo>
                    <a:pt x="26" y="21"/>
                  </a:moveTo>
                  <a:cubicBezTo>
                    <a:pt x="21" y="36"/>
                    <a:pt x="16" y="51"/>
                    <a:pt x="11" y="66"/>
                  </a:cubicBezTo>
                  <a:cubicBezTo>
                    <a:pt x="9" y="73"/>
                    <a:pt x="4" y="88"/>
                    <a:pt x="4" y="88"/>
                  </a:cubicBezTo>
                  <a:cubicBezTo>
                    <a:pt x="6" y="108"/>
                    <a:pt x="0" y="131"/>
                    <a:pt x="11" y="148"/>
                  </a:cubicBezTo>
                  <a:cubicBezTo>
                    <a:pt x="20" y="161"/>
                    <a:pt x="56" y="163"/>
                    <a:pt x="56" y="163"/>
                  </a:cubicBezTo>
                  <a:cubicBezTo>
                    <a:pt x="64" y="140"/>
                    <a:pt x="77" y="120"/>
                    <a:pt x="64" y="96"/>
                  </a:cubicBezTo>
                  <a:cubicBezTo>
                    <a:pt x="55" y="80"/>
                    <a:pt x="34" y="51"/>
                    <a:pt x="34" y="51"/>
                  </a:cubicBezTo>
                  <a:cubicBezTo>
                    <a:pt x="25" y="10"/>
                    <a:pt x="26" y="0"/>
                    <a:pt x="26" y="21"/>
                  </a:cubicBezTo>
                  <a:close/>
                </a:path>
              </a:pathLst>
            </a:custGeom>
            <a:solidFill>
              <a:srgbClr val="FFFF99"/>
            </a:solidFill>
            <a:ln w="12700" cmpd="sng">
              <a:solidFill>
                <a:schemeClr val="tx1"/>
              </a:solidFill>
              <a:round/>
              <a:headEnd/>
              <a:tailEnd/>
            </a:ln>
          </p:spPr>
          <p:txBody>
            <a:bodyPr/>
            <a:lstStyle/>
            <a:p>
              <a:endParaRPr lang="en-US"/>
            </a:p>
          </p:txBody>
        </p:sp>
      </p:grpSp>
      <p:grpSp>
        <p:nvGrpSpPr>
          <p:cNvPr id="116" name="Group 115"/>
          <p:cNvGrpSpPr/>
          <p:nvPr/>
        </p:nvGrpSpPr>
        <p:grpSpPr>
          <a:xfrm>
            <a:off x="7743025" y="4489970"/>
            <a:ext cx="173037" cy="679450"/>
            <a:chOff x="2147888" y="2673350"/>
            <a:chExt cx="173037" cy="679450"/>
          </a:xfrm>
        </p:grpSpPr>
        <p:sp>
          <p:nvSpPr>
            <p:cNvPr id="113" name="Freeform 85"/>
            <p:cNvSpPr>
              <a:spLocks/>
            </p:cNvSpPr>
            <p:nvPr/>
          </p:nvSpPr>
          <p:spPr bwMode="auto">
            <a:xfrm>
              <a:off x="2147888" y="2673350"/>
              <a:ext cx="57150" cy="679450"/>
            </a:xfrm>
            <a:custGeom>
              <a:avLst/>
              <a:gdLst>
                <a:gd name="T0" fmla="*/ 0 w 48"/>
                <a:gd name="T1" fmla="*/ 0 h 576"/>
                <a:gd name="T2" fmla="*/ 0 w 48"/>
                <a:gd name="T3" fmla="*/ 288 h 576"/>
                <a:gd name="T4" fmla="*/ 48 w 48"/>
                <a:gd name="T5" fmla="*/ 528 h 576"/>
                <a:gd name="T6" fmla="*/ 48 w 48"/>
                <a:gd name="T7" fmla="*/ 576 h 576"/>
              </a:gdLst>
              <a:ahLst/>
              <a:cxnLst>
                <a:cxn ang="0">
                  <a:pos x="T0" y="T1"/>
                </a:cxn>
                <a:cxn ang="0">
                  <a:pos x="T2" y="T3"/>
                </a:cxn>
                <a:cxn ang="0">
                  <a:pos x="T4" y="T5"/>
                </a:cxn>
                <a:cxn ang="0">
                  <a:pos x="T6" y="T7"/>
                </a:cxn>
              </a:cxnLst>
              <a:rect l="0" t="0" r="r" b="b"/>
              <a:pathLst>
                <a:path w="48" h="576">
                  <a:moveTo>
                    <a:pt x="0" y="0"/>
                  </a:moveTo>
                  <a:lnTo>
                    <a:pt x="0" y="288"/>
                  </a:lnTo>
                  <a:lnTo>
                    <a:pt x="48" y="528"/>
                  </a:lnTo>
                  <a:lnTo>
                    <a:pt x="48" y="576"/>
                  </a:lnTo>
                </a:path>
              </a:pathLst>
            </a:custGeom>
            <a:noFill/>
            <a:ln w="1270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4" name="Freeform 86"/>
            <p:cNvSpPr>
              <a:spLocks/>
            </p:cNvSpPr>
            <p:nvPr/>
          </p:nvSpPr>
          <p:spPr bwMode="auto">
            <a:xfrm>
              <a:off x="2262188" y="2673350"/>
              <a:ext cx="58737" cy="679450"/>
            </a:xfrm>
            <a:custGeom>
              <a:avLst/>
              <a:gdLst>
                <a:gd name="T0" fmla="*/ 48 w 48"/>
                <a:gd name="T1" fmla="*/ 0 h 576"/>
                <a:gd name="T2" fmla="*/ 48 w 48"/>
                <a:gd name="T3" fmla="*/ 288 h 576"/>
                <a:gd name="T4" fmla="*/ 0 w 48"/>
                <a:gd name="T5" fmla="*/ 528 h 576"/>
                <a:gd name="T6" fmla="*/ 0 w 48"/>
                <a:gd name="T7" fmla="*/ 576 h 576"/>
              </a:gdLst>
              <a:ahLst/>
              <a:cxnLst>
                <a:cxn ang="0">
                  <a:pos x="T0" y="T1"/>
                </a:cxn>
                <a:cxn ang="0">
                  <a:pos x="T2" y="T3"/>
                </a:cxn>
                <a:cxn ang="0">
                  <a:pos x="T4" y="T5"/>
                </a:cxn>
                <a:cxn ang="0">
                  <a:pos x="T6" y="T7"/>
                </a:cxn>
              </a:cxnLst>
              <a:rect l="0" t="0" r="r" b="b"/>
              <a:pathLst>
                <a:path w="48" h="576">
                  <a:moveTo>
                    <a:pt x="48" y="0"/>
                  </a:moveTo>
                  <a:lnTo>
                    <a:pt x="48" y="288"/>
                  </a:lnTo>
                  <a:lnTo>
                    <a:pt x="0" y="528"/>
                  </a:lnTo>
                  <a:lnTo>
                    <a:pt x="0" y="576"/>
                  </a:lnTo>
                </a:path>
              </a:pathLst>
            </a:custGeom>
            <a:noFill/>
            <a:ln w="1270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5" name="Freeform 87"/>
            <p:cNvSpPr>
              <a:spLocks/>
            </p:cNvSpPr>
            <p:nvPr/>
          </p:nvSpPr>
          <p:spPr bwMode="auto">
            <a:xfrm>
              <a:off x="2147888" y="3013075"/>
              <a:ext cx="173037" cy="282575"/>
            </a:xfrm>
            <a:custGeom>
              <a:avLst/>
              <a:gdLst>
                <a:gd name="T0" fmla="*/ 0 w 144"/>
                <a:gd name="T1" fmla="*/ 0 h 240"/>
                <a:gd name="T2" fmla="*/ 144 w 144"/>
                <a:gd name="T3" fmla="*/ 0 h 240"/>
                <a:gd name="T4" fmla="*/ 96 w 144"/>
                <a:gd name="T5" fmla="*/ 240 h 240"/>
                <a:gd name="T6" fmla="*/ 48 w 144"/>
                <a:gd name="T7" fmla="*/ 240 h 240"/>
                <a:gd name="T8" fmla="*/ 0 w 144"/>
                <a:gd name="T9" fmla="*/ 0 h 240"/>
              </a:gdLst>
              <a:ahLst/>
              <a:cxnLst>
                <a:cxn ang="0">
                  <a:pos x="T0" y="T1"/>
                </a:cxn>
                <a:cxn ang="0">
                  <a:pos x="T2" y="T3"/>
                </a:cxn>
                <a:cxn ang="0">
                  <a:pos x="T4" y="T5"/>
                </a:cxn>
                <a:cxn ang="0">
                  <a:pos x="T6" y="T7"/>
                </a:cxn>
                <a:cxn ang="0">
                  <a:pos x="T8" y="T9"/>
                </a:cxn>
              </a:cxnLst>
              <a:rect l="0" t="0" r="r" b="b"/>
              <a:pathLst>
                <a:path w="144" h="240">
                  <a:moveTo>
                    <a:pt x="0" y="0"/>
                  </a:moveTo>
                  <a:lnTo>
                    <a:pt x="144" y="0"/>
                  </a:lnTo>
                  <a:lnTo>
                    <a:pt x="96" y="240"/>
                  </a:lnTo>
                  <a:lnTo>
                    <a:pt x="48" y="240"/>
                  </a:lnTo>
                  <a:lnTo>
                    <a:pt x="0" y="0"/>
                  </a:lnTo>
                  <a:close/>
                </a:path>
              </a:pathLst>
            </a:custGeom>
            <a:solidFill>
              <a:srgbClr val="FFFF66"/>
            </a:solidFill>
            <a:ln w="12700" cmpd="sng">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127" name="Group 126"/>
          <p:cNvGrpSpPr/>
          <p:nvPr/>
        </p:nvGrpSpPr>
        <p:grpSpPr>
          <a:xfrm>
            <a:off x="7141016" y="2019780"/>
            <a:ext cx="354012" cy="477838"/>
            <a:chOff x="6545825" y="2045955"/>
            <a:chExt cx="354012" cy="477838"/>
          </a:xfrm>
        </p:grpSpPr>
        <p:sp>
          <p:nvSpPr>
            <p:cNvPr id="117" name="Freeform 36"/>
            <p:cNvSpPr>
              <a:spLocks/>
            </p:cNvSpPr>
            <p:nvPr/>
          </p:nvSpPr>
          <p:spPr bwMode="auto">
            <a:xfrm>
              <a:off x="6582337" y="2361868"/>
              <a:ext cx="285750" cy="155575"/>
            </a:xfrm>
            <a:custGeom>
              <a:avLst/>
              <a:gdLst>
                <a:gd name="T0" fmla="*/ 0 w 180"/>
                <a:gd name="T1" fmla="*/ 98 h 98"/>
                <a:gd name="T2" fmla="*/ 3 w 180"/>
                <a:gd name="T3" fmla="*/ 4 h 98"/>
                <a:gd name="T4" fmla="*/ 180 w 180"/>
                <a:gd name="T5" fmla="*/ 0 h 98"/>
                <a:gd name="T6" fmla="*/ 178 w 180"/>
                <a:gd name="T7" fmla="*/ 98 h 98"/>
                <a:gd name="T8" fmla="*/ 0 w 180"/>
                <a:gd name="T9" fmla="*/ 98 h 98"/>
              </a:gdLst>
              <a:ahLst/>
              <a:cxnLst>
                <a:cxn ang="0">
                  <a:pos x="T0" y="T1"/>
                </a:cxn>
                <a:cxn ang="0">
                  <a:pos x="T2" y="T3"/>
                </a:cxn>
                <a:cxn ang="0">
                  <a:pos x="T4" y="T5"/>
                </a:cxn>
                <a:cxn ang="0">
                  <a:pos x="T6" y="T7"/>
                </a:cxn>
                <a:cxn ang="0">
                  <a:pos x="T8" y="T9"/>
                </a:cxn>
              </a:cxnLst>
              <a:rect l="0" t="0" r="r" b="b"/>
              <a:pathLst>
                <a:path w="180" h="98">
                  <a:moveTo>
                    <a:pt x="0" y="98"/>
                  </a:moveTo>
                  <a:lnTo>
                    <a:pt x="3" y="4"/>
                  </a:lnTo>
                  <a:lnTo>
                    <a:pt x="180" y="0"/>
                  </a:lnTo>
                  <a:lnTo>
                    <a:pt x="178" y="98"/>
                  </a:lnTo>
                  <a:lnTo>
                    <a:pt x="0" y="98"/>
                  </a:lnTo>
                  <a:close/>
                </a:path>
              </a:pathLst>
            </a:custGeom>
            <a:solidFill>
              <a:srgbClr val="FF9900"/>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grpSp>
          <p:nvGrpSpPr>
            <p:cNvPr id="118" name="Group 41"/>
            <p:cNvGrpSpPr>
              <a:grpSpLocks/>
            </p:cNvGrpSpPr>
            <p:nvPr/>
          </p:nvGrpSpPr>
          <p:grpSpPr bwMode="auto">
            <a:xfrm>
              <a:off x="6545825" y="2045955"/>
              <a:ext cx="354012" cy="477838"/>
              <a:chOff x="7978" y="3165"/>
              <a:chExt cx="739" cy="1011"/>
            </a:xfrm>
          </p:grpSpPr>
          <p:sp>
            <p:nvSpPr>
              <p:cNvPr id="119" name="Line 42"/>
              <p:cNvSpPr>
                <a:spLocks noChangeShapeType="1"/>
              </p:cNvSpPr>
              <p:nvPr/>
            </p:nvSpPr>
            <p:spPr bwMode="auto">
              <a:xfrm>
                <a:off x="8064" y="3600"/>
                <a:ext cx="0" cy="576"/>
              </a:xfrm>
              <a:prstGeom prst="line">
                <a:avLst/>
              </a:prstGeom>
              <a:noFill/>
              <a:ln w="12700">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0" name="Freeform 43"/>
              <p:cNvSpPr>
                <a:spLocks/>
              </p:cNvSpPr>
              <p:nvPr/>
            </p:nvSpPr>
            <p:spPr bwMode="auto">
              <a:xfrm>
                <a:off x="7978" y="3165"/>
                <a:ext cx="77" cy="420"/>
              </a:xfrm>
              <a:custGeom>
                <a:avLst/>
                <a:gdLst>
                  <a:gd name="T0" fmla="*/ 47 w 77"/>
                  <a:gd name="T1" fmla="*/ 0 h 420"/>
                  <a:gd name="T2" fmla="*/ 47 w 77"/>
                  <a:gd name="T3" fmla="*/ 68 h 420"/>
                  <a:gd name="T4" fmla="*/ 40 w 77"/>
                  <a:gd name="T5" fmla="*/ 105 h 420"/>
                  <a:gd name="T6" fmla="*/ 17 w 77"/>
                  <a:gd name="T7" fmla="*/ 120 h 420"/>
                  <a:gd name="T8" fmla="*/ 47 w 77"/>
                  <a:gd name="T9" fmla="*/ 173 h 420"/>
                  <a:gd name="T10" fmla="*/ 40 w 77"/>
                  <a:gd name="T11" fmla="*/ 210 h 420"/>
                  <a:gd name="T12" fmla="*/ 17 w 77"/>
                  <a:gd name="T13" fmla="*/ 225 h 420"/>
                  <a:gd name="T14" fmla="*/ 10 w 77"/>
                  <a:gd name="T15" fmla="*/ 248 h 420"/>
                  <a:gd name="T16" fmla="*/ 62 w 77"/>
                  <a:gd name="T17" fmla="*/ 323 h 420"/>
                  <a:gd name="T18" fmla="*/ 77 w 77"/>
                  <a:gd name="T19" fmla="*/ 42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7" h="420">
                    <a:moveTo>
                      <a:pt x="47" y="0"/>
                    </a:moveTo>
                    <a:cubicBezTo>
                      <a:pt x="13" y="23"/>
                      <a:pt x="0" y="51"/>
                      <a:pt x="47" y="68"/>
                    </a:cubicBezTo>
                    <a:cubicBezTo>
                      <a:pt x="45" y="80"/>
                      <a:pt x="46" y="94"/>
                      <a:pt x="40" y="105"/>
                    </a:cubicBezTo>
                    <a:cubicBezTo>
                      <a:pt x="35" y="113"/>
                      <a:pt x="19" y="111"/>
                      <a:pt x="17" y="120"/>
                    </a:cubicBezTo>
                    <a:cubicBezTo>
                      <a:pt x="6" y="165"/>
                      <a:pt x="21" y="164"/>
                      <a:pt x="47" y="173"/>
                    </a:cubicBezTo>
                    <a:cubicBezTo>
                      <a:pt x="45" y="185"/>
                      <a:pt x="46" y="199"/>
                      <a:pt x="40" y="210"/>
                    </a:cubicBezTo>
                    <a:cubicBezTo>
                      <a:pt x="35" y="218"/>
                      <a:pt x="23" y="218"/>
                      <a:pt x="17" y="225"/>
                    </a:cubicBezTo>
                    <a:cubicBezTo>
                      <a:pt x="12" y="231"/>
                      <a:pt x="12" y="240"/>
                      <a:pt x="10" y="248"/>
                    </a:cubicBezTo>
                    <a:cubicBezTo>
                      <a:pt x="21" y="320"/>
                      <a:pt x="19" y="278"/>
                      <a:pt x="62" y="323"/>
                    </a:cubicBezTo>
                    <a:cubicBezTo>
                      <a:pt x="76" y="360"/>
                      <a:pt x="77" y="377"/>
                      <a:pt x="77" y="420"/>
                    </a:cubicBezTo>
                  </a:path>
                </a:pathLst>
              </a:custGeom>
              <a:noFill/>
              <a:ln w="12700" cmpd="sng">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1" name="Freeform 44"/>
              <p:cNvSpPr>
                <a:spLocks/>
              </p:cNvSpPr>
              <p:nvPr/>
            </p:nvSpPr>
            <p:spPr bwMode="auto">
              <a:xfrm flipH="1">
                <a:off x="8640" y="3168"/>
                <a:ext cx="77" cy="420"/>
              </a:xfrm>
              <a:custGeom>
                <a:avLst/>
                <a:gdLst>
                  <a:gd name="T0" fmla="*/ 47 w 77"/>
                  <a:gd name="T1" fmla="*/ 0 h 420"/>
                  <a:gd name="T2" fmla="*/ 47 w 77"/>
                  <a:gd name="T3" fmla="*/ 68 h 420"/>
                  <a:gd name="T4" fmla="*/ 40 w 77"/>
                  <a:gd name="T5" fmla="*/ 105 h 420"/>
                  <a:gd name="T6" fmla="*/ 17 w 77"/>
                  <a:gd name="T7" fmla="*/ 120 h 420"/>
                  <a:gd name="T8" fmla="*/ 47 w 77"/>
                  <a:gd name="T9" fmla="*/ 173 h 420"/>
                  <a:gd name="T10" fmla="*/ 40 w 77"/>
                  <a:gd name="T11" fmla="*/ 210 h 420"/>
                  <a:gd name="T12" fmla="*/ 17 w 77"/>
                  <a:gd name="T13" fmla="*/ 225 h 420"/>
                  <a:gd name="T14" fmla="*/ 10 w 77"/>
                  <a:gd name="T15" fmla="*/ 248 h 420"/>
                  <a:gd name="T16" fmla="*/ 62 w 77"/>
                  <a:gd name="T17" fmla="*/ 323 h 420"/>
                  <a:gd name="T18" fmla="*/ 77 w 77"/>
                  <a:gd name="T19" fmla="*/ 42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7" h="420">
                    <a:moveTo>
                      <a:pt x="47" y="0"/>
                    </a:moveTo>
                    <a:cubicBezTo>
                      <a:pt x="13" y="23"/>
                      <a:pt x="0" y="51"/>
                      <a:pt x="47" y="68"/>
                    </a:cubicBezTo>
                    <a:cubicBezTo>
                      <a:pt x="45" y="80"/>
                      <a:pt x="46" y="94"/>
                      <a:pt x="40" y="105"/>
                    </a:cubicBezTo>
                    <a:cubicBezTo>
                      <a:pt x="35" y="113"/>
                      <a:pt x="19" y="111"/>
                      <a:pt x="17" y="120"/>
                    </a:cubicBezTo>
                    <a:cubicBezTo>
                      <a:pt x="6" y="165"/>
                      <a:pt x="21" y="164"/>
                      <a:pt x="47" y="173"/>
                    </a:cubicBezTo>
                    <a:cubicBezTo>
                      <a:pt x="45" y="185"/>
                      <a:pt x="46" y="199"/>
                      <a:pt x="40" y="210"/>
                    </a:cubicBezTo>
                    <a:cubicBezTo>
                      <a:pt x="35" y="218"/>
                      <a:pt x="23" y="218"/>
                      <a:pt x="17" y="225"/>
                    </a:cubicBezTo>
                    <a:cubicBezTo>
                      <a:pt x="12" y="231"/>
                      <a:pt x="12" y="240"/>
                      <a:pt x="10" y="248"/>
                    </a:cubicBezTo>
                    <a:cubicBezTo>
                      <a:pt x="21" y="320"/>
                      <a:pt x="19" y="278"/>
                      <a:pt x="62" y="323"/>
                    </a:cubicBezTo>
                    <a:cubicBezTo>
                      <a:pt x="76" y="360"/>
                      <a:pt x="77" y="377"/>
                      <a:pt x="77" y="420"/>
                    </a:cubicBezTo>
                  </a:path>
                </a:pathLst>
              </a:custGeom>
              <a:noFill/>
              <a:ln w="12700" cmpd="sng">
                <a:solidFill>
                  <a:srgbClr val="FFFF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2" name="Line 45"/>
              <p:cNvSpPr>
                <a:spLocks noChangeShapeType="1"/>
              </p:cNvSpPr>
              <p:nvPr/>
            </p:nvSpPr>
            <p:spPr bwMode="auto">
              <a:xfrm>
                <a:off x="8640" y="3600"/>
                <a:ext cx="0" cy="576"/>
              </a:xfrm>
              <a:prstGeom prst="line">
                <a:avLst/>
              </a:prstGeom>
              <a:noFill/>
              <a:ln w="12700">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3" name="Line 46"/>
              <p:cNvSpPr>
                <a:spLocks noChangeShapeType="1"/>
              </p:cNvSpPr>
              <p:nvPr/>
            </p:nvSpPr>
            <p:spPr bwMode="auto">
              <a:xfrm flipH="1">
                <a:off x="8064" y="4176"/>
                <a:ext cx="576" cy="0"/>
              </a:xfrm>
              <a:prstGeom prst="line">
                <a:avLst/>
              </a:prstGeom>
              <a:noFill/>
              <a:ln w="12700">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grpSp>
        <p:graphicFrame>
          <p:nvGraphicFramePr>
            <p:cNvPr id="124" name="Object 73"/>
            <p:cNvGraphicFramePr>
              <a:graphicFrameLocks noChangeAspect="1"/>
            </p:cNvGraphicFramePr>
            <p:nvPr>
              <p:extLst>
                <p:ext uri="{D42A27DB-BD31-4B8C-83A1-F6EECF244321}">
                  <p14:modId xmlns:p14="http://schemas.microsoft.com/office/powerpoint/2010/main" val="1704691932"/>
                </p:ext>
              </p:extLst>
            </p:nvPr>
          </p:nvGraphicFramePr>
          <p:xfrm>
            <a:off x="6706162" y="2447593"/>
            <a:ext cx="115888" cy="73025"/>
          </p:xfrm>
          <a:graphic>
            <a:graphicData uri="http://schemas.openxmlformats.org/presentationml/2006/ole">
              <mc:AlternateContent xmlns:mc="http://schemas.openxmlformats.org/markup-compatibility/2006">
                <mc:Choice xmlns:v="urn:schemas-microsoft-com:vml" Requires="v">
                  <p:oleObj spid="_x0000_s5045" name="Image Photo Magic" r:id="rId4" imgW="561915" imgH="361762" progId="PhotoMag.Image.4">
                    <p:embed/>
                  </p:oleObj>
                </mc:Choice>
                <mc:Fallback>
                  <p:oleObj name="Image Photo Magic" r:id="rId4" imgW="561915" imgH="361762" progId="PhotoMag.Image.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06162" y="2447593"/>
                          <a:ext cx="115888" cy="73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125" name="Object 74"/>
            <p:cNvGraphicFramePr>
              <a:graphicFrameLocks noChangeAspect="1"/>
            </p:cNvGraphicFramePr>
            <p:nvPr>
              <p:extLst>
                <p:ext uri="{D42A27DB-BD31-4B8C-83A1-F6EECF244321}">
                  <p14:modId xmlns:p14="http://schemas.microsoft.com/office/powerpoint/2010/main" val="1566251158"/>
                </p:ext>
              </p:extLst>
            </p:nvPr>
          </p:nvGraphicFramePr>
          <p:xfrm>
            <a:off x="6591862" y="2431718"/>
            <a:ext cx="114300" cy="73025"/>
          </p:xfrm>
          <a:graphic>
            <a:graphicData uri="http://schemas.openxmlformats.org/presentationml/2006/ole">
              <mc:AlternateContent xmlns:mc="http://schemas.openxmlformats.org/markup-compatibility/2006">
                <mc:Choice xmlns:v="urn:schemas-microsoft-com:vml" Requires="v">
                  <p:oleObj spid="_x0000_s5046" name="Image Photo Magic" r:id="rId6" imgW="561915" imgH="361762" progId="PhotoMag.Image.4">
                    <p:embed/>
                  </p:oleObj>
                </mc:Choice>
                <mc:Fallback>
                  <p:oleObj name="Image Photo Magic" r:id="rId6" imgW="561915" imgH="361762" progId="PhotoMag.Image.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91862" y="2431718"/>
                          <a:ext cx="114300" cy="73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pSp>
      <p:grpSp>
        <p:nvGrpSpPr>
          <p:cNvPr id="99" name="Group 98"/>
          <p:cNvGrpSpPr/>
          <p:nvPr/>
        </p:nvGrpSpPr>
        <p:grpSpPr>
          <a:xfrm>
            <a:off x="298459" y="1143299"/>
            <a:ext cx="6512915" cy="4634520"/>
            <a:chOff x="457200" y="1186589"/>
            <a:chExt cx="6512915" cy="4634520"/>
          </a:xfrm>
          <a:scene3d>
            <a:camera prst="perspectiveFront">
              <a:rot lat="600000" lon="19800000" rev="0"/>
            </a:camera>
            <a:lightRig rig="threePt" dir="t"/>
          </a:scene3d>
        </p:grpSpPr>
        <p:pic>
          <p:nvPicPr>
            <p:cNvPr id="8" name="Picture 7"/>
            <p:cNvPicPr>
              <a:picLocks noChangeAspect="1"/>
            </p:cNvPicPr>
            <p:nvPr/>
          </p:nvPicPr>
          <p:blipFill>
            <a:blip r:embed="rId7"/>
            <a:stretch>
              <a:fillRect/>
            </a:stretch>
          </p:blipFill>
          <p:spPr>
            <a:xfrm>
              <a:off x="457200" y="2624644"/>
              <a:ext cx="1944554" cy="1409802"/>
            </a:xfrm>
            <a:prstGeom prst="rect">
              <a:avLst/>
            </a:prstGeom>
          </p:spPr>
        </p:pic>
        <p:pic>
          <p:nvPicPr>
            <p:cNvPr id="3" name="Picture 2"/>
            <p:cNvPicPr>
              <a:picLocks noChangeAspect="1"/>
            </p:cNvPicPr>
            <p:nvPr/>
          </p:nvPicPr>
          <p:blipFill>
            <a:blip r:embed="rId8"/>
            <a:stretch>
              <a:fillRect/>
            </a:stretch>
          </p:blipFill>
          <p:spPr>
            <a:xfrm>
              <a:off x="2401753" y="2569263"/>
              <a:ext cx="1549453" cy="1701502"/>
            </a:xfrm>
            <a:prstGeom prst="rect">
              <a:avLst/>
            </a:prstGeom>
          </p:spPr>
        </p:pic>
        <p:pic>
          <p:nvPicPr>
            <p:cNvPr id="9" name="Picture 8"/>
            <p:cNvPicPr>
              <a:picLocks noChangeAspect="1"/>
            </p:cNvPicPr>
            <p:nvPr/>
          </p:nvPicPr>
          <p:blipFill>
            <a:blip r:embed="rId9"/>
            <a:stretch>
              <a:fillRect/>
            </a:stretch>
          </p:blipFill>
          <p:spPr>
            <a:xfrm>
              <a:off x="4471542" y="4270765"/>
              <a:ext cx="1651254" cy="1550344"/>
            </a:xfrm>
            <a:prstGeom prst="rect">
              <a:avLst/>
            </a:prstGeom>
            <a:effectLst>
              <a:reflection stA="50000" endPos="50000" dir="5400000" sy="-100000" algn="bl" rotWithShape="0"/>
            </a:effectLst>
          </p:spPr>
        </p:pic>
        <p:pic>
          <p:nvPicPr>
            <p:cNvPr id="10" name="Picture 9"/>
            <p:cNvPicPr>
              <a:picLocks noChangeAspect="1"/>
            </p:cNvPicPr>
            <p:nvPr/>
          </p:nvPicPr>
          <p:blipFill>
            <a:blip r:embed="rId10"/>
            <a:stretch>
              <a:fillRect/>
            </a:stretch>
          </p:blipFill>
          <p:spPr>
            <a:xfrm>
              <a:off x="3936774" y="2569263"/>
              <a:ext cx="1621803" cy="1703263"/>
            </a:xfrm>
            <a:prstGeom prst="rect">
              <a:avLst/>
            </a:prstGeom>
          </p:spPr>
        </p:pic>
        <p:pic>
          <p:nvPicPr>
            <p:cNvPr id="11" name="Picture 10"/>
            <p:cNvPicPr>
              <a:picLocks noChangeAspect="1"/>
            </p:cNvPicPr>
            <p:nvPr/>
          </p:nvPicPr>
          <p:blipFill>
            <a:blip r:embed="rId11"/>
            <a:stretch>
              <a:fillRect/>
            </a:stretch>
          </p:blipFill>
          <p:spPr>
            <a:xfrm>
              <a:off x="457200" y="1186589"/>
              <a:ext cx="1944554" cy="1437279"/>
            </a:xfrm>
            <a:prstGeom prst="rect">
              <a:avLst/>
            </a:prstGeom>
          </p:spPr>
        </p:pic>
        <p:pic>
          <p:nvPicPr>
            <p:cNvPr id="12" name="Picture 11"/>
            <p:cNvPicPr>
              <a:picLocks noChangeAspect="1"/>
            </p:cNvPicPr>
            <p:nvPr/>
          </p:nvPicPr>
          <p:blipFill>
            <a:blip r:embed="rId12"/>
            <a:stretch>
              <a:fillRect/>
            </a:stretch>
          </p:blipFill>
          <p:spPr>
            <a:xfrm>
              <a:off x="5529971" y="2639511"/>
              <a:ext cx="1440144" cy="1631254"/>
            </a:xfrm>
            <a:prstGeom prst="rect">
              <a:avLst/>
            </a:prstGeom>
          </p:spPr>
        </p:pic>
        <p:pic>
          <p:nvPicPr>
            <p:cNvPr id="4" name="Picture 3"/>
            <p:cNvPicPr>
              <a:picLocks noChangeAspect="1"/>
            </p:cNvPicPr>
            <p:nvPr/>
          </p:nvPicPr>
          <p:blipFill>
            <a:blip r:embed="rId13"/>
            <a:stretch>
              <a:fillRect/>
            </a:stretch>
          </p:blipFill>
          <p:spPr>
            <a:xfrm>
              <a:off x="457200" y="4034446"/>
              <a:ext cx="1944554" cy="1786663"/>
            </a:xfrm>
            <a:prstGeom prst="rect">
              <a:avLst/>
            </a:prstGeom>
            <a:effectLst>
              <a:reflection stA="50000" endPos="50000" dir="5400000" sy="-100000" algn="bl" rotWithShape="0"/>
            </a:effectLst>
          </p:spPr>
        </p:pic>
        <p:pic>
          <p:nvPicPr>
            <p:cNvPr id="5" name="Picture 4"/>
            <p:cNvPicPr>
              <a:picLocks noChangeAspect="1"/>
            </p:cNvPicPr>
            <p:nvPr/>
          </p:nvPicPr>
          <p:blipFill>
            <a:blip r:embed="rId14"/>
            <a:stretch>
              <a:fillRect/>
            </a:stretch>
          </p:blipFill>
          <p:spPr>
            <a:xfrm>
              <a:off x="2401753" y="1186589"/>
              <a:ext cx="2493607" cy="1427317"/>
            </a:xfrm>
            <a:prstGeom prst="rect">
              <a:avLst/>
            </a:prstGeom>
          </p:spPr>
        </p:pic>
        <p:pic>
          <p:nvPicPr>
            <p:cNvPr id="6" name="Picture 5"/>
            <p:cNvPicPr>
              <a:picLocks noChangeAspect="1"/>
            </p:cNvPicPr>
            <p:nvPr/>
          </p:nvPicPr>
          <p:blipFill>
            <a:blip r:embed="rId15"/>
            <a:stretch>
              <a:fillRect/>
            </a:stretch>
          </p:blipFill>
          <p:spPr>
            <a:xfrm>
              <a:off x="2401753" y="4270765"/>
              <a:ext cx="2069789" cy="1550344"/>
            </a:xfrm>
            <a:prstGeom prst="rect">
              <a:avLst/>
            </a:prstGeom>
            <a:effectLst>
              <a:reflection stA="50000" endPos="50000" dir="5400000" sy="-100000" algn="bl" rotWithShape="0"/>
            </a:effectLst>
          </p:spPr>
        </p:pic>
        <p:pic>
          <p:nvPicPr>
            <p:cNvPr id="88" name="Picture 87"/>
            <p:cNvPicPr>
              <a:picLocks noChangeAspect="1"/>
            </p:cNvPicPr>
            <p:nvPr/>
          </p:nvPicPr>
          <p:blipFill>
            <a:blip r:embed="rId16"/>
            <a:stretch>
              <a:fillRect/>
            </a:stretch>
          </p:blipFill>
          <p:spPr>
            <a:xfrm>
              <a:off x="4907571" y="1186589"/>
              <a:ext cx="1955632" cy="1433136"/>
            </a:xfrm>
            <a:prstGeom prst="rect">
              <a:avLst/>
            </a:prstGeom>
          </p:spPr>
        </p:pic>
      </p:grpSp>
      <p:pic>
        <p:nvPicPr>
          <p:cNvPr id="126" name="Picture 6" descr="peridotite"/>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475134" y="4168818"/>
            <a:ext cx="1850605" cy="1179417"/>
          </a:xfrm>
          <a:prstGeom prst="rect">
            <a:avLst/>
          </a:prstGeom>
          <a:noFill/>
          <a:effectLst>
            <a:reflection stA="50000" endPos="50000" dir="5400000" sy="-100000" algn="bl" rotWithShape="0"/>
          </a:effectLst>
          <a:scene3d>
            <a:camera prst="perspectiveFront">
              <a:rot lat="600000" lon="1800000" rev="0"/>
            </a:camera>
            <a:lightRig rig="threePt" dir="t"/>
          </a:scene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6732903"/>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12701"/>
            <a:ext cx="9143999" cy="685800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descr="Image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8529" y="1709083"/>
            <a:ext cx="4450071" cy="3070431"/>
          </a:xfrm>
          <a:prstGeom prst="rect">
            <a:avLst/>
          </a:prstGeom>
          <a:noFill/>
          <a:ln>
            <a:noFill/>
          </a:ln>
          <a:effectLst>
            <a:reflection stA="50000" endPos="50000" dir="5400000" sy="-100000" algn="bl" rotWithShape="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932754" y="4474713"/>
            <a:ext cx="1031542" cy="2089597"/>
          </a:xfrm>
          <a:prstGeom prst="rect">
            <a:avLst/>
          </a:prstGeom>
          <a:noFill/>
          <a:ln>
            <a:noFill/>
          </a:ln>
          <a:effectLst>
            <a:reflection stA="50000" endPos="50000" dir="5400000" sy="-100000" algn="bl" rotWithShape="0"/>
          </a:effectLst>
          <a:scene3d>
            <a:camera prst="perspectiveFront">
              <a:rot lat="600000" lon="1800000" rev="0"/>
            </a:camera>
            <a:lightRig rig="threePt" dir="t"/>
          </a:scene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p:nvSpPr>
        <p:spPr>
          <a:xfrm>
            <a:off x="279400" y="5288340"/>
            <a:ext cx="3479800" cy="1569660"/>
          </a:xfrm>
          <a:prstGeom prst="rect">
            <a:avLst/>
          </a:prstGeom>
          <a:noFill/>
        </p:spPr>
        <p:txBody>
          <a:bodyPr wrap="square" rtlCol="0">
            <a:spAutoFit/>
          </a:bodyPr>
          <a:lstStyle/>
          <a:p>
            <a:pPr algn="ctr"/>
            <a:r>
              <a:rPr lang="en-US" sz="2400" i="1" dirty="0">
                <a:solidFill>
                  <a:schemeClr val="accent1">
                    <a:lumMod val="40000"/>
                    <a:lumOff val="60000"/>
                  </a:schemeClr>
                </a:solidFill>
              </a:rPr>
              <a:t>W</a:t>
            </a:r>
            <a:r>
              <a:rPr lang="en-US" sz="2400" i="1" dirty="0" smtClean="0">
                <a:solidFill>
                  <a:schemeClr val="accent1">
                    <a:lumMod val="40000"/>
                    <a:lumOff val="60000"/>
                  </a:schemeClr>
                </a:solidFill>
              </a:rPr>
              <a:t>hy?</a:t>
            </a:r>
          </a:p>
          <a:p>
            <a:pPr algn="ctr"/>
            <a:r>
              <a:rPr lang="en-US" i="1" dirty="0" smtClean="0">
                <a:solidFill>
                  <a:schemeClr val="accent1">
                    <a:lumMod val="40000"/>
                    <a:lumOff val="60000"/>
                  </a:schemeClr>
                </a:solidFill>
              </a:rPr>
              <a:t>“</a:t>
            </a:r>
            <a:r>
              <a:rPr lang="en-US" i="1" dirty="0" smtClean="0">
                <a:solidFill>
                  <a:schemeClr val="accent1">
                    <a:lumMod val="20000"/>
                    <a:lumOff val="80000"/>
                  </a:schemeClr>
                </a:solidFill>
              </a:rPr>
              <a:t>Fair </a:t>
            </a:r>
            <a:r>
              <a:rPr lang="en-US" i="1" dirty="0">
                <a:solidFill>
                  <a:schemeClr val="accent1">
                    <a:lumMod val="20000"/>
                    <a:lumOff val="80000"/>
                  </a:schemeClr>
                </a:solidFill>
              </a:rPr>
              <a:t>is what we </a:t>
            </a:r>
            <a:r>
              <a:rPr lang="en-US" i="1" dirty="0" smtClean="0">
                <a:solidFill>
                  <a:schemeClr val="accent1">
                    <a:lumMod val="20000"/>
                    <a:lumOff val="80000"/>
                  </a:schemeClr>
                </a:solidFill>
              </a:rPr>
              <a:t>see… </a:t>
            </a:r>
          </a:p>
          <a:p>
            <a:pPr algn="ctr"/>
            <a:r>
              <a:rPr lang="en-US" i="1" dirty="0" smtClean="0">
                <a:solidFill>
                  <a:schemeClr val="accent1">
                    <a:lumMod val="20000"/>
                    <a:lumOff val="80000"/>
                  </a:schemeClr>
                </a:solidFill>
              </a:rPr>
              <a:t>Fairer </a:t>
            </a:r>
            <a:r>
              <a:rPr lang="en-US" i="1" dirty="0">
                <a:solidFill>
                  <a:schemeClr val="accent1">
                    <a:lumMod val="20000"/>
                    <a:lumOff val="80000"/>
                  </a:schemeClr>
                </a:solidFill>
              </a:rPr>
              <a:t>what we have </a:t>
            </a:r>
            <a:r>
              <a:rPr lang="en-US" i="1" dirty="0" smtClean="0">
                <a:solidFill>
                  <a:schemeClr val="accent1">
                    <a:lumMod val="20000"/>
                    <a:lumOff val="80000"/>
                  </a:schemeClr>
                </a:solidFill>
              </a:rPr>
              <a:t>perceived… </a:t>
            </a:r>
          </a:p>
          <a:p>
            <a:pPr algn="ctr"/>
            <a:r>
              <a:rPr lang="en-US" i="1" dirty="0" smtClean="0">
                <a:solidFill>
                  <a:schemeClr val="accent1">
                    <a:lumMod val="20000"/>
                    <a:lumOff val="80000"/>
                  </a:schemeClr>
                </a:solidFill>
              </a:rPr>
              <a:t>Fairest </a:t>
            </a:r>
            <a:r>
              <a:rPr lang="en-US" i="1" dirty="0">
                <a:solidFill>
                  <a:schemeClr val="accent1">
                    <a:lumMod val="20000"/>
                    <a:lumOff val="80000"/>
                  </a:schemeClr>
                </a:solidFill>
              </a:rPr>
              <a:t>what is still in </a:t>
            </a:r>
            <a:r>
              <a:rPr lang="en-US" i="1" dirty="0" smtClean="0">
                <a:solidFill>
                  <a:schemeClr val="accent1">
                    <a:lumMod val="20000"/>
                    <a:lumOff val="80000"/>
                  </a:schemeClr>
                </a:solidFill>
              </a:rPr>
              <a:t>veil…</a:t>
            </a:r>
            <a:r>
              <a:rPr lang="en-US" i="1" dirty="0" smtClean="0">
                <a:solidFill>
                  <a:schemeClr val="accent1">
                    <a:lumMod val="40000"/>
                    <a:lumOff val="60000"/>
                  </a:schemeClr>
                </a:solidFill>
              </a:rPr>
              <a:t>”</a:t>
            </a:r>
          </a:p>
          <a:p>
            <a:pPr algn="ctr"/>
            <a:r>
              <a:rPr lang="en-US" i="1" dirty="0" smtClean="0">
                <a:solidFill>
                  <a:schemeClr val="accent1">
                    <a:lumMod val="40000"/>
                    <a:lumOff val="60000"/>
                  </a:schemeClr>
                </a:solidFill>
              </a:rPr>
              <a:t>Steno 1673</a:t>
            </a:r>
            <a:endParaRPr lang="en-US" dirty="0">
              <a:solidFill>
                <a:schemeClr val="accent1">
                  <a:lumMod val="40000"/>
                  <a:lumOff val="60000"/>
                </a:schemeClr>
              </a:solidFill>
            </a:endParaRPr>
          </a:p>
        </p:txBody>
      </p:sp>
      <p:pic>
        <p:nvPicPr>
          <p:cNvPr id="10" name="Picture 7" descr="LANDSCAP"/>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257610"/>
            <a:ext cx="4655542" cy="4101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0" y="24533"/>
            <a:ext cx="9144000" cy="1550685"/>
          </a:xfrm>
        </p:spPr>
        <p:txBody>
          <a:bodyPr>
            <a:noAutofit/>
          </a:bodyPr>
          <a:lstStyle/>
          <a:p>
            <a:r>
              <a:rPr lang="en-US" sz="3200" dirty="0" smtClean="0">
                <a:solidFill>
                  <a:schemeClr val="accent1">
                    <a:lumMod val="60000"/>
                    <a:lumOff val="40000"/>
                  </a:schemeClr>
                </a:solidFill>
              </a:rPr>
              <a:t>To what end? </a:t>
            </a:r>
            <a:br>
              <a:rPr lang="en-US" sz="3200" dirty="0" smtClean="0">
                <a:solidFill>
                  <a:schemeClr val="accent1">
                    <a:lumMod val="60000"/>
                    <a:lumOff val="40000"/>
                  </a:schemeClr>
                </a:solidFill>
              </a:rPr>
            </a:br>
            <a:r>
              <a:rPr lang="en-US" sz="3200" dirty="0" smtClean="0">
                <a:solidFill>
                  <a:schemeClr val="accent1">
                    <a:lumMod val="20000"/>
                    <a:lumOff val="80000"/>
                  </a:schemeClr>
                </a:solidFill>
              </a:rPr>
              <a:t>Dating and tracing the dynamics and evolution </a:t>
            </a:r>
            <a:br>
              <a:rPr lang="en-US" sz="3200" dirty="0" smtClean="0">
                <a:solidFill>
                  <a:schemeClr val="accent1">
                    <a:lumMod val="20000"/>
                    <a:lumOff val="80000"/>
                  </a:schemeClr>
                </a:solidFill>
              </a:rPr>
            </a:br>
            <a:r>
              <a:rPr lang="en-US" sz="3200" dirty="0" smtClean="0">
                <a:solidFill>
                  <a:schemeClr val="accent1">
                    <a:lumMod val="20000"/>
                    <a:lumOff val="80000"/>
                  </a:schemeClr>
                </a:solidFill>
              </a:rPr>
              <a:t>of </a:t>
            </a:r>
            <a:r>
              <a:rPr lang="en-US" sz="3200" dirty="0" smtClean="0">
                <a:solidFill>
                  <a:schemeClr val="accent1">
                    <a:lumMod val="20000"/>
                    <a:lumOff val="80000"/>
                  </a:schemeClr>
                </a:solidFill>
              </a:rPr>
              <a:t>Earth and our </a:t>
            </a:r>
            <a:r>
              <a:rPr lang="en-US" sz="3200" dirty="0" smtClean="0">
                <a:solidFill>
                  <a:schemeClr val="accent1">
                    <a:lumMod val="20000"/>
                    <a:lumOff val="80000"/>
                  </a:schemeClr>
                </a:solidFill>
              </a:rPr>
              <a:t>Solar System…</a:t>
            </a:r>
            <a:endParaRPr lang="en-US" sz="3200" dirty="0">
              <a:solidFill>
                <a:schemeClr val="accent1">
                  <a:lumMod val="20000"/>
                  <a:lumOff val="80000"/>
                </a:schemeClr>
              </a:solidFill>
            </a:endParaRPr>
          </a:p>
        </p:txBody>
      </p:sp>
      <p:pic>
        <p:nvPicPr>
          <p:cNvPr id="6" name="Picture 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230996" y="4092529"/>
            <a:ext cx="1653646" cy="2471781"/>
          </a:xfrm>
          <a:prstGeom prst="rect">
            <a:avLst/>
          </a:prstGeom>
          <a:noFill/>
          <a:ln>
            <a:noFill/>
          </a:ln>
          <a:effectLst>
            <a:reflection stA="50000" endPos="50000" dir="5400000" sy="-100000" algn="bl" rotWithShape="0"/>
          </a:effectLst>
          <a:scene3d>
            <a:camera prst="perspectiveFront">
              <a:rot lat="600000" lon="1800000" rev="0"/>
            </a:camera>
            <a:lightRig rig="threePt" dir="t"/>
          </a:scene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3465298"/>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2701"/>
            <a:ext cx="9143999" cy="685800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1"/>
          <p:cNvSpPr>
            <a:spLocks noGrp="1"/>
          </p:cNvSpPr>
          <p:nvPr>
            <p:ph type="title"/>
          </p:nvPr>
        </p:nvSpPr>
        <p:spPr>
          <a:xfrm>
            <a:off x="-1" y="203200"/>
            <a:ext cx="9144001" cy="1155700"/>
          </a:xfrm>
        </p:spPr>
        <p:txBody>
          <a:bodyPr>
            <a:noAutofit/>
          </a:bodyPr>
          <a:lstStyle/>
          <a:p>
            <a:r>
              <a:rPr lang="en-US" sz="3200" dirty="0" smtClean="0">
                <a:solidFill>
                  <a:srgbClr val="F6E4B7"/>
                </a:solidFill>
              </a:rPr>
              <a:t>My fifth step: </a:t>
            </a:r>
            <a:r>
              <a:rPr lang="en-US" sz="3200" dirty="0" smtClean="0">
                <a:solidFill>
                  <a:srgbClr val="7F7F7F"/>
                </a:solidFill>
              </a:rPr>
              <a:t>SILVER</a:t>
            </a:r>
            <a:r>
              <a:rPr lang="en-US" sz="3200" dirty="0" smtClean="0">
                <a:solidFill>
                  <a:srgbClr val="F6E4B7"/>
                </a:solidFill>
              </a:rPr>
              <a:t>!</a:t>
            </a:r>
            <a:br>
              <a:rPr lang="en-US" sz="3200" dirty="0" smtClean="0">
                <a:solidFill>
                  <a:srgbClr val="F6E4B7"/>
                </a:solidFill>
              </a:rPr>
            </a:br>
            <a:r>
              <a:rPr lang="en-US" sz="3200" dirty="0" smtClean="0">
                <a:solidFill>
                  <a:schemeClr val="accent1">
                    <a:lumMod val="20000"/>
                    <a:lumOff val="80000"/>
                  </a:schemeClr>
                </a:solidFill>
              </a:rPr>
              <a:t>At </a:t>
            </a:r>
            <a:r>
              <a:rPr lang="en-US" sz="3200" dirty="0">
                <a:solidFill>
                  <a:schemeClr val="accent1">
                    <a:lumMod val="20000"/>
                    <a:lumOff val="80000"/>
                  </a:schemeClr>
                </a:solidFill>
              </a:rPr>
              <a:t>the crossroads of </a:t>
            </a:r>
            <a:r>
              <a:rPr lang="en-US" sz="3200" dirty="0" smtClean="0">
                <a:solidFill>
                  <a:schemeClr val="accent1">
                    <a:lumMod val="20000"/>
                    <a:lumOff val="80000"/>
                  </a:schemeClr>
                </a:solidFill>
              </a:rPr>
              <a:t>archeology, geochemistry</a:t>
            </a:r>
            <a:r>
              <a:rPr lang="mr-IN" sz="3200" dirty="0" smtClean="0">
                <a:solidFill>
                  <a:schemeClr val="accent1">
                    <a:lumMod val="20000"/>
                    <a:lumOff val="80000"/>
                  </a:schemeClr>
                </a:solidFill>
              </a:rPr>
              <a:t>…</a:t>
            </a:r>
            <a:endParaRPr lang="en-US" sz="3200" dirty="0"/>
          </a:p>
        </p:txBody>
      </p:sp>
      <p:pic>
        <p:nvPicPr>
          <p:cNvPr id="5" name="Picture 4"/>
          <p:cNvPicPr>
            <a:picLocks noChangeAspect="1"/>
          </p:cNvPicPr>
          <p:nvPr/>
        </p:nvPicPr>
        <p:blipFill>
          <a:blip r:embed="rId2"/>
          <a:stretch>
            <a:fillRect/>
          </a:stretch>
        </p:blipFill>
        <p:spPr>
          <a:xfrm>
            <a:off x="5118100" y="2387600"/>
            <a:ext cx="3441700" cy="2108551"/>
          </a:xfrm>
          <a:prstGeom prst="rect">
            <a:avLst/>
          </a:prstGeom>
        </p:spPr>
      </p:pic>
      <p:pic>
        <p:nvPicPr>
          <p:cNvPr id="6" name="Picture 5"/>
          <p:cNvPicPr>
            <a:picLocks noChangeAspect="1"/>
          </p:cNvPicPr>
          <p:nvPr/>
        </p:nvPicPr>
        <p:blipFill>
          <a:blip r:embed="rId3"/>
          <a:stretch>
            <a:fillRect/>
          </a:stretch>
        </p:blipFill>
        <p:spPr>
          <a:xfrm>
            <a:off x="279400" y="1549751"/>
            <a:ext cx="3753134" cy="5029200"/>
          </a:xfrm>
          <a:prstGeom prst="rect">
            <a:avLst/>
          </a:prstGeom>
        </p:spPr>
      </p:pic>
      <p:sp>
        <p:nvSpPr>
          <p:cNvPr id="8" name="Title 1"/>
          <p:cNvSpPr txBox="1">
            <a:spLocks/>
          </p:cNvSpPr>
          <p:nvPr/>
        </p:nvSpPr>
        <p:spPr>
          <a:xfrm>
            <a:off x="4991100" y="1746475"/>
            <a:ext cx="3683000" cy="517498"/>
          </a:xfrm>
          <a:prstGeom prst="rect">
            <a:avLst/>
          </a:prstGeom>
        </p:spPr>
        <p:txBody>
          <a:bodyPr vert="horz" lIns="91440" tIns="45720" rIns="91440" bIns="45720" rtlCol="0" anchor="t">
            <a:normAutofit fontScale="90000" lnSpcReduction="10000"/>
          </a:bodyPr>
          <a:lstStyle>
            <a:lvl1pPr algn="ctr" defTabSz="914400" rtl="0" eaLnBrk="1" latinLnBrk="0" hangingPunct="1">
              <a:spcBef>
                <a:spcPct val="0"/>
              </a:spcBef>
              <a:buNone/>
              <a:defRPr sz="50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mr-IN" sz="3200" dirty="0" smtClean="0">
                <a:solidFill>
                  <a:srgbClr val="F6E4B7"/>
                </a:solidFill>
              </a:rPr>
              <a:t>…</a:t>
            </a:r>
            <a:r>
              <a:rPr lang="en-US" sz="3200" dirty="0" smtClean="0">
                <a:solidFill>
                  <a:srgbClr val="F6E4B7"/>
                </a:solidFill>
              </a:rPr>
              <a:t>economics…</a:t>
            </a:r>
            <a:r>
              <a:rPr lang="en-US" sz="3200" dirty="0">
                <a:solidFill>
                  <a:srgbClr val="F6E4B7"/>
                </a:solidFill>
              </a:rPr>
              <a:t>.</a:t>
            </a:r>
            <a:endParaRPr lang="en-US" sz="3200" dirty="0" smtClean="0">
              <a:solidFill>
                <a:srgbClr val="F6E4B7"/>
              </a:solidFill>
            </a:endParaRPr>
          </a:p>
        </p:txBody>
      </p:sp>
      <p:sp>
        <p:nvSpPr>
          <p:cNvPr id="9" name="Title 1"/>
          <p:cNvSpPr txBox="1">
            <a:spLocks/>
          </p:cNvSpPr>
          <p:nvPr/>
        </p:nvSpPr>
        <p:spPr>
          <a:xfrm>
            <a:off x="3816634" y="5277075"/>
            <a:ext cx="4527266" cy="517498"/>
          </a:xfrm>
          <a:prstGeom prst="rect">
            <a:avLst/>
          </a:prstGeom>
        </p:spPr>
        <p:txBody>
          <a:bodyPr vert="horz" lIns="91440" tIns="45720" rIns="91440" bIns="45720" rtlCol="0" anchor="t">
            <a:normAutofit fontScale="90000" lnSpcReduction="10000"/>
          </a:bodyPr>
          <a:lstStyle>
            <a:lvl1pPr algn="ctr" defTabSz="914400" rtl="0" eaLnBrk="1" latinLnBrk="0" hangingPunct="1">
              <a:spcBef>
                <a:spcPct val="0"/>
              </a:spcBef>
              <a:buNone/>
              <a:defRPr sz="50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dirty="0" smtClean="0">
                <a:solidFill>
                  <a:srgbClr val="F6E4B7"/>
                </a:solidFill>
              </a:rPr>
              <a:t>…and (Roman) history…</a:t>
            </a:r>
            <a:r>
              <a:rPr lang="en-US" sz="3200" dirty="0">
                <a:solidFill>
                  <a:srgbClr val="F6E4B7"/>
                </a:solidFill>
              </a:rPr>
              <a:t>.</a:t>
            </a:r>
            <a:endParaRPr lang="en-US" sz="3200" dirty="0" smtClean="0">
              <a:solidFill>
                <a:srgbClr val="F6E4B7"/>
              </a:solidFill>
            </a:endParaRPr>
          </a:p>
        </p:txBody>
      </p:sp>
    </p:spTree>
    <p:extLst>
      <p:ext uri="{BB962C8B-B14F-4D97-AF65-F5344CB8AC3E}">
        <p14:creationId xmlns:p14="http://schemas.microsoft.com/office/powerpoint/2010/main" val="3133276802"/>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2701"/>
            <a:ext cx="9143999" cy="685800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2"/>
          <a:stretch>
            <a:fillRect/>
          </a:stretch>
        </p:blipFill>
        <p:spPr>
          <a:xfrm rot="16200000">
            <a:off x="1993900" y="342900"/>
            <a:ext cx="5143500" cy="6858000"/>
          </a:xfrm>
          <a:prstGeom prst="rect">
            <a:avLst/>
          </a:prstGeom>
        </p:spPr>
      </p:pic>
      <p:sp>
        <p:nvSpPr>
          <p:cNvPr id="6" name="Title 1"/>
          <p:cNvSpPr>
            <a:spLocks noGrp="1"/>
          </p:cNvSpPr>
          <p:nvPr>
            <p:ph type="title"/>
          </p:nvPr>
        </p:nvSpPr>
        <p:spPr>
          <a:xfrm>
            <a:off x="-1" y="304800"/>
            <a:ext cx="9144001" cy="736600"/>
          </a:xfrm>
        </p:spPr>
        <p:txBody>
          <a:bodyPr>
            <a:noAutofit/>
          </a:bodyPr>
          <a:lstStyle/>
          <a:p>
            <a:r>
              <a:rPr lang="fr-FR" sz="3200" dirty="0" err="1" smtClean="0">
                <a:solidFill>
                  <a:schemeClr val="accent6">
                    <a:lumMod val="40000"/>
                    <a:lumOff val="60000"/>
                  </a:schemeClr>
                </a:solidFill>
              </a:rPr>
              <a:t>What</a:t>
            </a:r>
            <a:r>
              <a:rPr lang="fr-FR" sz="3200" dirty="0" smtClean="0">
                <a:solidFill>
                  <a:schemeClr val="accent6">
                    <a:lumMod val="40000"/>
                    <a:lumOff val="60000"/>
                  </a:schemeClr>
                </a:solidFill>
              </a:rPr>
              <a:t> I know about the </a:t>
            </a:r>
            <a:r>
              <a:rPr lang="fr-FR" sz="3200" dirty="0" err="1" smtClean="0">
                <a:solidFill>
                  <a:schemeClr val="accent6">
                    <a:lumMod val="40000"/>
                    <a:lumOff val="60000"/>
                  </a:schemeClr>
                </a:solidFill>
              </a:rPr>
              <a:t>Antiquity</a:t>
            </a:r>
            <a:r>
              <a:rPr lang="fr-FR" sz="3200" dirty="0" smtClean="0">
                <a:solidFill>
                  <a:schemeClr val="accent6">
                    <a:lumMod val="40000"/>
                    <a:lumOff val="60000"/>
                  </a:schemeClr>
                </a:solidFill>
              </a:rPr>
              <a:t> and Roman </a:t>
            </a:r>
            <a:r>
              <a:rPr lang="fr-FR" sz="3200" dirty="0" err="1" smtClean="0">
                <a:solidFill>
                  <a:schemeClr val="accent6">
                    <a:lumMod val="40000"/>
                    <a:lumOff val="60000"/>
                  </a:schemeClr>
                </a:solidFill>
              </a:rPr>
              <a:t>history</a:t>
            </a:r>
            <a:r>
              <a:rPr lang="fr-FR" sz="3200" dirty="0" smtClean="0">
                <a:solidFill>
                  <a:schemeClr val="accent6">
                    <a:lumMod val="40000"/>
                    <a:lumOff val="60000"/>
                  </a:schemeClr>
                </a:solidFill>
              </a:rPr>
              <a:t>!</a:t>
            </a:r>
            <a:endParaRPr lang="en-US" sz="3200" dirty="0">
              <a:solidFill>
                <a:schemeClr val="accent6">
                  <a:lumMod val="40000"/>
                  <a:lumOff val="60000"/>
                </a:schemeClr>
              </a:solidFill>
            </a:endParaRPr>
          </a:p>
        </p:txBody>
      </p:sp>
      <p:sp>
        <p:nvSpPr>
          <p:cNvPr id="7" name="Title 1"/>
          <p:cNvSpPr txBox="1">
            <a:spLocks/>
          </p:cNvSpPr>
          <p:nvPr/>
        </p:nvSpPr>
        <p:spPr>
          <a:xfrm>
            <a:off x="1238249" y="5743575"/>
            <a:ext cx="3054351" cy="476249"/>
          </a:xfrm>
          <a:prstGeom prst="rect">
            <a:avLst/>
          </a:prstGeom>
        </p:spPr>
        <p:txBody>
          <a:bodyPr vert="horz" lIns="91440" tIns="45720" rIns="91440" bIns="45720" rtlCol="0" anchor="t">
            <a:noAutofit/>
          </a:bodyPr>
          <a:lstStyle>
            <a:lvl1pPr algn="ctr" defTabSz="914400" rtl="0" eaLnBrk="1" latinLnBrk="0" hangingPunct="1">
              <a:spcBef>
                <a:spcPct val="0"/>
              </a:spcBef>
              <a:buNone/>
              <a:defRPr sz="50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2400" dirty="0" err="1" smtClean="0">
                <a:solidFill>
                  <a:schemeClr val="accent6">
                    <a:lumMod val="40000"/>
                    <a:lumOff val="60000"/>
                  </a:schemeClr>
                </a:solidFill>
              </a:rPr>
              <a:t>Asterix</a:t>
            </a:r>
            <a:r>
              <a:rPr lang="fr-FR" sz="2400" dirty="0" smtClean="0">
                <a:solidFill>
                  <a:schemeClr val="accent6">
                    <a:lumMod val="40000"/>
                    <a:lumOff val="60000"/>
                  </a:schemeClr>
                </a:solidFill>
              </a:rPr>
              <a:t>. Volumes 1-30.</a:t>
            </a:r>
            <a:endParaRPr lang="en-US" sz="2400" dirty="0">
              <a:solidFill>
                <a:schemeClr val="accent6">
                  <a:lumMod val="40000"/>
                  <a:lumOff val="60000"/>
                </a:schemeClr>
              </a:solidFill>
            </a:endParaRPr>
          </a:p>
        </p:txBody>
      </p:sp>
    </p:spTree>
    <p:extLst>
      <p:ext uri="{BB962C8B-B14F-4D97-AF65-F5344CB8AC3E}">
        <p14:creationId xmlns:p14="http://schemas.microsoft.com/office/powerpoint/2010/main" val="2232497807"/>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1"/>
            <a:ext cx="9143999" cy="685800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2"/>
          <a:stretch>
            <a:fillRect/>
          </a:stretch>
        </p:blipFill>
        <p:spPr>
          <a:xfrm>
            <a:off x="6718300" y="851968"/>
            <a:ext cx="2197100" cy="2197100"/>
          </a:xfrm>
          <a:prstGeom prst="rect">
            <a:avLst/>
          </a:prstGeom>
        </p:spPr>
      </p:pic>
      <p:pic>
        <p:nvPicPr>
          <p:cNvPr id="5" name="Picture 4"/>
          <p:cNvPicPr>
            <a:picLocks noChangeAspect="1"/>
          </p:cNvPicPr>
          <p:nvPr/>
        </p:nvPicPr>
        <p:blipFill>
          <a:blip r:embed="rId3"/>
          <a:stretch>
            <a:fillRect/>
          </a:stretch>
        </p:blipFill>
        <p:spPr>
          <a:xfrm>
            <a:off x="6794500" y="3311052"/>
            <a:ext cx="2197100" cy="2197100"/>
          </a:xfrm>
          <a:prstGeom prst="rect">
            <a:avLst/>
          </a:prstGeom>
          <a:effectLst>
            <a:reflection stA="50000" endPos="75000" dir="5400000" sy="-100000" algn="bl" rotWithShape="0"/>
          </a:effectLst>
        </p:spPr>
      </p:pic>
      <p:grpSp>
        <p:nvGrpSpPr>
          <p:cNvPr id="6" name="Group 5"/>
          <p:cNvGrpSpPr/>
          <p:nvPr/>
        </p:nvGrpSpPr>
        <p:grpSpPr>
          <a:xfrm>
            <a:off x="2241552" y="1621516"/>
            <a:ext cx="2178048" cy="2202251"/>
            <a:chOff x="12700" y="25400"/>
            <a:chExt cx="1714499" cy="1733551"/>
          </a:xfrm>
        </p:grpSpPr>
        <p:pic>
          <p:nvPicPr>
            <p:cNvPr id="7" name="Picture 6"/>
            <p:cNvPicPr>
              <a:picLocks noChangeAspect="1"/>
            </p:cNvPicPr>
            <p:nvPr/>
          </p:nvPicPr>
          <p:blipFill>
            <a:blip r:embed="rId4"/>
            <a:stretch>
              <a:fillRect/>
            </a:stretch>
          </p:blipFill>
          <p:spPr>
            <a:xfrm>
              <a:off x="12700" y="25400"/>
              <a:ext cx="1714499" cy="1714499"/>
            </a:xfrm>
            <a:prstGeom prst="rect">
              <a:avLst/>
            </a:prstGeom>
          </p:spPr>
        </p:pic>
        <p:sp>
          <p:nvSpPr>
            <p:cNvPr id="8" name="Rectangle 7"/>
            <p:cNvSpPr/>
            <p:nvPr/>
          </p:nvSpPr>
          <p:spPr>
            <a:xfrm>
              <a:off x="800100" y="1612900"/>
              <a:ext cx="927099" cy="146051"/>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effectLst>
                  <a:reflection stA="50000" endPos="75000" dir="5400000" sy="-100000" algn="bl" rotWithShape="0"/>
                </a:effectLst>
              </a:endParaRPr>
            </a:p>
          </p:txBody>
        </p:sp>
      </p:grpSp>
      <p:sp>
        <p:nvSpPr>
          <p:cNvPr id="9" name="Title 1"/>
          <p:cNvSpPr>
            <a:spLocks noGrp="1"/>
          </p:cNvSpPr>
          <p:nvPr>
            <p:ph type="title"/>
          </p:nvPr>
        </p:nvSpPr>
        <p:spPr>
          <a:xfrm>
            <a:off x="1" y="126480"/>
            <a:ext cx="9143998" cy="694936"/>
          </a:xfrm>
        </p:spPr>
        <p:txBody>
          <a:bodyPr>
            <a:noAutofit/>
          </a:bodyPr>
          <a:lstStyle/>
          <a:p>
            <a:r>
              <a:rPr lang="en-US" sz="3600" dirty="0" smtClean="0">
                <a:solidFill>
                  <a:srgbClr val="FAF2DB"/>
                </a:solidFill>
              </a:rPr>
              <a:t>Our </a:t>
            </a:r>
            <a:r>
              <a:rPr lang="en-US" sz="3600" dirty="0" smtClean="0">
                <a:solidFill>
                  <a:srgbClr val="7F7F7F"/>
                </a:solidFill>
              </a:rPr>
              <a:t>SILVER</a:t>
            </a:r>
            <a:r>
              <a:rPr lang="en-US" sz="3600" dirty="0" smtClean="0">
                <a:solidFill>
                  <a:srgbClr val="FAF2DB"/>
                </a:solidFill>
              </a:rPr>
              <a:t> materials!</a:t>
            </a:r>
            <a:endParaRPr lang="en-US" sz="3600" dirty="0">
              <a:solidFill>
                <a:srgbClr val="FAF2DB"/>
              </a:solidFill>
            </a:endParaRPr>
          </a:p>
        </p:txBody>
      </p:sp>
      <p:pic>
        <p:nvPicPr>
          <p:cNvPr id="10" name="Picture 9"/>
          <p:cNvPicPr>
            <a:picLocks noChangeAspect="1"/>
          </p:cNvPicPr>
          <p:nvPr/>
        </p:nvPicPr>
        <p:blipFill>
          <a:blip r:embed="rId5"/>
          <a:stretch>
            <a:fillRect/>
          </a:stretch>
        </p:blipFill>
        <p:spPr>
          <a:xfrm>
            <a:off x="330200" y="719816"/>
            <a:ext cx="1803400" cy="1803400"/>
          </a:xfrm>
          <a:prstGeom prst="rect">
            <a:avLst/>
          </a:prstGeom>
          <a:effectLst>
            <a:reflection stA="50000" endPos="75000" dir="5400000" sy="-100000" algn="bl" rotWithShape="0"/>
          </a:effectLst>
        </p:spPr>
      </p:pic>
      <p:pic>
        <p:nvPicPr>
          <p:cNvPr id="11" name="Picture 10"/>
          <p:cNvPicPr>
            <a:picLocks noChangeAspect="1"/>
          </p:cNvPicPr>
          <p:nvPr/>
        </p:nvPicPr>
        <p:blipFill>
          <a:blip r:embed="rId6"/>
          <a:stretch>
            <a:fillRect/>
          </a:stretch>
        </p:blipFill>
        <p:spPr>
          <a:xfrm>
            <a:off x="2968627" y="4091482"/>
            <a:ext cx="2584448" cy="1719833"/>
          </a:xfrm>
          <a:prstGeom prst="rect">
            <a:avLst/>
          </a:prstGeom>
          <a:effectLst>
            <a:reflection stA="50000" endPos="75000" dir="5400000" sy="-100000" algn="bl" rotWithShape="0"/>
          </a:effectLst>
        </p:spPr>
      </p:pic>
      <p:pic>
        <p:nvPicPr>
          <p:cNvPr id="12" name="Picture 11"/>
          <p:cNvPicPr>
            <a:picLocks noChangeAspect="1"/>
          </p:cNvPicPr>
          <p:nvPr/>
        </p:nvPicPr>
        <p:blipFill>
          <a:blip r:embed="rId7"/>
          <a:stretch>
            <a:fillRect/>
          </a:stretch>
        </p:blipFill>
        <p:spPr>
          <a:xfrm>
            <a:off x="4419600" y="1183803"/>
            <a:ext cx="1822450" cy="1667347"/>
          </a:xfrm>
          <a:prstGeom prst="rect">
            <a:avLst/>
          </a:prstGeom>
          <a:effectLst>
            <a:reflection stA="50000" endPos="75000" dir="5400000" sy="-100000" algn="bl" rotWithShape="0"/>
          </a:effectLst>
        </p:spPr>
      </p:pic>
      <p:pic>
        <p:nvPicPr>
          <p:cNvPr id="13" name="Picture 12"/>
          <p:cNvPicPr>
            <a:picLocks noChangeAspect="1"/>
          </p:cNvPicPr>
          <p:nvPr/>
        </p:nvPicPr>
        <p:blipFill>
          <a:blip r:embed="rId8"/>
          <a:stretch>
            <a:fillRect/>
          </a:stretch>
        </p:blipFill>
        <p:spPr>
          <a:xfrm>
            <a:off x="457200" y="3823767"/>
            <a:ext cx="1987548" cy="1987548"/>
          </a:xfrm>
          <a:prstGeom prst="rect">
            <a:avLst/>
          </a:prstGeom>
          <a:effectLst>
            <a:reflection stA="50000" endPos="75000" dir="5400000" sy="-100000" algn="bl" rotWithShape="0"/>
          </a:effectLst>
        </p:spPr>
      </p:pic>
    </p:spTree>
    <p:extLst>
      <p:ext uri="{BB962C8B-B14F-4D97-AF65-F5344CB8AC3E}">
        <p14:creationId xmlns:p14="http://schemas.microsoft.com/office/powerpoint/2010/main" val="3888599615"/>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1"/>
            <a:ext cx="9143999" cy="685800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0" y="151533"/>
            <a:ext cx="9144000" cy="6338167"/>
          </a:xfrm>
        </p:spPr>
        <p:txBody>
          <a:bodyPr>
            <a:noAutofit/>
          </a:bodyPr>
          <a:lstStyle/>
          <a:p>
            <a:r>
              <a:rPr lang="en-US" sz="3600" dirty="0" smtClean="0">
                <a:solidFill>
                  <a:schemeClr val="accent1">
                    <a:lumMod val="60000"/>
                    <a:lumOff val="40000"/>
                  </a:schemeClr>
                </a:solidFill>
              </a:rPr>
              <a:t>To what end? How?</a:t>
            </a:r>
            <a:br>
              <a:rPr lang="en-US" sz="3600" dirty="0" smtClean="0">
                <a:solidFill>
                  <a:schemeClr val="accent1">
                    <a:lumMod val="60000"/>
                    <a:lumOff val="40000"/>
                  </a:schemeClr>
                </a:solidFill>
              </a:rPr>
            </a:br>
            <a:r>
              <a:rPr lang="en-US" sz="3600" dirty="0" smtClean="0">
                <a:solidFill>
                  <a:schemeClr val="accent1">
                    <a:lumMod val="60000"/>
                    <a:lumOff val="40000"/>
                  </a:schemeClr>
                </a:solidFill>
              </a:rPr>
              <a:t/>
            </a:r>
            <a:br>
              <a:rPr lang="en-US" sz="3600" dirty="0" smtClean="0">
                <a:solidFill>
                  <a:schemeClr val="accent1">
                    <a:lumMod val="60000"/>
                    <a:lumOff val="40000"/>
                  </a:schemeClr>
                </a:solidFill>
              </a:rPr>
            </a:br>
            <a:r>
              <a:rPr lang="en-US" sz="2800" dirty="0" smtClean="0">
                <a:solidFill>
                  <a:schemeClr val="accent1">
                    <a:lumMod val="20000"/>
                    <a:lumOff val="80000"/>
                  </a:schemeClr>
                </a:solidFill>
              </a:rPr>
              <a:t>To understand early monetized economies </a:t>
            </a:r>
            <a:br>
              <a:rPr lang="en-US" sz="2800" dirty="0" smtClean="0">
                <a:solidFill>
                  <a:schemeClr val="accent1">
                    <a:lumMod val="20000"/>
                    <a:lumOff val="80000"/>
                  </a:schemeClr>
                </a:solidFill>
              </a:rPr>
            </a:br>
            <a:r>
              <a:rPr lang="en-US" sz="2800" dirty="0" smtClean="0">
                <a:solidFill>
                  <a:schemeClr val="accent1">
                    <a:lumMod val="20000"/>
                    <a:lumOff val="80000"/>
                  </a:schemeClr>
                </a:solidFill>
              </a:rPr>
              <a:t>and the rise of money in the Antiquity</a:t>
            </a:r>
            <a:r>
              <a:rPr lang="fr-FR" sz="2800" dirty="0" smtClean="0">
                <a:solidFill>
                  <a:schemeClr val="accent1">
                    <a:lumMod val="20000"/>
                    <a:lumOff val="80000"/>
                  </a:schemeClr>
                </a:solidFill>
              </a:rPr>
              <a:t/>
            </a:r>
            <a:br>
              <a:rPr lang="fr-FR" sz="2800" dirty="0" smtClean="0">
                <a:solidFill>
                  <a:schemeClr val="accent1">
                    <a:lumMod val="20000"/>
                    <a:lumOff val="80000"/>
                  </a:schemeClr>
                </a:solidFill>
              </a:rPr>
            </a:br>
            <a:r>
              <a:rPr lang="fr-FR" sz="2800" dirty="0" smtClean="0">
                <a:solidFill>
                  <a:schemeClr val="accent1">
                    <a:lumMod val="20000"/>
                    <a:lumOff val="80000"/>
                  </a:schemeClr>
                </a:solidFill>
              </a:rPr>
              <a:t/>
            </a:r>
            <a:br>
              <a:rPr lang="fr-FR" sz="2800" dirty="0" smtClean="0">
                <a:solidFill>
                  <a:schemeClr val="accent1">
                    <a:lumMod val="20000"/>
                    <a:lumOff val="80000"/>
                  </a:schemeClr>
                </a:solidFill>
              </a:rPr>
            </a:br>
            <a:r>
              <a:rPr lang="en-US" sz="2800" dirty="0" smtClean="0">
                <a:solidFill>
                  <a:srgbClr val="A6A6A6"/>
                </a:solidFill>
              </a:rPr>
              <a:t>Using Ag </a:t>
            </a:r>
            <a:r>
              <a:rPr lang="en-US" sz="2800" dirty="0">
                <a:solidFill>
                  <a:srgbClr val="A6A6A6"/>
                </a:solidFill>
              </a:rPr>
              <a:t>and </a:t>
            </a:r>
            <a:r>
              <a:rPr lang="en-US" sz="2800" dirty="0" err="1" smtClean="0">
                <a:solidFill>
                  <a:srgbClr val="A6A6A6"/>
                </a:solidFill>
              </a:rPr>
              <a:t>Pb</a:t>
            </a:r>
            <a:r>
              <a:rPr lang="en-US" sz="2800" dirty="0" smtClean="0">
                <a:solidFill>
                  <a:srgbClr val="A6A6A6"/>
                </a:solidFill>
              </a:rPr>
              <a:t> </a:t>
            </a:r>
            <a:r>
              <a:rPr lang="en-US" sz="2800" dirty="0">
                <a:solidFill>
                  <a:srgbClr val="A6A6A6"/>
                </a:solidFill>
              </a:rPr>
              <a:t>isotopes in silver coins, artifacts, and ores  to elucidate </a:t>
            </a:r>
            <a:r>
              <a:rPr lang="en-US" sz="2800" dirty="0" smtClean="0">
                <a:solidFill>
                  <a:srgbClr val="A6A6A6"/>
                </a:solidFill>
              </a:rPr>
              <a:t>fundamental </a:t>
            </a:r>
            <a:r>
              <a:rPr lang="en-US" sz="2800" dirty="0">
                <a:solidFill>
                  <a:srgbClr val="A6A6A6"/>
                </a:solidFill>
              </a:rPr>
              <a:t>mechanisms of </a:t>
            </a:r>
            <a:r>
              <a:rPr lang="en-US" sz="2800" dirty="0" smtClean="0">
                <a:solidFill>
                  <a:srgbClr val="A6A6A6"/>
                </a:solidFill>
              </a:rPr>
              <a:t>economic development </a:t>
            </a:r>
            <a:r>
              <a:rPr lang="en-US" sz="2800" dirty="0">
                <a:solidFill>
                  <a:srgbClr val="A6A6A6"/>
                </a:solidFill>
              </a:rPr>
              <a:t>in the antique Mediterranean world by identifying silver </a:t>
            </a:r>
            <a:r>
              <a:rPr lang="en-US" sz="2800" dirty="0" smtClean="0">
                <a:solidFill>
                  <a:srgbClr val="A6A6A6"/>
                </a:solidFill>
              </a:rPr>
              <a:t>mineral sources </a:t>
            </a:r>
            <a:r>
              <a:rPr lang="en-US" sz="2800" dirty="0">
                <a:solidFill>
                  <a:srgbClr val="A6A6A6"/>
                </a:solidFill>
              </a:rPr>
              <a:t>and monetary sinks and delineating </a:t>
            </a:r>
            <a:r>
              <a:rPr lang="en-US" sz="2800" dirty="0" smtClean="0">
                <a:solidFill>
                  <a:srgbClr val="A6A6A6"/>
                </a:solidFill>
              </a:rPr>
              <a:t>their </a:t>
            </a:r>
            <a:r>
              <a:rPr lang="en-US" sz="2800" dirty="0">
                <a:solidFill>
                  <a:srgbClr val="A6A6A6"/>
                </a:solidFill>
              </a:rPr>
              <a:t>major transfer </a:t>
            </a:r>
            <a:r>
              <a:rPr lang="en-US" sz="2800" dirty="0" smtClean="0">
                <a:solidFill>
                  <a:srgbClr val="A6A6A6"/>
                </a:solidFill>
              </a:rPr>
              <a:t>routes</a:t>
            </a:r>
            <a:br>
              <a:rPr lang="en-US" sz="2800" dirty="0" smtClean="0">
                <a:solidFill>
                  <a:srgbClr val="A6A6A6"/>
                </a:solidFill>
              </a:rPr>
            </a:br>
            <a:r>
              <a:rPr lang="en-US" sz="2800" dirty="0">
                <a:solidFill>
                  <a:srgbClr val="A6A6A6"/>
                </a:solidFill>
              </a:rPr>
              <a:t/>
            </a:r>
            <a:br>
              <a:rPr lang="en-US" sz="2800" dirty="0">
                <a:solidFill>
                  <a:srgbClr val="A6A6A6"/>
                </a:solidFill>
              </a:rPr>
            </a:br>
            <a:r>
              <a:rPr lang="en-US" sz="2800" dirty="0">
                <a:solidFill>
                  <a:schemeClr val="accent1">
                    <a:lumMod val="60000"/>
                    <a:lumOff val="40000"/>
                  </a:schemeClr>
                </a:solidFill>
              </a:rPr>
              <a:t>The overarching key question posed by </a:t>
            </a:r>
            <a:r>
              <a:rPr lang="en-US" sz="2800" dirty="0">
                <a:solidFill>
                  <a:schemeClr val="tx1">
                    <a:lumMod val="65000"/>
                  </a:schemeClr>
                </a:solidFill>
              </a:rPr>
              <a:t>SILVER</a:t>
            </a:r>
            <a:r>
              <a:rPr lang="en-US" sz="2800" dirty="0">
                <a:solidFill>
                  <a:schemeClr val="accent1">
                    <a:lumMod val="60000"/>
                    <a:lumOff val="40000"/>
                  </a:schemeClr>
                </a:solidFill>
              </a:rPr>
              <a:t> is </a:t>
            </a:r>
            <a:r>
              <a:rPr lang="en-US" sz="2800" dirty="0" smtClean="0">
                <a:solidFill>
                  <a:schemeClr val="accent1">
                    <a:lumMod val="60000"/>
                    <a:lumOff val="40000"/>
                  </a:schemeClr>
                </a:solidFill>
              </a:rPr>
              <a:t/>
            </a:r>
            <a:br>
              <a:rPr lang="en-US" sz="2800" dirty="0" smtClean="0">
                <a:solidFill>
                  <a:schemeClr val="accent1">
                    <a:lumMod val="60000"/>
                    <a:lumOff val="40000"/>
                  </a:schemeClr>
                </a:solidFill>
              </a:rPr>
            </a:br>
            <a:r>
              <a:rPr lang="en-US" sz="2800" dirty="0" smtClean="0">
                <a:solidFill>
                  <a:schemeClr val="accent1">
                    <a:lumMod val="60000"/>
                    <a:lumOff val="40000"/>
                  </a:schemeClr>
                </a:solidFill>
              </a:rPr>
              <a:t>whether </a:t>
            </a:r>
            <a:r>
              <a:rPr lang="en-US" sz="2800" dirty="0">
                <a:solidFill>
                  <a:schemeClr val="accent1">
                    <a:lumMod val="60000"/>
                    <a:lumOff val="40000"/>
                  </a:schemeClr>
                </a:solidFill>
              </a:rPr>
              <a:t>metal availability drove economic </a:t>
            </a:r>
            <a:r>
              <a:rPr lang="en-US" sz="2800" dirty="0" smtClean="0">
                <a:solidFill>
                  <a:schemeClr val="accent1">
                    <a:lumMod val="60000"/>
                    <a:lumOff val="40000"/>
                  </a:schemeClr>
                </a:solidFill>
              </a:rPr>
              <a:t>development </a:t>
            </a:r>
            <a:br>
              <a:rPr lang="en-US" sz="2800" dirty="0" smtClean="0">
                <a:solidFill>
                  <a:schemeClr val="accent1">
                    <a:lumMod val="60000"/>
                    <a:lumOff val="40000"/>
                  </a:schemeClr>
                </a:solidFill>
              </a:rPr>
            </a:br>
            <a:r>
              <a:rPr lang="en-US" sz="2800" dirty="0" smtClean="0">
                <a:solidFill>
                  <a:schemeClr val="accent1">
                    <a:lumMod val="60000"/>
                    <a:lumOff val="40000"/>
                  </a:schemeClr>
                </a:solidFill>
              </a:rPr>
              <a:t>or </a:t>
            </a:r>
            <a:r>
              <a:rPr lang="en-US" sz="2800" dirty="0">
                <a:solidFill>
                  <a:schemeClr val="accent1">
                    <a:lumMod val="60000"/>
                    <a:lumOff val="40000"/>
                  </a:schemeClr>
                </a:solidFill>
              </a:rPr>
              <a:t>mining developed in response to rising </a:t>
            </a:r>
            <a:r>
              <a:rPr lang="en-US" sz="2800" dirty="0" smtClean="0">
                <a:solidFill>
                  <a:schemeClr val="accent1">
                    <a:lumMod val="60000"/>
                    <a:lumOff val="40000"/>
                  </a:schemeClr>
                </a:solidFill>
              </a:rPr>
              <a:t>economies</a:t>
            </a:r>
            <a:endParaRPr lang="en-US" sz="2800" dirty="0">
              <a:solidFill>
                <a:schemeClr val="accent1">
                  <a:lumMod val="60000"/>
                  <a:lumOff val="40000"/>
                </a:schemeClr>
              </a:solidFill>
            </a:endParaRPr>
          </a:p>
        </p:txBody>
      </p:sp>
    </p:spTree>
    <p:extLst>
      <p:ext uri="{BB962C8B-B14F-4D97-AF65-F5344CB8AC3E}">
        <p14:creationId xmlns:p14="http://schemas.microsoft.com/office/powerpoint/2010/main" val="3204281490"/>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1"/>
            <a:ext cx="9143999" cy="685800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2"/>
          <a:stretch>
            <a:fillRect/>
          </a:stretch>
        </p:blipFill>
        <p:spPr>
          <a:xfrm>
            <a:off x="228599" y="1648268"/>
            <a:ext cx="6262029" cy="3647632"/>
          </a:xfrm>
          <a:prstGeom prst="rect">
            <a:avLst/>
          </a:prstGeom>
          <a:effectLst>
            <a:reflection stA="50000" endPos="30000" dir="5400000" sy="-100000" algn="bl" rotWithShape="0"/>
          </a:effectLst>
          <a:scene3d>
            <a:camera prst="perspectiveFront">
              <a:rot lat="600000" lon="19800000" rev="0"/>
            </a:camera>
            <a:lightRig rig="threePt" dir="t"/>
          </a:scene3d>
        </p:spPr>
      </p:pic>
      <p:sp>
        <p:nvSpPr>
          <p:cNvPr id="5" name="Oval Callout 4"/>
          <p:cNvSpPr/>
          <p:nvPr/>
        </p:nvSpPr>
        <p:spPr>
          <a:xfrm rot="572468">
            <a:off x="6754733" y="3312573"/>
            <a:ext cx="2204234" cy="1432943"/>
          </a:xfrm>
          <a:prstGeom prst="wedgeEllipseCallout">
            <a:avLst>
              <a:gd name="adj1" fmla="val -85094"/>
              <a:gd name="adj2" fmla="val 13193"/>
            </a:avLst>
          </a:prstGeom>
          <a:solidFill>
            <a:schemeClr val="accent2">
              <a:lumMod val="75000"/>
            </a:schemeClr>
          </a:solidFill>
          <a:ln>
            <a:solidFill>
              <a:schemeClr val="tx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solidFill>
                  <a:schemeClr val="tx1"/>
                </a:solidFill>
              </a:rPr>
              <a:t>Post-SILVER?</a:t>
            </a:r>
            <a:endParaRPr lang="en-US" sz="2400" dirty="0">
              <a:solidFill>
                <a:schemeClr val="tx1"/>
              </a:solidFill>
            </a:endParaRPr>
          </a:p>
        </p:txBody>
      </p:sp>
      <p:sp>
        <p:nvSpPr>
          <p:cNvPr id="7" name="Title 1"/>
          <p:cNvSpPr>
            <a:spLocks noGrp="1"/>
          </p:cNvSpPr>
          <p:nvPr>
            <p:ph type="title"/>
          </p:nvPr>
        </p:nvSpPr>
        <p:spPr>
          <a:xfrm>
            <a:off x="1" y="126480"/>
            <a:ext cx="9143998" cy="902220"/>
          </a:xfrm>
        </p:spPr>
        <p:txBody>
          <a:bodyPr>
            <a:noAutofit/>
          </a:bodyPr>
          <a:lstStyle/>
          <a:p>
            <a:r>
              <a:rPr lang="en-US" sz="4800" dirty="0" smtClean="0">
                <a:solidFill>
                  <a:schemeClr val="accent2">
                    <a:lumMod val="40000"/>
                    <a:lumOff val="60000"/>
                  </a:schemeClr>
                </a:solidFill>
              </a:rPr>
              <a:t>Deliverables!</a:t>
            </a:r>
            <a:endParaRPr lang="en-US" sz="4800" dirty="0">
              <a:solidFill>
                <a:schemeClr val="accent2">
                  <a:lumMod val="40000"/>
                  <a:lumOff val="60000"/>
                </a:schemeClr>
              </a:solidFill>
            </a:endParaRPr>
          </a:p>
        </p:txBody>
      </p:sp>
    </p:spTree>
    <p:extLst>
      <p:ext uri="{BB962C8B-B14F-4D97-AF65-F5344CB8AC3E}">
        <p14:creationId xmlns:p14="http://schemas.microsoft.com/office/powerpoint/2010/main" val="3605714139"/>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Twilight">
  <a:themeElements>
    <a:clrScheme name="Twilight">
      <a:dk1>
        <a:sysClr val="windowText" lastClr="000000"/>
      </a:dk1>
      <a:lt1>
        <a:sysClr val="window" lastClr="FFFFFF"/>
      </a:lt1>
      <a:dk2>
        <a:srgbClr val="24213E"/>
      </a:dk2>
      <a:lt2>
        <a:srgbClr val="E9EAF0"/>
      </a:lt2>
      <a:accent1>
        <a:srgbClr val="E8BC4A"/>
      </a:accent1>
      <a:accent2>
        <a:srgbClr val="83C1C6"/>
      </a:accent2>
      <a:accent3>
        <a:srgbClr val="E78D35"/>
      </a:accent3>
      <a:accent4>
        <a:srgbClr val="909CE1"/>
      </a:accent4>
      <a:accent5>
        <a:srgbClr val="839C41"/>
      </a:accent5>
      <a:accent6>
        <a:srgbClr val="CC5439"/>
      </a:accent6>
      <a:hlink>
        <a:srgbClr val="1C6CF1"/>
      </a:hlink>
      <a:folHlink>
        <a:srgbClr val="C649E0"/>
      </a:folHlink>
    </a:clrScheme>
    <a:fontScheme name="Twilight">
      <a:majorFont>
        <a:latin typeface="Corbel"/>
        <a:ea typeface=""/>
        <a:cs typeface=""/>
        <a:font script="Jpan" typeface="ヒラギノ角ゴ Pro W3"/>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ヒラギノ角ゴ Pro W3"/>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wiligh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fov="600000">
              <a:rot lat="0" lon="0" rev="0"/>
            </a:camera>
            <a:lightRig rig="threePt" dir="t">
              <a:rot lat="0" lon="0" rev="1200000"/>
            </a:lightRig>
          </a:scene3d>
          <a:sp3d>
            <a:bevelT w="63500" h="25400"/>
          </a:sp3d>
        </a:effectStyle>
      </a:effectStyleLst>
      <a:bgFillStyleLst>
        <a:solidFill>
          <a:schemeClr val="phClr"/>
        </a:solidFill>
        <a:gradFill rotWithShape="1">
          <a:gsLst>
            <a:gs pos="0">
              <a:schemeClr val="bg1">
                <a:shade val="100000"/>
                <a:satMod val="300000"/>
              </a:schemeClr>
            </a:gs>
            <a:gs pos="31000">
              <a:schemeClr val="bg1">
                <a:tint val="100000"/>
                <a:satMod val="300000"/>
              </a:schemeClr>
            </a:gs>
            <a:gs pos="62000">
              <a:schemeClr val="phClr">
                <a:tint val="100000"/>
                <a:shade val="100000"/>
                <a:satMod val="100000"/>
              </a:schemeClr>
            </a:gs>
            <a:gs pos="100000">
              <a:schemeClr val="phClr">
                <a:shade val="100000"/>
                <a:hueMod val="93000"/>
                <a:satMod val="50000"/>
                <a:lumMod val="200000"/>
              </a:schemeClr>
            </a:gs>
          </a:gsLst>
          <a:lin ang="5400000" scaled="0"/>
        </a:gradFill>
        <a:gradFill rotWithShape="1">
          <a:gsLst>
            <a:gs pos="0">
              <a:schemeClr val="phClr">
                <a:tint val="100000"/>
                <a:satMod val="100000"/>
              </a:schemeClr>
            </a:gs>
            <a:gs pos="100000">
              <a:schemeClr val="phClr">
                <a:tint val="100000"/>
                <a:shade val="100000"/>
                <a:alpha val="100000"/>
                <a:hueMod val="100000"/>
                <a:satMod val="150000"/>
                <a:lumMod val="5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Twilight.thmx</Template>
  <TotalTime>3901</TotalTime>
  <Words>485</Words>
  <Application>Microsoft Macintosh PowerPoint</Application>
  <PresentationFormat>On-screen Show (4:3)</PresentationFormat>
  <Paragraphs>68</Paragraphs>
  <Slides>21</Slides>
  <Notes>9</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21</vt:i4>
      </vt:variant>
    </vt:vector>
  </HeadingPairs>
  <TitlesOfParts>
    <vt:vector size="23" baseType="lpstr">
      <vt:lpstr>Twilight</vt:lpstr>
      <vt:lpstr>Image Photo Magic</vt:lpstr>
      <vt:lpstr>Applying the hard-rock, high-temperature isotope geochemist’s toolkit to SILVER </vt:lpstr>
      <vt:lpstr>My first step (M.Sc.; 1987-1990)! East Greenland, Skaergaard, Macrodikes, Earth’s mantle,                                                   radiogenic isotopes, TIMS, mantle geochemistry </vt:lpstr>
      <vt:lpstr>My second step (Ph.D.; 1990-1993)! Skjoldungen, alkaline magmatism, early Earth, deep time</vt:lpstr>
      <vt:lpstr>Somewhere along the ways this happened….</vt:lpstr>
      <vt:lpstr>My third step (post-doc; 1994-1996)! Hf isotopes, meteorites, MC-ICP-MS, Lyon….</vt:lpstr>
      <vt:lpstr>…as is often the case in science there  was some initial scepticism … </vt:lpstr>
      <vt:lpstr>PowerPoint Presentation</vt:lpstr>
      <vt:lpstr>PowerPoint Presentation</vt:lpstr>
      <vt:lpstr>PowerPoint Presentation</vt:lpstr>
      <vt:lpstr>PowerPoint Presentation</vt:lpstr>
      <vt:lpstr>PowerPoint Presentation</vt:lpstr>
      <vt:lpstr>My fourth step (and first job as an isotope geochemist)! CNRS and the next 21 years (1997-2018)… </vt:lpstr>
      <vt:lpstr>PowerPoint Presentation</vt:lpstr>
      <vt:lpstr>My tools!</vt:lpstr>
      <vt:lpstr>My materials (so far)!</vt:lpstr>
      <vt:lpstr>To what end?  Dating and tracing the dynamics and evolution  of Earth and our Solar System…</vt:lpstr>
      <vt:lpstr>My fifth step: SILVER! At the crossroads of archeology, geochemistry…</vt:lpstr>
      <vt:lpstr>What I know about the Antiquity and Roman history!</vt:lpstr>
      <vt:lpstr>Our SILVER materials!</vt:lpstr>
      <vt:lpstr>To what end? How?  To understand early monetized economies  and the rise of money in the Antiquity  Using Ag and Pb isotopes in silver coins, artifacts, and ores  to elucidate fundamental mechanisms of economic development in the antique Mediterranean world by identifying silver mineral sources and monetary sinks and delineating their major transfer routes  The overarching key question posed by SILVER is  whether metal availability drove economic development  or mining developed in response to rising economies</vt:lpstr>
      <vt:lpstr>Deliverables!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 Steno’s footsteps using radiogenic isotopes</dc:title>
  <dc:creator>Blichert-Toft</dc:creator>
  <cp:lastModifiedBy>Blichert-Toft</cp:lastModifiedBy>
  <cp:revision>509</cp:revision>
  <dcterms:created xsi:type="dcterms:W3CDTF">2015-02-27T07:01:56Z</dcterms:created>
  <dcterms:modified xsi:type="dcterms:W3CDTF">2018-01-20T10:09:00Z</dcterms:modified>
</cp:coreProperties>
</file>