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7" r:id="rId2"/>
    <p:sldId id="384" r:id="rId3"/>
    <p:sldId id="404" r:id="rId4"/>
    <p:sldId id="405" r:id="rId5"/>
    <p:sldId id="385" r:id="rId6"/>
    <p:sldId id="387" r:id="rId7"/>
    <p:sldId id="388" r:id="rId8"/>
    <p:sldId id="402" r:id="rId9"/>
    <p:sldId id="376" r:id="rId10"/>
    <p:sldId id="365" r:id="rId11"/>
    <p:sldId id="367" r:id="rId12"/>
    <p:sldId id="397" r:id="rId13"/>
    <p:sldId id="275" r:id="rId14"/>
    <p:sldId id="399" r:id="rId15"/>
    <p:sldId id="392" r:id="rId16"/>
    <p:sldId id="373" r:id="rId17"/>
    <p:sldId id="394" r:id="rId18"/>
    <p:sldId id="406" r:id="rId19"/>
    <p:sldId id="357" r:id="rId20"/>
    <p:sldId id="349" r:id="rId21"/>
    <p:sldId id="403" r:id="rId22"/>
    <p:sldId id="380" r:id="rId23"/>
    <p:sldId id="350" r:id="rId24"/>
    <p:sldId id="408" r:id="rId25"/>
    <p:sldId id="372" r:id="rId26"/>
    <p:sldId id="398" r:id="rId27"/>
    <p:sldId id="395" r:id="rId28"/>
    <p:sldId id="396" r:id="rId29"/>
    <p:sldId id="306" r:id="rId30"/>
    <p:sldId id="311" r:id="rId31"/>
    <p:sldId id="371" r:id="rId32"/>
    <p:sldId id="274" r:id="rId33"/>
    <p:sldId id="407" r:id="rId34"/>
    <p:sldId id="259" r:id="rId35"/>
    <p:sldId id="401"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82"/>
    <p:restoredTop sz="94646"/>
  </p:normalViewPr>
  <p:slideViewPr>
    <p:cSldViewPr snapToGrid="0" snapToObjects="1">
      <p:cViewPr>
        <p:scale>
          <a:sx n="100" d="100"/>
          <a:sy n="100" d="100"/>
        </p:scale>
        <p:origin x="1512" y="1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3D2A0A-B38C-0F44-BF4D-8BB177970294}" type="datetimeFigureOut">
              <a:rPr lang="en-US" smtClean="0"/>
              <a:t>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50D96F-3449-664A-8C93-E66FB1B3BB7D}" type="slidenum">
              <a:rPr lang="en-US" smtClean="0"/>
              <a:t>‹#›</a:t>
            </a:fld>
            <a:endParaRPr lang="en-US"/>
          </a:p>
        </p:txBody>
      </p:sp>
    </p:spTree>
    <p:extLst>
      <p:ext uri="{BB962C8B-B14F-4D97-AF65-F5344CB8AC3E}">
        <p14:creationId xmlns:p14="http://schemas.microsoft.com/office/powerpoint/2010/main" val="22337359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Graphique opposant le rapport isotopique </a:t>
            </a:r>
            <a:r>
              <a:rPr lang="fr-FR" sz="1200" kern="1200" baseline="30000" dirty="0">
                <a:solidFill>
                  <a:schemeClr val="tx1"/>
                </a:solidFill>
                <a:effectLst/>
                <a:latin typeface="+mn-lt"/>
                <a:ea typeface="+mn-ea"/>
                <a:cs typeface="+mn-cs"/>
              </a:rPr>
              <a:t>207</a:t>
            </a:r>
            <a:r>
              <a:rPr lang="fr-FR" sz="1200" kern="1200" dirty="0">
                <a:solidFill>
                  <a:schemeClr val="tx1"/>
                </a:solidFill>
                <a:effectLst/>
                <a:latin typeface="+mn-lt"/>
                <a:ea typeface="+mn-ea"/>
                <a:cs typeface="+mn-cs"/>
              </a:rPr>
              <a:t>Pb/</a:t>
            </a:r>
            <a:r>
              <a:rPr lang="fr-FR" sz="1200" kern="1200" baseline="30000" dirty="0">
                <a:solidFill>
                  <a:schemeClr val="tx1"/>
                </a:solidFill>
                <a:effectLst/>
                <a:latin typeface="+mn-lt"/>
                <a:ea typeface="+mn-ea"/>
                <a:cs typeface="+mn-cs"/>
              </a:rPr>
              <a:t>206</a:t>
            </a:r>
            <a:r>
              <a:rPr lang="fr-FR" sz="1200" kern="1200" dirty="0">
                <a:solidFill>
                  <a:schemeClr val="tx1"/>
                </a:solidFill>
                <a:effectLst/>
                <a:latin typeface="+mn-lt"/>
                <a:ea typeface="+mn-ea"/>
                <a:cs typeface="+mn-cs"/>
              </a:rPr>
              <a:t>Pb et le rapport Al/Pb des échantillons du Tibre actuel, des fistules de Rome et des carottes sédimentaires. Le champ beige correspond à la composante anthropogénique symbolisée par les échantillons des tuyaux de plomb. Ce graphique montre que les échantillons des carottes sédimentaires sont issus d’un mélange plus ou moins important entre les composantes anthropogénique et naturelle selon les périodes historiques considérées. </a:t>
            </a:r>
          </a:p>
          <a:p>
            <a:r>
              <a:rPr lang="en-US" sz="1200" b="0" i="0" u="none" strike="noStrike" kern="1200" baseline="0" dirty="0">
                <a:solidFill>
                  <a:schemeClr val="tx1"/>
                </a:solidFill>
                <a:latin typeface="+mn-lt"/>
                <a:ea typeface="+mn-ea"/>
                <a:cs typeface="+mn-cs"/>
              </a:rPr>
              <a:t>Al/</a:t>
            </a:r>
            <a:r>
              <a:rPr lang="en-US" sz="1200" b="0" i="0" u="none" strike="noStrike" kern="1200" baseline="0" dirty="0" err="1">
                <a:solidFill>
                  <a:schemeClr val="tx1"/>
                </a:solidFill>
                <a:latin typeface="+mn-lt"/>
                <a:ea typeface="+mn-ea"/>
                <a:cs typeface="+mn-cs"/>
              </a:rPr>
              <a:t>Pb</a:t>
            </a:r>
            <a:r>
              <a:rPr lang="en-US" sz="1200" b="0" i="0" u="none" strike="noStrike" kern="1200" baseline="0" dirty="0">
                <a:solidFill>
                  <a:schemeClr val="tx1"/>
                </a:solidFill>
                <a:latin typeface="+mn-lt"/>
                <a:ea typeface="+mn-ea"/>
                <a:cs typeface="+mn-cs"/>
              </a:rPr>
              <a:t> vs. 207Pb/206Pb showing the TR14 (red) and CN1 (blue) core leachates, the modern Tiber </a:t>
            </a:r>
            <a:r>
              <a:rPr lang="en-US" sz="1200" b="0" i="0" u="none" strike="noStrike" kern="1200" baseline="0" dirty="0" err="1">
                <a:solidFill>
                  <a:schemeClr val="tx1"/>
                </a:solidFill>
                <a:latin typeface="+mn-lt"/>
                <a:ea typeface="+mn-ea"/>
                <a:cs typeface="+mn-cs"/>
              </a:rPr>
              <a:t>bedload</a:t>
            </a:r>
            <a:r>
              <a:rPr lang="en-US" sz="1200" b="0" i="0" u="none" strike="noStrike" kern="1200" baseline="0" dirty="0">
                <a:solidFill>
                  <a:schemeClr val="tx1"/>
                </a:solidFill>
                <a:latin typeface="+mn-lt"/>
                <a:ea typeface="+mn-ea"/>
                <a:cs typeface="+mn-cs"/>
              </a:rPr>
              <a:t> (yellow), and the Rome </a:t>
            </a:r>
            <a:r>
              <a:rPr lang="en-US" sz="1200" b="0" i="0" u="none" strike="noStrike" kern="1200" baseline="0" dirty="0" err="1">
                <a:solidFill>
                  <a:schemeClr val="tx1"/>
                </a:solidFill>
                <a:latin typeface="+mn-lt"/>
                <a:ea typeface="+mn-ea"/>
                <a:cs typeface="+mn-cs"/>
              </a:rPr>
              <a:t>fistulæ</a:t>
            </a:r>
            <a:r>
              <a:rPr lang="en-US" sz="1200" b="0" i="0" u="none" strike="noStrike" kern="1200" baseline="0" dirty="0">
                <a:solidFill>
                  <a:schemeClr val="tx1"/>
                </a:solidFill>
                <a:latin typeface="+mn-lt"/>
                <a:ea typeface="+mn-ea"/>
                <a:cs typeface="+mn-cs"/>
              </a:rPr>
              <a:t> (green). The beige field corresponds to the anthropogenic component characterized by the </a:t>
            </a:r>
            <a:r>
              <a:rPr lang="en-US" sz="1200" b="0" i="0" u="none" strike="noStrike" kern="1200" baseline="0" dirty="0" err="1">
                <a:solidFill>
                  <a:schemeClr val="tx1"/>
                </a:solidFill>
                <a:latin typeface="+mn-lt"/>
                <a:ea typeface="+mn-ea"/>
                <a:cs typeface="+mn-cs"/>
              </a:rPr>
              <a:t>fistulæ</a:t>
            </a:r>
            <a:r>
              <a:rPr lang="en-US" sz="1200" b="0" i="0" u="none" strike="noStrike" kern="1200" baseline="0" dirty="0">
                <a:solidFill>
                  <a:schemeClr val="tx1"/>
                </a:solidFill>
                <a:latin typeface="+mn-lt"/>
                <a:ea typeface="+mn-ea"/>
                <a:cs typeface="+mn-cs"/>
              </a:rPr>
              <a:t>. Symbols and parameters are as in Fig. 2. This plot shows that the Al-free, and therefore suspension-free, water component has the same </a:t>
            </a:r>
            <a:r>
              <a:rPr lang="en-US" sz="1200" b="0" i="0" u="none" strike="noStrike" kern="1200" baseline="0" dirty="0" err="1">
                <a:solidFill>
                  <a:schemeClr val="tx1"/>
                </a:solidFill>
                <a:latin typeface="+mn-lt"/>
                <a:ea typeface="+mn-ea"/>
                <a:cs typeface="+mn-cs"/>
              </a:rPr>
              <a:t>Pb</a:t>
            </a:r>
            <a:r>
              <a:rPr lang="en-US" sz="1200" b="0" i="0" u="none" strike="noStrike" kern="1200" baseline="0" dirty="0">
                <a:solidFill>
                  <a:schemeClr val="tx1"/>
                </a:solidFill>
                <a:latin typeface="+mn-lt"/>
                <a:ea typeface="+mn-ea"/>
                <a:cs typeface="+mn-cs"/>
              </a:rPr>
              <a:t> isotope composition as the </a:t>
            </a:r>
            <a:r>
              <a:rPr lang="en-US" sz="1200" b="0" i="0" u="none" strike="noStrike" kern="1200" baseline="0" dirty="0" err="1">
                <a:solidFill>
                  <a:schemeClr val="tx1"/>
                </a:solidFill>
                <a:latin typeface="+mn-lt"/>
                <a:ea typeface="+mn-ea"/>
                <a:cs typeface="+mn-cs"/>
              </a:rPr>
              <a:t>fistulæ</a:t>
            </a:r>
            <a:r>
              <a:rPr lang="en-US" sz="1200" b="0" i="0" u="none" strike="noStrike" kern="1200" baseline="0" dirty="0">
                <a:solidFill>
                  <a:schemeClr val="tx1"/>
                </a:solidFill>
                <a:latin typeface="+mn-lt"/>
                <a:ea typeface="+mn-ea"/>
                <a:cs typeface="+mn-cs"/>
              </a:rPr>
              <a:t> and therefore corresponds to clear water from the city water distribution system.</a:t>
            </a:r>
          </a:p>
          <a:p>
            <a:r>
              <a:rPr lang="en-US" sz="1200" dirty="0" err="1"/>
              <a:t>Fistulæ</a:t>
            </a:r>
            <a:r>
              <a:rPr lang="en-US" sz="1200" dirty="0"/>
              <a:t> increased </a:t>
            </a:r>
            <a:r>
              <a:rPr lang="en-US" sz="1200" dirty="0" err="1"/>
              <a:t>Pb</a:t>
            </a:r>
            <a:r>
              <a:rPr lang="en-US" sz="1200" dirty="0"/>
              <a:t> in the water distributed in ancient Rome over the natural level by a factor of ∼100. </a:t>
            </a:r>
            <a:br>
              <a:rPr lang="en-US" sz="1200" dirty="0"/>
            </a:br>
            <a:r>
              <a:rPr lang="en-US" sz="1200" dirty="0"/>
              <a:t>Although this attest to general </a:t>
            </a:r>
            <a:r>
              <a:rPr lang="en-US" sz="1200" dirty="0" err="1"/>
              <a:t>Pb</a:t>
            </a:r>
            <a:r>
              <a:rPr lang="en-US" sz="1200" dirty="0"/>
              <a:t> pollution of Roman drinking water, the concentrations at issue are unlikely to have represented a major health risk </a:t>
            </a:r>
            <a:endParaRPr lang="en-US" dirty="0"/>
          </a:p>
        </p:txBody>
      </p:sp>
      <p:sp>
        <p:nvSpPr>
          <p:cNvPr id="4" name="Slide Number Placeholder 3"/>
          <p:cNvSpPr>
            <a:spLocks noGrp="1"/>
          </p:cNvSpPr>
          <p:nvPr>
            <p:ph type="sldNum" sz="quarter" idx="10"/>
          </p:nvPr>
        </p:nvSpPr>
        <p:spPr/>
        <p:txBody>
          <a:bodyPr/>
          <a:lstStyle/>
          <a:p>
            <a:fld id="{2C81E94C-6903-CB4B-BE4F-E2BA63229584}" type="slidenum">
              <a:rPr lang="en-US" smtClean="0"/>
              <a:t>11</a:t>
            </a:fld>
            <a:endParaRPr lang="en-US"/>
          </a:p>
        </p:txBody>
      </p:sp>
    </p:spTree>
    <p:extLst>
      <p:ext uri="{BB962C8B-B14F-4D97-AF65-F5344CB8AC3E}">
        <p14:creationId xmlns:p14="http://schemas.microsoft.com/office/powerpoint/2010/main" val="1539205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50D96F-3449-664A-8C93-E66FB1B3BB7D}" type="slidenum">
              <a:rPr lang="en-US" smtClean="0"/>
              <a:t>17</a:t>
            </a:fld>
            <a:endParaRPr lang="en-US"/>
          </a:p>
        </p:txBody>
      </p:sp>
    </p:spTree>
    <p:extLst>
      <p:ext uri="{BB962C8B-B14F-4D97-AF65-F5344CB8AC3E}">
        <p14:creationId xmlns:p14="http://schemas.microsoft.com/office/powerpoint/2010/main" val="2774446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50D96F-3449-664A-8C93-E66FB1B3BB7D}" type="slidenum">
              <a:rPr lang="en-US" smtClean="0"/>
              <a:t>21</a:t>
            </a:fld>
            <a:endParaRPr lang="en-US"/>
          </a:p>
        </p:txBody>
      </p:sp>
    </p:spTree>
    <p:extLst>
      <p:ext uri="{BB962C8B-B14F-4D97-AF65-F5344CB8AC3E}">
        <p14:creationId xmlns:p14="http://schemas.microsoft.com/office/powerpoint/2010/main" val="200138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Pourquoi l’argent? L’argent est une marchandise comme une autre mais il est</a:t>
            </a:r>
            <a:r>
              <a:rPr lang="fr-FR" baseline="0" dirty="0"/>
              <a:t> transportable et non périssable.</a:t>
            </a:r>
          </a:p>
          <a:p>
            <a:r>
              <a:rPr lang="fr-FR" baseline="0" dirty="0"/>
              <a:t>L’argent est un troc différé.</a:t>
            </a:r>
          </a:p>
          <a:p>
            <a:r>
              <a:rPr lang="fr-FR" baseline="0" dirty="0"/>
              <a:t>L’argent paie des mercenaires, peut être facilement pris, volé, donné.</a:t>
            </a:r>
          </a:p>
          <a:p>
            <a:r>
              <a:rPr lang="fr-FR" baseline="0" dirty="0"/>
              <a:t>Sociétés sans argent: </a:t>
            </a:r>
            <a:r>
              <a:rPr lang="fr-FR" baseline="0" dirty="0" err="1"/>
              <a:t>peud’activité</a:t>
            </a:r>
            <a:r>
              <a:rPr lang="fr-FR" baseline="0" dirty="0"/>
              <a:t> économique</a:t>
            </a:r>
            <a:endParaRPr lang="fr-FR" dirty="0"/>
          </a:p>
        </p:txBody>
      </p:sp>
      <p:sp>
        <p:nvSpPr>
          <p:cNvPr id="4" name="Slide Number Placeholder 3"/>
          <p:cNvSpPr>
            <a:spLocks noGrp="1"/>
          </p:cNvSpPr>
          <p:nvPr>
            <p:ph type="sldNum" sz="quarter" idx="10"/>
          </p:nvPr>
        </p:nvSpPr>
        <p:spPr/>
        <p:txBody>
          <a:bodyPr/>
          <a:lstStyle/>
          <a:p>
            <a:fld id="{3950D96F-3449-664A-8C93-E66FB1B3BB7D}" type="slidenum">
              <a:rPr lang="en-US" smtClean="0"/>
              <a:t>32</a:t>
            </a:fld>
            <a:endParaRPr lang="en-US"/>
          </a:p>
        </p:txBody>
      </p:sp>
    </p:spTree>
    <p:extLst>
      <p:ext uri="{BB962C8B-B14F-4D97-AF65-F5344CB8AC3E}">
        <p14:creationId xmlns:p14="http://schemas.microsoft.com/office/powerpoint/2010/main" val="1673319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Click to edit Master subtitle style</a:t>
            </a:r>
            <a:endParaRPr lang="en-US"/>
          </a:p>
        </p:txBody>
      </p:sp>
      <p:sp>
        <p:nvSpPr>
          <p:cNvPr id="4" name="Date Placeholder 3"/>
          <p:cNvSpPr>
            <a:spLocks noGrp="1"/>
          </p:cNvSpPr>
          <p:nvPr>
            <p:ph type="dt" sz="half" idx="10"/>
          </p:nvPr>
        </p:nvSpPr>
        <p:spPr/>
        <p:txBody>
          <a:bodyPr/>
          <a:lstStyle/>
          <a:p>
            <a:fld id="{73BE119E-7543-A445-8137-BECE0BBAC4EA}"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1835115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idx="1"/>
          </p:nvPr>
        </p:nvSpPr>
        <p:spPr/>
        <p:txBody>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73BE119E-7543-A445-8137-BECE0BBAC4EA}"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4216344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Click to edit Master text styles</a:t>
            </a:r>
          </a:p>
        </p:txBody>
      </p:sp>
      <p:sp>
        <p:nvSpPr>
          <p:cNvPr id="4" name="Date Placeholder 3"/>
          <p:cNvSpPr>
            <a:spLocks noGrp="1"/>
          </p:cNvSpPr>
          <p:nvPr>
            <p:ph type="dt" sz="half" idx="10"/>
          </p:nvPr>
        </p:nvSpPr>
        <p:spPr/>
        <p:txBody>
          <a:bodyPr/>
          <a:lstStyle/>
          <a:p>
            <a:fld id="{73BE119E-7543-A445-8137-BECE0BBAC4EA}"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88210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Date Placeholder 4"/>
          <p:cNvSpPr>
            <a:spLocks noGrp="1"/>
          </p:cNvSpPr>
          <p:nvPr>
            <p:ph type="dt" sz="half" idx="10"/>
          </p:nvPr>
        </p:nvSpPr>
        <p:spPr/>
        <p:txBody>
          <a:bodyPr/>
          <a:lstStyle/>
          <a:p>
            <a:fld id="{73BE119E-7543-A445-8137-BECE0BBAC4EA}" type="datetimeFigureOut">
              <a:rPr lang="en-US" smtClean="0"/>
              <a:t>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4100403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7" name="Date Placeholder 6"/>
          <p:cNvSpPr>
            <a:spLocks noGrp="1"/>
          </p:cNvSpPr>
          <p:nvPr>
            <p:ph type="dt" sz="half" idx="10"/>
          </p:nvPr>
        </p:nvSpPr>
        <p:spPr/>
        <p:txBody>
          <a:bodyPr/>
          <a:lstStyle/>
          <a:p>
            <a:fld id="{73BE119E-7543-A445-8137-BECE0BBAC4EA}" type="datetimeFigureOut">
              <a:rPr lang="en-US" smtClean="0"/>
              <a:t>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3590451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Date Placeholder 2"/>
          <p:cNvSpPr>
            <a:spLocks noGrp="1"/>
          </p:cNvSpPr>
          <p:nvPr>
            <p:ph type="dt" sz="half" idx="10"/>
          </p:nvPr>
        </p:nvSpPr>
        <p:spPr/>
        <p:txBody>
          <a:bodyPr/>
          <a:lstStyle/>
          <a:p>
            <a:fld id="{73BE119E-7543-A445-8137-BECE0BBAC4EA}" type="datetimeFigureOut">
              <a:rPr lang="en-US" smtClean="0"/>
              <a:t>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50279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BE119E-7543-A445-8137-BECE0BBAC4EA}" type="datetimeFigureOut">
              <a:rPr lang="en-US" smtClean="0"/>
              <a:t>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880645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73BE119E-7543-A445-8137-BECE0BBAC4EA}" type="datetimeFigureOut">
              <a:rPr lang="en-US" smtClean="0"/>
              <a:t>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4287324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73BE119E-7543-A445-8137-BECE0BBAC4EA}" type="datetimeFigureOut">
              <a:rPr lang="en-US" smtClean="0"/>
              <a:t>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654047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73BE119E-7543-A445-8137-BECE0BBAC4EA}"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3206204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73BE119E-7543-A445-8137-BECE0BBAC4EA}"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21828-D94B-7A45-A062-A4B5AC39AA29}" type="slidenum">
              <a:rPr lang="en-US" smtClean="0"/>
              <a:t>‹#›</a:t>
            </a:fld>
            <a:endParaRPr lang="en-US"/>
          </a:p>
        </p:txBody>
      </p:sp>
    </p:spTree>
    <p:extLst>
      <p:ext uri="{BB962C8B-B14F-4D97-AF65-F5344CB8AC3E}">
        <p14:creationId xmlns:p14="http://schemas.microsoft.com/office/powerpoint/2010/main" val="3458077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BE119E-7543-A445-8137-BECE0BBAC4EA}" type="datetimeFigureOut">
              <a:rPr lang="en-US" smtClean="0"/>
              <a:t>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421828-D94B-7A45-A062-A4B5AC39AA29}" type="slidenum">
              <a:rPr lang="en-US" smtClean="0"/>
              <a:t>‹#›</a:t>
            </a:fld>
            <a:endParaRPr lang="en-US"/>
          </a:p>
        </p:txBody>
      </p:sp>
    </p:spTree>
    <p:extLst>
      <p:ext uri="{BB962C8B-B14F-4D97-AF65-F5344CB8AC3E}">
        <p14:creationId xmlns:p14="http://schemas.microsoft.com/office/powerpoint/2010/main" val="3876070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gif"/><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emf"/><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emf"/></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panish-galleon_Hawaii.jpeg"/>
          <p:cNvPicPr>
            <a:picLocks noGrp="1" noChangeAspect="1"/>
          </p:cNvPicPr>
          <p:nvPr>
            <p:ph idx="1"/>
          </p:nvPr>
        </p:nvPicPr>
        <p:blipFill>
          <a:blip r:embed="rId2">
            <a:extLst>
              <a:ext uri="{28A0092B-C50C-407E-A947-70E740481C1C}">
                <a14:useLocalDpi xmlns:a14="http://schemas.microsoft.com/office/drawing/2010/main" val="0"/>
              </a:ext>
            </a:extLst>
          </a:blip>
          <a:srcRect t="8684" b="8684"/>
          <a:stretch>
            <a:fillRect/>
          </a:stretch>
        </p:blipFill>
        <p:spPr>
          <a:xfrm>
            <a:off x="-2487764" y="1"/>
            <a:ext cx="12469964" cy="6858000"/>
          </a:xfrm>
        </p:spPr>
      </p:pic>
      <p:sp>
        <p:nvSpPr>
          <p:cNvPr id="12" name="Rectangle 11"/>
          <p:cNvSpPr/>
          <p:nvPr/>
        </p:nvSpPr>
        <p:spPr>
          <a:xfrm>
            <a:off x="-2478883" y="0"/>
            <a:ext cx="12469964" cy="6858000"/>
          </a:xfrm>
          <a:prstGeom prst="rect">
            <a:avLst/>
          </a:prstGeom>
          <a:solidFill>
            <a:srgbClr val="0080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r"/>
            <a:endParaRPr lang="fr-FR" sz="4800" dirty="0">
              <a:latin typeface="Edwardian Script ITC"/>
              <a:cs typeface="Edwardian Script ITC"/>
            </a:endParaRPr>
          </a:p>
        </p:txBody>
      </p:sp>
      <p:sp>
        <p:nvSpPr>
          <p:cNvPr id="11" name="TextBox 10"/>
          <p:cNvSpPr txBox="1"/>
          <p:nvPr/>
        </p:nvSpPr>
        <p:spPr>
          <a:xfrm>
            <a:off x="5144181" y="4412480"/>
            <a:ext cx="3493264" cy="830997"/>
          </a:xfrm>
          <a:prstGeom prst="rect">
            <a:avLst/>
          </a:prstGeom>
          <a:noFill/>
          <a:effectLst>
            <a:outerShdw blurRad="76200" dist="50800" dir="2700000">
              <a:schemeClr val="bg1">
                <a:lumMod val="85000"/>
                <a:alpha val="43000"/>
              </a:schemeClr>
            </a:outerShdw>
          </a:effectLst>
        </p:spPr>
        <p:txBody>
          <a:bodyPr wrap="none" rtlCol="0">
            <a:spAutoFit/>
          </a:bodyPr>
          <a:lstStyle/>
          <a:p>
            <a:pPr algn="r"/>
            <a:r>
              <a:rPr lang="en-US" sz="4800" b="1" dirty="0">
                <a:solidFill>
                  <a:srgbClr val="000090"/>
                </a:solidFill>
                <a:effectLst>
                  <a:outerShdw blurRad="60007" dir="2000400" sy="-30000" kx="-800400" algn="bl" rotWithShape="0">
                    <a:prstClr val="black">
                      <a:alpha val="20000"/>
                    </a:prstClr>
                  </a:outerShdw>
                </a:effectLst>
                <a:latin typeface="Edwardian Script ITC"/>
                <a:cs typeface="Edwardian Script ITC"/>
              </a:rPr>
              <a:t>Francis Albarède</a:t>
            </a:r>
          </a:p>
        </p:txBody>
      </p:sp>
      <p:sp>
        <p:nvSpPr>
          <p:cNvPr id="10" name="TextBox 9"/>
          <p:cNvSpPr txBox="1"/>
          <p:nvPr/>
        </p:nvSpPr>
        <p:spPr>
          <a:xfrm>
            <a:off x="5056361" y="4360676"/>
            <a:ext cx="3602068" cy="1569660"/>
          </a:xfrm>
          <a:prstGeom prst="rect">
            <a:avLst/>
          </a:prstGeom>
          <a:noFill/>
          <a:effectLst>
            <a:outerShdw blurRad="76200" dist="50800" dir="2700000">
              <a:schemeClr val="bg1">
                <a:lumMod val="85000"/>
                <a:alpha val="43000"/>
              </a:schemeClr>
            </a:outerShdw>
          </a:effectLst>
        </p:spPr>
        <p:txBody>
          <a:bodyPr wrap="none" rtlCol="0">
            <a:spAutoFit/>
          </a:bodyPr>
          <a:lstStyle/>
          <a:p>
            <a:pPr algn="r"/>
            <a:r>
              <a:rPr lang="en-US" sz="4800" b="1" dirty="0">
                <a:solidFill>
                  <a:schemeClr val="bg1"/>
                </a:solidFill>
                <a:effectLst>
                  <a:outerShdw blurRad="60007" dir="2000400" sy="-30000" kx="-800400" algn="bl" rotWithShape="0">
                    <a:prstClr val="black">
                      <a:alpha val="20000"/>
                    </a:prstClr>
                  </a:outerShdw>
                </a:effectLst>
                <a:latin typeface="Edwardian Script ITC"/>
                <a:cs typeface="Edwardian Script ITC"/>
              </a:rPr>
              <a:t>Francis Albarède</a:t>
            </a:r>
          </a:p>
          <a:p>
            <a:pPr algn="r"/>
            <a:endParaRPr lang="en-US" sz="4800" b="1" dirty="0">
              <a:solidFill>
                <a:schemeClr val="bg1"/>
              </a:solidFill>
              <a:effectLst>
                <a:outerShdw blurRad="60007" dir="2000400" sy="-30000" kx="-800400" algn="bl" rotWithShape="0">
                  <a:prstClr val="black">
                    <a:alpha val="20000"/>
                  </a:prstClr>
                </a:outerShdw>
              </a:effectLst>
              <a:latin typeface="Edwardian Script ITC"/>
              <a:cs typeface="Edwardian Script ITC"/>
            </a:endParaRPr>
          </a:p>
        </p:txBody>
      </p:sp>
      <p:sp>
        <p:nvSpPr>
          <p:cNvPr id="9" name="TextBox 8"/>
          <p:cNvSpPr txBox="1"/>
          <p:nvPr/>
        </p:nvSpPr>
        <p:spPr>
          <a:xfrm>
            <a:off x="5594356" y="1189744"/>
            <a:ext cx="184666" cy="830997"/>
          </a:xfrm>
          <a:prstGeom prst="rect">
            <a:avLst/>
          </a:prstGeom>
          <a:noFill/>
          <a:effectLst>
            <a:outerShdw blurRad="76200" dist="50800" dir="2700000">
              <a:schemeClr val="bg1">
                <a:lumMod val="85000"/>
                <a:alpha val="43000"/>
              </a:schemeClr>
            </a:outerShdw>
          </a:effectLst>
        </p:spPr>
        <p:txBody>
          <a:bodyPr wrap="none" rtlCol="0">
            <a:spAutoFit/>
          </a:bodyPr>
          <a:lstStyle/>
          <a:p>
            <a:pPr algn="r"/>
            <a:r>
              <a:rPr lang="en-US" sz="4800" b="1" dirty="0">
                <a:solidFill>
                  <a:schemeClr val="bg1"/>
                </a:solidFill>
                <a:effectLst>
                  <a:glow rad="101600">
                    <a:schemeClr val="accent2">
                      <a:alpha val="75000"/>
                    </a:schemeClr>
                  </a:glow>
                  <a:outerShdw blurRad="60007" dir="2000400" sy="-30000" kx="-800400" algn="bl" rotWithShape="0">
                    <a:schemeClr val="accent6">
                      <a:lumMod val="50000"/>
                      <a:alpha val="20000"/>
                    </a:schemeClr>
                  </a:outerShdw>
                </a:effectLst>
                <a:latin typeface="Edwardian Script ITC"/>
                <a:cs typeface="Edwardian Script ITC"/>
              </a:rPr>
              <a:t> </a:t>
            </a:r>
          </a:p>
        </p:txBody>
      </p:sp>
      <p:sp>
        <p:nvSpPr>
          <p:cNvPr id="2" name="TextBox 1"/>
          <p:cNvSpPr txBox="1"/>
          <p:nvPr/>
        </p:nvSpPr>
        <p:spPr>
          <a:xfrm>
            <a:off x="2544676" y="1439061"/>
            <a:ext cx="4352474" cy="2308324"/>
          </a:xfrm>
          <a:prstGeom prst="rect">
            <a:avLst/>
          </a:prstGeom>
          <a:noFill/>
        </p:spPr>
        <p:txBody>
          <a:bodyPr wrap="none" rtlCol="0">
            <a:spAutoFit/>
          </a:bodyPr>
          <a:lstStyle/>
          <a:p>
            <a:pPr algn="ctr"/>
            <a:r>
              <a:rPr lang="en-US" sz="4800" b="1" dirty="0">
                <a:solidFill>
                  <a:srgbClr val="0000FF"/>
                </a:solidFill>
                <a:effectLst>
                  <a:glow rad="101600">
                    <a:schemeClr val="accent2">
                      <a:alpha val="75000"/>
                    </a:schemeClr>
                  </a:glow>
                  <a:outerShdw blurRad="60007" dir="2000400" sy="-30000" kx="-800400" algn="bl" rotWithShape="0">
                    <a:schemeClr val="accent6">
                      <a:lumMod val="50000"/>
                      <a:alpha val="20000"/>
                    </a:schemeClr>
                  </a:outerShdw>
                </a:effectLst>
                <a:latin typeface="Edwardian Script ITC"/>
                <a:cs typeface="Edwardian Script ITC"/>
              </a:rPr>
              <a:t>A Distant Whisper …</a:t>
            </a:r>
          </a:p>
          <a:p>
            <a:pPr algn="ctr"/>
            <a:r>
              <a:rPr lang="en-US" sz="3200" b="1" dirty="0">
                <a:solidFill>
                  <a:srgbClr val="0000FF"/>
                </a:solidFill>
                <a:effectLst>
                  <a:glow rad="101600">
                    <a:schemeClr val="accent2">
                      <a:alpha val="75000"/>
                    </a:schemeClr>
                  </a:glow>
                  <a:outerShdw blurRad="60007" dir="2000400" sy="-30000" kx="-800400" algn="bl" rotWithShape="0">
                    <a:schemeClr val="accent6">
                      <a:lumMod val="50000"/>
                      <a:alpha val="20000"/>
                    </a:schemeClr>
                  </a:outerShdw>
                </a:effectLst>
                <a:latin typeface="Edwardian Script ITC"/>
                <a:cs typeface="Edwardian Script ITC"/>
              </a:rPr>
              <a:t>How Geochemical Tracers</a:t>
            </a:r>
          </a:p>
          <a:p>
            <a:pPr algn="ctr"/>
            <a:r>
              <a:rPr lang="en-US" sz="3200" b="1" dirty="0">
                <a:solidFill>
                  <a:srgbClr val="0000FF"/>
                </a:solidFill>
                <a:effectLst>
                  <a:glow rad="101600">
                    <a:schemeClr val="accent2">
                      <a:alpha val="75000"/>
                    </a:schemeClr>
                  </a:glow>
                  <a:outerShdw blurRad="60007" dir="2000400" sy="-30000" kx="-800400" algn="bl" rotWithShape="0">
                    <a:schemeClr val="accent6">
                      <a:lumMod val="50000"/>
                      <a:alpha val="20000"/>
                    </a:schemeClr>
                  </a:outerShdw>
                </a:effectLst>
                <a:latin typeface="Edwardian Script ITC"/>
                <a:cs typeface="Edwardian Script ITC"/>
              </a:rPr>
              <a:t>Speak of Ancient Economies</a:t>
            </a:r>
          </a:p>
          <a:p>
            <a:pPr algn="ctr"/>
            <a:r>
              <a:rPr lang="en-US" sz="3200" b="1" dirty="0">
                <a:solidFill>
                  <a:srgbClr val="0000FF"/>
                </a:solidFill>
                <a:effectLst>
                  <a:glow rad="101600">
                    <a:schemeClr val="accent2">
                      <a:alpha val="75000"/>
                    </a:schemeClr>
                  </a:glow>
                  <a:outerShdw blurRad="60007" dir="2000400" sy="-30000" kx="-800400" algn="bl" rotWithShape="0">
                    <a:schemeClr val="accent6">
                      <a:lumMod val="50000"/>
                      <a:alpha val="20000"/>
                    </a:schemeClr>
                  </a:outerShdw>
                </a:effectLst>
                <a:latin typeface="Edwardian Script ITC"/>
                <a:cs typeface="Edwardian Script ITC"/>
              </a:rPr>
              <a:t>&amp; Past Environments</a:t>
            </a:r>
            <a:endParaRPr lang="en-US" sz="3200" dirty="0">
              <a:solidFill>
                <a:srgbClr val="0000FF"/>
              </a:solidFill>
            </a:endParaRPr>
          </a:p>
        </p:txBody>
      </p:sp>
    </p:spTree>
    <p:extLst>
      <p:ext uri="{BB962C8B-B14F-4D97-AF65-F5344CB8AC3E}">
        <p14:creationId xmlns:p14="http://schemas.microsoft.com/office/powerpoint/2010/main" val="306100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amples.p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716" y="801576"/>
            <a:ext cx="9144000" cy="6461615"/>
          </a:xfrm>
          <a:prstGeom prst="rect">
            <a:avLst/>
          </a:prstGeom>
        </p:spPr>
      </p:pic>
      <p:sp>
        <p:nvSpPr>
          <p:cNvPr id="2" name="Title 1"/>
          <p:cNvSpPr>
            <a:spLocks noGrp="1"/>
          </p:cNvSpPr>
          <p:nvPr>
            <p:ph type="title"/>
          </p:nvPr>
        </p:nvSpPr>
        <p:spPr>
          <a:xfrm>
            <a:off x="25400" y="274638"/>
            <a:ext cx="8229600" cy="1143000"/>
          </a:xfrm>
        </p:spPr>
        <p:txBody>
          <a:bodyPr>
            <a:normAutofit/>
          </a:bodyPr>
          <a:lstStyle/>
          <a:p>
            <a:r>
              <a:rPr lang="en-US" sz="3200" dirty="0">
                <a:latin typeface="Helvetica"/>
                <a:cs typeface="Helvetica"/>
              </a:rPr>
              <a:t>PbS mining in</a:t>
            </a:r>
            <a:br>
              <a:rPr lang="en-US" sz="3200" dirty="0">
                <a:latin typeface="Helvetica"/>
                <a:cs typeface="Helvetica"/>
              </a:rPr>
            </a:br>
            <a:r>
              <a:rPr lang="en-US" sz="3200" dirty="0">
                <a:latin typeface="Helvetica"/>
                <a:cs typeface="Helvetica"/>
              </a:rPr>
              <a:t>Europe and Asia Minor</a:t>
            </a:r>
          </a:p>
        </p:txBody>
      </p:sp>
    </p:spTree>
    <p:extLst>
      <p:ext uri="{BB962C8B-B14F-4D97-AF65-F5344CB8AC3E}">
        <p14:creationId xmlns:p14="http://schemas.microsoft.com/office/powerpoint/2010/main" val="3493120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EE962-BCC4-D14F-80ED-335ACCA77F39}"/>
              </a:ext>
            </a:extLst>
          </p:cNvPr>
          <p:cNvSpPr>
            <a:spLocks noGrp="1"/>
          </p:cNvSpPr>
          <p:nvPr>
            <p:ph type="title"/>
          </p:nvPr>
        </p:nvSpPr>
        <p:spPr>
          <a:xfrm>
            <a:off x="190500" y="274638"/>
            <a:ext cx="8851900" cy="1143000"/>
          </a:xfrm>
        </p:spPr>
        <p:txBody>
          <a:bodyPr>
            <a:noAutofit/>
          </a:bodyPr>
          <a:lstStyle/>
          <a:p>
            <a:r>
              <a:rPr lang="fr-FR" sz="3200" dirty="0"/>
              <a:t>Lead isotopes have been </a:t>
            </a:r>
            <a:r>
              <a:rPr lang="fr-FR" sz="3200" dirty="0" err="1"/>
              <a:t>used</a:t>
            </a:r>
            <a:r>
              <a:rPr lang="fr-FR" sz="3200" dirty="0"/>
              <a:t> to </a:t>
            </a:r>
            <a:r>
              <a:rPr lang="fr-FR" sz="3200" dirty="0" err="1"/>
              <a:t>establish</a:t>
            </a:r>
            <a:r>
              <a:rPr lang="fr-FR" sz="3200" dirty="0"/>
              <a:t> </a:t>
            </a:r>
            <a:r>
              <a:rPr lang="fr-FR" sz="3200" dirty="0" err="1"/>
              <a:t>artifact</a:t>
            </a:r>
            <a:r>
              <a:rPr lang="fr-FR" sz="3200" dirty="0"/>
              <a:t> provenance, but </a:t>
            </a:r>
            <a:r>
              <a:rPr lang="fr-FR" sz="3200" dirty="0" err="1"/>
              <a:t>they</a:t>
            </a:r>
            <a:r>
              <a:rPr lang="fr-FR" sz="3200" dirty="0"/>
              <a:t> are not </a:t>
            </a:r>
            <a:r>
              <a:rPr lang="fr-FR" sz="3200" dirty="0" err="1"/>
              <a:t>very</a:t>
            </a:r>
            <a:r>
              <a:rPr lang="fr-FR" sz="3200" dirty="0"/>
              <a:t> discriminant </a:t>
            </a:r>
            <a:endParaRPr lang="en-US" sz="3200" dirty="0"/>
          </a:p>
        </p:txBody>
      </p:sp>
      <p:pic>
        <p:nvPicPr>
          <p:cNvPr id="5" name="Picture 4">
            <a:extLst>
              <a:ext uri="{FF2B5EF4-FFF2-40B4-BE49-F238E27FC236}">
                <a16:creationId xmlns:a16="http://schemas.microsoft.com/office/drawing/2014/main" id="{D0DF56B3-52D5-774E-B1C8-62511E88BD28}"/>
              </a:ext>
            </a:extLst>
          </p:cNvPr>
          <p:cNvPicPr>
            <a:picLocks noChangeAspect="1"/>
          </p:cNvPicPr>
          <p:nvPr/>
        </p:nvPicPr>
        <p:blipFill>
          <a:blip r:embed="rId2"/>
          <a:stretch>
            <a:fillRect/>
          </a:stretch>
        </p:blipFill>
        <p:spPr>
          <a:xfrm>
            <a:off x="1490647" y="1546212"/>
            <a:ext cx="6162706" cy="5311788"/>
          </a:xfrm>
          <a:prstGeom prst="rect">
            <a:avLst/>
          </a:prstGeom>
        </p:spPr>
      </p:pic>
    </p:spTree>
    <p:extLst>
      <p:ext uri="{BB962C8B-B14F-4D97-AF65-F5344CB8AC3E}">
        <p14:creationId xmlns:p14="http://schemas.microsoft.com/office/powerpoint/2010/main" val="1198000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41531-540F-5147-93C2-0723E0BADA27}"/>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43511E91-E297-C548-8132-CB6CFBFF1246}"/>
              </a:ext>
            </a:extLst>
          </p:cNvPr>
          <p:cNvPicPr>
            <a:picLocks noChangeAspect="1"/>
          </p:cNvPicPr>
          <p:nvPr/>
        </p:nvPicPr>
        <p:blipFill>
          <a:blip r:embed="rId2"/>
          <a:stretch>
            <a:fillRect/>
          </a:stretch>
        </p:blipFill>
        <p:spPr>
          <a:xfrm>
            <a:off x="1490647" y="1163530"/>
            <a:ext cx="6162706" cy="5311789"/>
          </a:xfrm>
          <a:prstGeom prst="rect">
            <a:avLst/>
          </a:prstGeom>
        </p:spPr>
      </p:pic>
    </p:spTree>
    <p:extLst>
      <p:ext uri="{BB962C8B-B14F-4D97-AF65-F5344CB8AC3E}">
        <p14:creationId xmlns:p14="http://schemas.microsoft.com/office/powerpoint/2010/main" val="3857301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04800" y="4800000"/>
            <a:ext cx="4267200" cy="2058000"/>
          </a:xfrm>
          <a:prstGeom prst="rect">
            <a:avLst/>
          </a:prstGeom>
        </p:spPr>
      </p:pic>
      <p:sp>
        <p:nvSpPr>
          <p:cNvPr id="2" name="Title 1"/>
          <p:cNvSpPr>
            <a:spLocks noGrp="1"/>
          </p:cNvSpPr>
          <p:nvPr>
            <p:ph type="title"/>
          </p:nvPr>
        </p:nvSpPr>
        <p:spPr>
          <a:xfrm>
            <a:off x="852159" y="274638"/>
            <a:ext cx="7519050" cy="1143000"/>
          </a:xfrm>
        </p:spPr>
        <p:txBody>
          <a:bodyPr>
            <a:normAutofit/>
          </a:bodyPr>
          <a:lstStyle/>
          <a:p>
            <a:r>
              <a:rPr lang="en-US" sz="3200" dirty="0"/>
              <a:t>Radiogenic lead Isotopes:</a:t>
            </a:r>
            <a:br>
              <a:rPr lang="en-US" sz="3200" dirty="0"/>
            </a:br>
            <a:r>
              <a:rPr lang="en-US" sz="3200" dirty="0"/>
              <a:t>Make them ‘speak’ through a 2-stage model</a:t>
            </a:r>
          </a:p>
        </p:txBody>
      </p:sp>
      <p:pic>
        <p:nvPicPr>
          <p:cNvPr id="7" name="Content Placeholder 6" descr="change.pdf"/>
          <p:cNvPicPr>
            <a:picLocks noGrp="1" noChangeAspect="1"/>
          </p:cNvPicPr>
          <p:nvPr>
            <p:ph idx="1"/>
          </p:nvPr>
        </p:nvPicPr>
        <p:blipFill>
          <a:blip r:embed="rId3"/>
          <a:srcRect t="11087" b="11087"/>
          <a:stretch>
            <a:fillRect/>
          </a:stretch>
        </p:blipFill>
        <p:spPr/>
      </p:pic>
      <p:sp>
        <p:nvSpPr>
          <p:cNvPr id="6" name="Freeform 5"/>
          <p:cNvSpPr/>
          <p:nvPr/>
        </p:nvSpPr>
        <p:spPr>
          <a:xfrm>
            <a:off x="1769533" y="4978400"/>
            <a:ext cx="522111" cy="550334"/>
          </a:xfrm>
          <a:custGeom>
            <a:avLst/>
            <a:gdLst>
              <a:gd name="connsiteX0" fmla="*/ 177800 w 522111"/>
              <a:gd name="connsiteY0" fmla="*/ 135467 h 550334"/>
              <a:gd name="connsiteX1" fmla="*/ 25400 w 522111"/>
              <a:gd name="connsiteY1" fmla="*/ 304800 h 550334"/>
              <a:gd name="connsiteX2" fmla="*/ 330200 w 522111"/>
              <a:gd name="connsiteY2" fmla="*/ 541867 h 550334"/>
              <a:gd name="connsiteX3" fmla="*/ 482600 w 522111"/>
              <a:gd name="connsiteY3" fmla="*/ 254000 h 550334"/>
              <a:gd name="connsiteX4" fmla="*/ 93134 w 522111"/>
              <a:gd name="connsiteY4" fmla="*/ 0 h 55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111" h="550334">
                <a:moveTo>
                  <a:pt x="177800" y="135467"/>
                </a:moveTo>
                <a:cubicBezTo>
                  <a:pt x="88900" y="186267"/>
                  <a:pt x="0" y="237067"/>
                  <a:pt x="25400" y="304800"/>
                </a:cubicBezTo>
                <a:cubicBezTo>
                  <a:pt x="50800" y="372533"/>
                  <a:pt x="254000" y="550334"/>
                  <a:pt x="330200" y="541867"/>
                </a:cubicBezTo>
                <a:cubicBezTo>
                  <a:pt x="406400" y="533400"/>
                  <a:pt x="522111" y="344311"/>
                  <a:pt x="482600" y="254000"/>
                </a:cubicBezTo>
                <a:cubicBezTo>
                  <a:pt x="443089" y="163689"/>
                  <a:pt x="93134" y="0"/>
                  <a:pt x="93134" y="0"/>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Freeform 7"/>
          <p:cNvSpPr/>
          <p:nvPr/>
        </p:nvSpPr>
        <p:spPr>
          <a:xfrm>
            <a:off x="3033889" y="4855633"/>
            <a:ext cx="522111" cy="550334"/>
          </a:xfrm>
          <a:custGeom>
            <a:avLst/>
            <a:gdLst>
              <a:gd name="connsiteX0" fmla="*/ 177800 w 522111"/>
              <a:gd name="connsiteY0" fmla="*/ 135467 h 550334"/>
              <a:gd name="connsiteX1" fmla="*/ 25400 w 522111"/>
              <a:gd name="connsiteY1" fmla="*/ 304800 h 550334"/>
              <a:gd name="connsiteX2" fmla="*/ 330200 w 522111"/>
              <a:gd name="connsiteY2" fmla="*/ 541867 h 550334"/>
              <a:gd name="connsiteX3" fmla="*/ 482600 w 522111"/>
              <a:gd name="connsiteY3" fmla="*/ 254000 h 550334"/>
              <a:gd name="connsiteX4" fmla="*/ 93134 w 522111"/>
              <a:gd name="connsiteY4" fmla="*/ 0 h 55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111" h="550334">
                <a:moveTo>
                  <a:pt x="177800" y="135467"/>
                </a:moveTo>
                <a:cubicBezTo>
                  <a:pt x="88900" y="186267"/>
                  <a:pt x="0" y="237067"/>
                  <a:pt x="25400" y="304800"/>
                </a:cubicBezTo>
                <a:cubicBezTo>
                  <a:pt x="50800" y="372533"/>
                  <a:pt x="254000" y="550334"/>
                  <a:pt x="330200" y="541867"/>
                </a:cubicBezTo>
                <a:cubicBezTo>
                  <a:pt x="406400" y="533400"/>
                  <a:pt x="522111" y="344311"/>
                  <a:pt x="482600" y="254000"/>
                </a:cubicBezTo>
                <a:cubicBezTo>
                  <a:pt x="443089" y="163689"/>
                  <a:pt x="93134" y="0"/>
                  <a:pt x="93134" y="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Freeform 8"/>
          <p:cNvSpPr/>
          <p:nvPr/>
        </p:nvSpPr>
        <p:spPr>
          <a:xfrm>
            <a:off x="2040464" y="5300130"/>
            <a:ext cx="522111" cy="550334"/>
          </a:xfrm>
          <a:custGeom>
            <a:avLst/>
            <a:gdLst>
              <a:gd name="connsiteX0" fmla="*/ 177800 w 522111"/>
              <a:gd name="connsiteY0" fmla="*/ 135467 h 550334"/>
              <a:gd name="connsiteX1" fmla="*/ 25400 w 522111"/>
              <a:gd name="connsiteY1" fmla="*/ 304800 h 550334"/>
              <a:gd name="connsiteX2" fmla="*/ 330200 w 522111"/>
              <a:gd name="connsiteY2" fmla="*/ 541867 h 550334"/>
              <a:gd name="connsiteX3" fmla="*/ 482600 w 522111"/>
              <a:gd name="connsiteY3" fmla="*/ 254000 h 550334"/>
              <a:gd name="connsiteX4" fmla="*/ 93134 w 522111"/>
              <a:gd name="connsiteY4" fmla="*/ 0 h 55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111" h="550334">
                <a:moveTo>
                  <a:pt x="177800" y="135467"/>
                </a:moveTo>
                <a:cubicBezTo>
                  <a:pt x="88900" y="186267"/>
                  <a:pt x="0" y="237067"/>
                  <a:pt x="25400" y="304800"/>
                </a:cubicBezTo>
                <a:cubicBezTo>
                  <a:pt x="50800" y="372533"/>
                  <a:pt x="254000" y="550334"/>
                  <a:pt x="330200" y="541867"/>
                </a:cubicBezTo>
                <a:cubicBezTo>
                  <a:pt x="406400" y="533400"/>
                  <a:pt x="522111" y="344311"/>
                  <a:pt x="482600" y="254000"/>
                </a:cubicBezTo>
                <a:cubicBezTo>
                  <a:pt x="443089" y="163689"/>
                  <a:pt x="93134" y="0"/>
                  <a:pt x="93134" y="0"/>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3640665" y="5338235"/>
            <a:ext cx="522111" cy="550334"/>
          </a:xfrm>
          <a:custGeom>
            <a:avLst/>
            <a:gdLst>
              <a:gd name="connsiteX0" fmla="*/ 177800 w 522111"/>
              <a:gd name="connsiteY0" fmla="*/ 135467 h 550334"/>
              <a:gd name="connsiteX1" fmla="*/ 25400 w 522111"/>
              <a:gd name="connsiteY1" fmla="*/ 304800 h 550334"/>
              <a:gd name="connsiteX2" fmla="*/ 330200 w 522111"/>
              <a:gd name="connsiteY2" fmla="*/ 541867 h 550334"/>
              <a:gd name="connsiteX3" fmla="*/ 482600 w 522111"/>
              <a:gd name="connsiteY3" fmla="*/ 254000 h 550334"/>
              <a:gd name="connsiteX4" fmla="*/ 93134 w 522111"/>
              <a:gd name="connsiteY4" fmla="*/ 0 h 55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111" h="550334">
                <a:moveTo>
                  <a:pt x="177800" y="135467"/>
                </a:moveTo>
                <a:cubicBezTo>
                  <a:pt x="88900" y="186267"/>
                  <a:pt x="0" y="237067"/>
                  <a:pt x="25400" y="304800"/>
                </a:cubicBezTo>
                <a:cubicBezTo>
                  <a:pt x="50800" y="372533"/>
                  <a:pt x="254000" y="550334"/>
                  <a:pt x="330200" y="541867"/>
                </a:cubicBezTo>
                <a:cubicBezTo>
                  <a:pt x="406400" y="533400"/>
                  <a:pt x="522111" y="344311"/>
                  <a:pt x="482600" y="254000"/>
                </a:cubicBezTo>
                <a:cubicBezTo>
                  <a:pt x="443089" y="163689"/>
                  <a:pt x="93134" y="0"/>
                  <a:pt x="93134" y="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3556000" y="5850464"/>
            <a:ext cx="522111" cy="550334"/>
          </a:xfrm>
          <a:custGeom>
            <a:avLst/>
            <a:gdLst>
              <a:gd name="connsiteX0" fmla="*/ 177800 w 522111"/>
              <a:gd name="connsiteY0" fmla="*/ 135467 h 550334"/>
              <a:gd name="connsiteX1" fmla="*/ 25400 w 522111"/>
              <a:gd name="connsiteY1" fmla="*/ 304800 h 550334"/>
              <a:gd name="connsiteX2" fmla="*/ 330200 w 522111"/>
              <a:gd name="connsiteY2" fmla="*/ 541867 h 550334"/>
              <a:gd name="connsiteX3" fmla="*/ 482600 w 522111"/>
              <a:gd name="connsiteY3" fmla="*/ 254000 h 550334"/>
              <a:gd name="connsiteX4" fmla="*/ 93134 w 522111"/>
              <a:gd name="connsiteY4" fmla="*/ 0 h 55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111" h="550334">
                <a:moveTo>
                  <a:pt x="177800" y="135467"/>
                </a:moveTo>
                <a:cubicBezTo>
                  <a:pt x="88900" y="186267"/>
                  <a:pt x="0" y="237067"/>
                  <a:pt x="25400" y="304800"/>
                </a:cubicBezTo>
                <a:cubicBezTo>
                  <a:pt x="50800" y="372533"/>
                  <a:pt x="254000" y="550334"/>
                  <a:pt x="330200" y="541867"/>
                </a:cubicBezTo>
                <a:cubicBezTo>
                  <a:pt x="406400" y="533400"/>
                  <a:pt x="522111" y="344311"/>
                  <a:pt x="482600" y="254000"/>
                </a:cubicBezTo>
                <a:cubicBezTo>
                  <a:pt x="443089" y="163689"/>
                  <a:pt x="93134" y="0"/>
                  <a:pt x="93134" y="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a:off x="2154766" y="5952065"/>
            <a:ext cx="522111" cy="550334"/>
          </a:xfrm>
          <a:custGeom>
            <a:avLst/>
            <a:gdLst>
              <a:gd name="connsiteX0" fmla="*/ 177800 w 522111"/>
              <a:gd name="connsiteY0" fmla="*/ 135467 h 550334"/>
              <a:gd name="connsiteX1" fmla="*/ 25400 w 522111"/>
              <a:gd name="connsiteY1" fmla="*/ 304800 h 550334"/>
              <a:gd name="connsiteX2" fmla="*/ 330200 w 522111"/>
              <a:gd name="connsiteY2" fmla="*/ 541867 h 550334"/>
              <a:gd name="connsiteX3" fmla="*/ 482600 w 522111"/>
              <a:gd name="connsiteY3" fmla="*/ 254000 h 550334"/>
              <a:gd name="connsiteX4" fmla="*/ 93134 w 522111"/>
              <a:gd name="connsiteY4" fmla="*/ 0 h 55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111" h="550334">
                <a:moveTo>
                  <a:pt x="177800" y="135467"/>
                </a:moveTo>
                <a:cubicBezTo>
                  <a:pt x="88900" y="186267"/>
                  <a:pt x="0" y="237067"/>
                  <a:pt x="25400" y="304800"/>
                </a:cubicBezTo>
                <a:cubicBezTo>
                  <a:pt x="50800" y="372533"/>
                  <a:pt x="254000" y="550334"/>
                  <a:pt x="330200" y="541867"/>
                </a:cubicBezTo>
                <a:cubicBezTo>
                  <a:pt x="406400" y="533400"/>
                  <a:pt x="522111" y="344311"/>
                  <a:pt x="482600" y="254000"/>
                </a:cubicBezTo>
                <a:cubicBezTo>
                  <a:pt x="443089" y="163689"/>
                  <a:pt x="93134" y="0"/>
                  <a:pt x="93134" y="0"/>
                </a:cubicBezTo>
              </a:path>
            </a:pathLst>
          </a:custGeom>
          <a:ln>
            <a:solidFill>
              <a:srgbClr val="008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1694742" y="5935132"/>
            <a:ext cx="522111" cy="550334"/>
          </a:xfrm>
          <a:custGeom>
            <a:avLst/>
            <a:gdLst>
              <a:gd name="connsiteX0" fmla="*/ 177800 w 522111"/>
              <a:gd name="connsiteY0" fmla="*/ 135467 h 550334"/>
              <a:gd name="connsiteX1" fmla="*/ 25400 w 522111"/>
              <a:gd name="connsiteY1" fmla="*/ 304800 h 550334"/>
              <a:gd name="connsiteX2" fmla="*/ 330200 w 522111"/>
              <a:gd name="connsiteY2" fmla="*/ 541867 h 550334"/>
              <a:gd name="connsiteX3" fmla="*/ 482600 w 522111"/>
              <a:gd name="connsiteY3" fmla="*/ 254000 h 550334"/>
              <a:gd name="connsiteX4" fmla="*/ 93134 w 522111"/>
              <a:gd name="connsiteY4" fmla="*/ 0 h 55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111" h="550334">
                <a:moveTo>
                  <a:pt x="177800" y="135467"/>
                </a:moveTo>
                <a:cubicBezTo>
                  <a:pt x="88900" y="186267"/>
                  <a:pt x="0" y="237067"/>
                  <a:pt x="25400" y="304800"/>
                </a:cubicBezTo>
                <a:cubicBezTo>
                  <a:pt x="50800" y="372533"/>
                  <a:pt x="254000" y="550334"/>
                  <a:pt x="330200" y="541867"/>
                </a:cubicBezTo>
                <a:cubicBezTo>
                  <a:pt x="406400" y="533400"/>
                  <a:pt x="522111" y="344311"/>
                  <a:pt x="482600" y="254000"/>
                </a:cubicBezTo>
                <a:cubicBezTo>
                  <a:pt x="443089" y="163689"/>
                  <a:pt x="93134" y="0"/>
                  <a:pt x="93134" y="0"/>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TextBox 2"/>
          <p:cNvSpPr txBox="1"/>
          <p:nvPr/>
        </p:nvSpPr>
        <p:spPr>
          <a:xfrm>
            <a:off x="4433097" y="5300130"/>
            <a:ext cx="4491893" cy="646331"/>
          </a:xfrm>
          <a:prstGeom prst="rect">
            <a:avLst/>
          </a:prstGeom>
          <a:noFill/>
        </p:spPr>
        <p:txBody>
          <a:bodyPr wrap="square" rtlCol="0">
            <a:spAutoFit/>
          </a:bodyPr>
          <a:lstStyle/>
          <a:p>
            <a:r>
              <a:rPr lang="en-US" dirty="0"/>
              <a:t>System of 3 equations in 3 unknowns</a:t>
            </a:r>
          </a:p>
          <a:p>
            <a:r>
              <a:rPr lang="en-US" i="1" dirty="0">
                <a:latin typeface="Times"/>
                <a:cs typeface="Times"/>
              </a:rPr>
              <a:t>T</a:t>
            </a:r>
            <a:r>
              <a:rPr lang="en-US" baseline="-25000" dirty="0">
                <a:latin typeface="Times"/>
                <a:cs typeface="Times"/>
              </a:rPr>
              <a:t>i</a:t>
            </a:r>
            <a:r>
              <a:rPr lang="en-US" dirty="0"/>
              <a:t>, </a:t>
            </a:r>
            <a:r>
              <a:rPr lang="en-US" dirty="0">
                <a:latin typeface="Symbol" charset="2"/>
                <a:cs typeface="Symbol" charset="2"/>
              </a:rPr>
              <a:t>m</a:t>
            </a:r>
            <a:r>
              <a:rPr lang="en-US" baseline="-25000" dirty="0"/>
              <a:t>1</a:t>
            </a:r>
            <a:r>
              <a:rPr lang="en-US" dirty="0"/>
              <a:t>, and </a:t>
            </a:r>
            <a:r>
              <a:rPr lang="en-US" dirty="0">
                <a:latin typeface="Symbol" charset="2"/>
                <a:cs typeface="Symbol" charset="2"/>
              </a:rPr>
              <a:t>k</a:t>
            </a:r>
            <a:r>
              <a:rPr lang="en-US" baseline="-25000" dirty="0"/>
              <a:t>1</a:t>
            </a:r>
            <a:r>
              <a:rPr lang="en-US" dirty="0"/>
              <a:t> are independent, </a:t>
            </a:r>
            <a:r>
              <a:rPr lang="en-US" i="1" dirty="0">
                <a:latin typeface="Times"/>
                <a:cs typeface="Times"/>
              </a:rPr>
              <a:t>x</a:t>
            </a:r>
            <a:r>
              <a:rPr lang="en-US" baseline="-25000" dirty="0">
                <a:latin typeface="Times"/>
                <a:cs typeface="Times"/>
              </a:rPr>
              <a:t>i</a:t>
            </a:r>
            <a:r>
              <a:rPr lang="en-US" dirty="0">
                <a:latin typeface="Times"/>
                <a:cs typeface="Times"/>
              </a:rPr>
              <a:t>, </a:t>
            </a:r>
            <a:r>
              <a:rPr lang="en-US" i="1" dirty="0" err="1">
                <a:latin typeface="Times"/>
                <a:cs typeface="Times"/>
              </a:rPr>
              <a:t>y</a:t>
            </a:r>
            <a:r>
              <a:rPr lang="en-US" baseline="-25000" dirty="0" err="1">
                <a:latin typeface="Times"/>
                <a:cs typeface="Times"/>
              </a:rPr>
              <a:t>i</a:t>
            </a:r>
            <a:r>
              <a:rPr lang="en-US" dirty="0">
                <a:latin typeface="Times"/>
                <a:cs typeface="Times"/>
              </a:rPr>
              <a:t>, </a:t>
            </a:r>
            <a:r>
              <a:rPr lang="en-US" i="1" dirty="0" err="1">
                <a:latin typeface="Times"/>
                <a:cs typeface="Times"/>
              </a:rPr>
              <a:t>z</a:t>
            </a:r>
            <a:r>
              <a:rPr lang="en-US" baseline="-25000" dirty="0" err="1">
                <a:latin typeface="Times"/>
                <a:cs typeface="Times"/>
              </a:rPr>
              <a:t>i</a:t>
            </a:r>
            <a:r>
              <a:rPr lang="en-US" dirty="0">
                <a:latin typeface="Times"/>
                <a:cs typeface="Times"/>
              </a:rPr>
              <a:t> </a:t>
            </a:r>
            <a:r>
              <a:rPr lang="en-US" dirty="0"/>
              <a:t>are not</a:t>
            </a:r>
          </a:p>
        </p:txBody>
      </p:sp>
    </p:spTree>
    <p:extLst>
      <p:ext uri="{BB962C8B-B14F-4D97-AF65-F5344CB8AC3E}">
        <p14:creationId xmlns:p14="http://schemas.microsoft.com/office/powerpoint/2010/main" val="3850284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Model ages and </a:t>
            </a:r>
            <a:r>
              <a:rPr lang="en-US" dirty="0">
                <a:latin typeface="Symbol" charset="2"/>
                <a:cs typeface="Symbol" charset="2"/>
              </a:rPr>
              <a:t>m</a:t>
            </a:r>
            <a:r>
              <a:rPr lang="en-US" dirty="0"/>
              <a:t> values</a:t>
            </a:r>
          </a:p>
        </p:txBody>
      </p:sp>
      <p:pic>
        <p:nvPicPr>
          <p:cNvPr id="5" name="Picture 4" descr="modelparam.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17700"/>
            <a:ext cx="5829300" cy="4940300"/>
          </a:xfrm>
          <a:prstGeom prst="rect">
            <a:avLst/>
          </a:prstGeom>
        </p:spPr>
      </p:pic>
    </p:spTree>
    <p:extLst>
      <p:ext uri="{BB962C8B-B14F-4D97-AF65-F5344CB8AC3E}">
        <p14:creationId xmlns:p14="http://schemas.microsoft.com/office/powerpoint/2010/main" val="3433647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FF780F-E092-D341-95FF-10D9CD9F661E}"/>
              </a:ext>
            </a:extLst>
          </p:cNvPr>
          <p:cNvPicPr>
            <a:picLocks noChangeAspect="1"/>
          </p:cNvPicPr>
          <p:nvPr/>
        </p:nvPicPr>
        <p:blipFill>
          <a:blip r:embed="rId2"/>
          <a:stretch>
            <a:fillRect/>
          </a:stretch>
        </p:blipFill>
        <p:spPr>
          <a:xfrm>
            <a:off x="1586741" y="643557"/>
            <a:ext cx="6902167" cy="5916144"/>
          </a:xfrm>
          <a:prstGeom prst="rect">
            <a:avLst/>
          </a:prstGeom>
        </p:spPr>
      </p:pic>
      <p:pic>
        <p:nvPicPr>
          <p:cNvPr id="5" name="Picture 4" descr="Fig1_Tm_hist_2.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91" y="120433"/>
            <a:ext cx="2790565" cy="2707191"/>
          </a:xfrm>
          <a:prstGeom prst="rect">
            <a:avLst/>
          </a:prstGeom>
        </p:spPr>
      </p:pic>
      <p:sp>
        <p:nvSpPr>
          <p:cNvPr id="4" name="Title 3"/>
          <p:cNvSpPr>
            <a:spLocks noGrp="1"/>
          </p:cNvSpPr>
          <p:nvPr>
            <p:ph type="title"/>
          </p:nvPr>
        </p:nvSpPr>
        <p:spPr>
          <a:xfrm>
            <a:off x="3157596" y="184424"/>
            <a:ext cx="4856052" cy="1143000"/>
          </a:xfrm>
          <a:solidFill>
            <a:schemeClr val="bg1"/>
          </a:solidFill>
        </p:spPr>
        <p:txBody>
          <a:bodyPr>
            <a:noAutofit/>
          </a:bodyPr>
          <a:lstStyle/>
          <a:p>
            <a:pPr algn="l"/>
            <a:r>
              <a:rPr lang="en-US" sz="2800" dirty="0"/>
              <a:t>Model ages are consistent</a:t>
            </a:r>
            <a:br>
              <a:rPr lang="en-US" sz="2800" dirty="0"/>
            </a:br>
            <a:r>
              <a:rPr lang="en-US" sz="2800" dirty="0"/>
              <a:t>with tectonic ages </a:t>
            </a:r>
          </a:p>
        </p:txBody>
      </p:sp>
    </p:spTree>
    <p:extLst>
      <p:ext uri="{BB962C8B-B14F-4D97-AF65-F5344CB8AC3E}">
        <p14:creationId xmlns:p14="http://schemas.microsoft.com/office/powerpoint/2010/main" val="1793054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04CFD5-3471-CC48-B3BF-189A3383B198}"/>
              </a:ext>
            </a:extLst>
          </p:cNvPr>
          <p:cNvPicPr>
            <a:picLocks noChangeAspect="1"/>
          </p:cNvPicPr>
          <p:nvPr/>
        </p:nvPicPr>
        <p:blipFill>
          <a:blip r:embed="rId2"/>
          <a:stretch>
            <a:fillRect/>
          </a:stretch>
        </p:blipFill>
        <p:spPr>
          <a:xfrm>
            <a:off x="95534" y="832513"/>
            <a:ext cx="6724951" cy="5895064"/>
          </a:xfrm>
          <a:prstGeom prst="rect">
            <a:avLst/>
          </a:prstGeom>
        </p:spPr>
      </p:pic>
      <p:sp>
        <p:nvSpPr>
          <p:cNvPr id="7" name="TextBox 6">
            <a:extLst>
              <a:ext uri="{FF2B5EF4-FFF2-40B4-BE49-F238E27FC236}">
                <a16:creationId xmlns:a16="http://schemas.microsoft.com/office/drawing/2014/main" id="{9E5B2A8C-12CE-1241-96D4-BE47E7C08756}"/>
              </a:ext>
            </a:extLst>
          </p:cNvPr>
          <p:cNvSpPr txBox="1"/>
          <p:nvPr/>
        </p:nvSpPr>
        <p:spPr>
          <a:xfrm>
            <a:off x="4189863" y="97755"/>
            <a:ext cx="4776716" cy="1384995"/>
          </a:xfrm>
          <a:prstGeom prst="rect">
            <a:avLst/>
          </a:prstGeom>
          <a:noFill/>
        </p:spPr>
        <p:txBody>
          <a:bodyPr wrap="square" rtlCol="0">
            <a:spAutoFit/>
          </a:bodyPr>
          <a:lstStyle/>
          <a:p>
            <a:r>
              <a:rPr lang="fr-FR" sz="2800" dirty="0"/>
              <a:t>Model U/Pb and Th/Pb </a:t>
            </a:r>
            <a:r>
              <a:rPr lang="fr-FR" sz="2800" dirty="0" err="1"/>
              <a:t>inferred</a:t>
            </a:r>
            <a:r>
              <a:rPr lang="fr-FR" sz="2800" dirty="0"/>
              <a:t> </a:t>
            </a:r>
            <a:r>
              <a:rPr lang="fr-FR" sz="2800" dirty="0" err="1"/>
              <a:t>from</a:t>
            </a:r>
            <a:r>
              <a:rPr lang="fr-FR" sz="2800" dirty="0"/>
              <a:t> Pb isotopes are </a:t>
            </a:r>
            <a:r>
              <a:rPr lang="fr-FR" sz="2800" dirty="0" err="1"/>
              <a:t>other</a:t>
            </a:r>
            <a:r>
              <a:rPr lang="fr-FR" sz="2800" dirty="0"/>
              <a:t> </a:t>
            </a:r>
            <a:r>
              <a:rPr lang="fr-FR" sz="2800" dirty="0" err="1"/>
              <a:t>powerful</a:t>
            </a:r>
            <a:r>
              <a:rPr lang="fr-FR" sz="2800" dirty="0"/>
              <a:t> provenance  variables</a:t>
            </a:r>
            <a:endParaRPr lang="en-US" sz="2800" dirty="0"/>
          </a:p>
        </p:txBody>
      </p:sp>
    </p:spTree>
    <p:extLst>
      <p:ext uri="{BB962C8B-B14F-4D97-AF65-F5344CB8AC3E}">
        <p14:creationId xmlns:p14="http://schemas.microsoft.com/office/powerpoint/2010/main" val="2607557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Portus (end of 1</a:t>
            </a:r>
            <a:r>
              <a:rPr lang="en-US" sz="3200" baseline="30000" dirty="0"/>
              <a:t>st</a:t>
            </a:r>
            <a:r>
              <a:rPr lang="en-US" sz="3200" dirty="0"/>
              <a:t> century AD)</a:t>
            </a:r>
          </a:p>
        </p:txBody>
      </p:sp>
      <p:pic>
        <p:nvPicPr>
          <p:cNvPr id="4" name="Picture 3"/>
          <p:cNvPicPr>
            <a:picLocks noChangeAspect="1"/>
          </p:cNvPicPr>
          <p:nvPr/>
        </p:nvPicPr>
        <p:blipFill>
          <a:blip r:embed="rId2"/>
          <a:stretch>
            <a:fillRect/>
          </a:stretch>
        </p:blipFill>
        <p:spPr>
          <a:xfrm>
            <a:off x="1570646" y="2517070"/>
            <a:ext cx="6437142" cy="3116650"/>
          </a:xfrm>
          <a:prstGeom prst="rect">
            <a:avLst/>
          </a:prstGeom>
        </p:spPr>
      </p:pic>
      <p:sp>
        <p:nvSpPr>
          <p:cNvPr id="3" name="TextBox 2"/>
          <p:cNvSpPr txBox="1"/>
          <p:nvPr/>
        </p:nvSpPr>
        <p:spPr>
          <a:xfrm rot="20160000">
            <a:off x="2779723" y="2397745"/>
            <a:ext cx="666731" cy="369332"/>
          </a:xfrm>
          <a:prstGeom prst="rect">
            <a:avLst/>
          </a:prstGeom>
          <a:noFill/>
        </p:spPr>
        <p:txBody>
          <a:bodyPr wrap="none" rtlCol="0">
            <a:spAutoFit/>
          </a:bodyPr>
          <a:lstStyle/>
          <a:p>
            <a:r>
              <a:rPr lang="en-US" dirty="0"/>
              <a:t>Tiber</a:t>
            </a:r>
          </a:p>
        </p:txBody>
      </p:sp>
      <p:sp>
        <p:nvSpPr>
          <p:cNvPr id="5" name="Left Arrow 4"/>
          <p:cNvSpPr/>
          <p:nvPr/>
        </p:nvSpPr>
        <p:spPr>
          <a:xfrm>
            <a:off x="1207803" y="3090429"/>
            <a:ext cx="362843" cy="115447"/>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079453" y="2777220"/>
            <a:ext cx="645680" cy="307777"/>
          </a:xfrm>
          <a:prstGeom prst="rect">
            <a:avLst/>
          </a:prstGeom>
          <a:noFill/>
        </p:spPr>
        <p:txBody>
          <a:bodyPr wrap="none" rtlCol="0">
            <a:spAutoFit/>
          </a:bodyPr>
          <a:lstStyle/>
          <a:p>
            <a:r>
              <a:rPr lang="en-US" sz="1400" i="1" dirty="0">
                <a:solidFill>
                  <a:srgbClr val="FF0000"/>
                </a:solidFill>
              </a:rPr>
              <a:t>Rome</a:t>
            </a:r>
          </a:p>
        </p:txBody>
      </p:sp>
    </p:spTree>
    <p:extLst>
      <p:ext uri="{BB962C8B-B14F-4D97-AF65-F5344CB8AC3E}">
        <p14:creationId xmlns:p14="http://schemas.microsoft.com/office/powerpoint/2010/main" val="2898739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 T-Mu-kappa.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5183"/>
            <a:ext cx="9144000" cy="6461615"/>
          </a:xfrm>
          <a:prstGeom prst="rect">
            <a:avLst/>
          </a:prstGeom>
        </p:spPr>
      </p:pic>
      <p:sp>
        <p:nvSpPr>
          <p:cNvPr id="2" name="Title 1"/>
          <p:cNvSpPr>
            <a:spLocks noGrp="1"/>
          </p:cNvSpPr>
          <p:nvPr>
            <p:ph type="title"/>
          </p:nvPr>
        </p:nvSpPr>
        <p:spPr>
          <a:xfrm>
            <a:off x="4094096" y="70375"/>
            <a:ext cx="4592704" cy="1581396"/>
          </a:xfrm>
        </p:spPr>
        <p:txBody>
          <a:bodyPr>
            <a:noAutofit/>
          </a:bodyPr>
          <a:lstStyle/>
          <a:p>
            <a:r>
              <a:rPr lang="en-US" sz="1800" dirty="0"/>
              <a:t>Water from </a:t>
            </a:r>
            <a:r>
              <a:rPr lang="en-US" sz="1800"/>
              <a:t>the Tiber </a:t>
            </a:r>
            <a:r>
              <a:rPr lang="en-US" sz="1800" dirty="0"/>
              <a:t>and at Portus carry Hercynian Pb (~250 Ma old) unknown in central Italy. Such an ‘old’ Pb signals the lead pipes used for water distribution in Rome (fistulae) from the 1</a:t>
            </a:r>
            <a:r>
              <a:rPr lang="en-US" sz="1800" baseline="30000" dirty="0"/>
              <a:t>st</a:t>
            </a:r>
            <a:r>
              <a:rPr lang="en-US" sz="1800" dirty="0"/>
              <a:t> century BC.</a:t>
            </a:r>
          </a:p>
        </p:txBody>
      </p:sp>
      <p:pic>
        <p:nvPicPr>
          <p:cNvPr id="5" name="Picture 4"/>
          <p:cNvPicPr>
            <a:picLocks noChangeAspect="1"/>
          </p:cNvPicPr>
          <p:nvPr/>
        </p:nvPicPr>
        <p:blipFill>
          <a:blip r:embed="rId3"/>
          <a:stretch>
            <a:fillRect/>
          </a:stretch>
        </p:blipFill>
        <p:spPr>
          <a:xfrm>
            <a:off x="0" y="0"/>
            <a:ext cx="3898717" cy="1939926"/>
          </a:xfrm>
          <a:prstGeom prst="rect">
            <a:avLst/>
          </a:prstGeom>
        </p:spPr>
      </p:pic>
    </p:spTree>
    <p:extLst>
      <p:ext uri="{BB962C8B-B14F-4D97-AF65-F5344CB8AC3E}">
        <p14:creationId xmlns:p14="http://schemas.microsoft.com/office/powerpoint/2010/main" val="1555397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850" y="249237"/>
            <a:ext cx="7880350" cy="1340683"/>
          </a:xfrm>
        </p:spPr>
        <p:txBody>
          <a:bodyPr>
            <a:noAutofit/>
          </a:bodyPr>
          <a:lstStyle/>
          <a:p>
            <a:r>
              <a:rPr lang="en-US" sz="2400" dirty="0"/>
              <a:t>Pb isotopes in Tiber sediments show that the river downstream of Rome contained 100 times more Pb than the original </a:t>
            </a:r>
            <a:r>
              <a:rPr lang="en-US" sz="2400" dirty="0" err="1"/>
              <a:t>springwater</a:t>
            </a:r>
            <a:r>
              <a:rPr lang="en-US" sz="2400" dirty="0"/>
              <a:t>.</a:t>
            </a:r>
          </a:p>
        </p:txBody>
      </p:sp>
      <p:pic>
        <p:nvPicPr>
          <p:cNvPr id="5" name="Picture 4"/>
          <p:cNvPicPr>
            <a:picLocks noChangeAspect="1"/>
          </p:cNvPicPr>
          <p:nvPr/>
        </p:nvPicPr>
        <p:blipFill>
          <a:blip r:embed="rId3"/>
          <a:stretch>
            <a:fillRect/>
          </a:stretch>
        </p:blipFill>
        <p:spPr>
          <a:xfrm>
            <a:off x="704850" y="1628020"/>
            <a:ext cx="7556500" cy="5102980"/>
          </a:xfrm>
          <a:prstGeom prst="rect">
            <a:avLst/>
          </a:prstGeom>
        </p:spPr>
      </p:pic>
    </p:spTree>
    <p:extLst>
      <p:ext uri="{BB962C8B-B14F-4D97-AF65-F5344CB8AC3E}">
        <p14:creationId xmlns:p14="http://schemas.microsoft.com/office/powerpoint/2010/main" val="1332815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518"/>
            <a:ext cx="8229600" cy="1143000"/>
          </a:xfrm>
        </p:spPr>
        <p:txBody>
          <a:bodyPr>
            <a:normAutofit fontScale="90000"/>
          </a:bodyPr>
          <a:lstStyle/>
          <a:p>
            <a:r>
              <a:rPr lang="en-US" dirty="0"/>
              <a:t>Environment, harbors, wars and trade</a:t>
            </a:r>
          </a:p>
        </p:txBody>
      </p:sp>
      <p:sp>
        <p:nvSpPr>
          <p:cNvPr id="6" name="TextBox 5"/>
          <p:cNvSpPr txBox="1"/>
          <p:nvPr/>
        </p:nvSpPr>
        <p:spPr>
          <a:xfrm>
            <a:off x="417725" y="4134395"/>
            <a:ext cx="1533480" cy="369332"/>
          </a:xfrm>
          <a:prstGeom prst="rect">
            <a:avLst/>
          </a:prstGeom>
          <a:noFill/>
        </p:spPr>
        <p:txBody>
          <a:bodyPr wrap="none" rtlCol="0">
            <a:spAutoFit/>
          </a:bodyPr>
          <a:lstStyle/>
          <a:p>
            <a:r>
              <a:rPr lang="en-US" dirty="0"/>
              <a:t>Portus (Rome)</a:t>
            </a:r>
          </a:p>
        </p:txBody>
      </p:sp>
      <p:sp>
        <p:nvSpPr>
          <p:cNvPr id="7" name="TextBox 6"/>
          <p:cNvSpPr txBox="1"/>
          <p:nvPr/>
        </p:nvSpPr>
        <p:spPr>
          <a:xfrm>
            <a:off x="2101586" y="5537302"/>
            <a:ext cx="2162183" cy="369332"/>
          </a:xfrm>
          <a:prstGeom prst="rect">
            <a:avLst/>
          </a:prstGeom>
          <a:noFill/>
        </p:spPr>
        <p:txBody>
          <a:bodyPr wrap="none" rtlCol="0">
            <a:spAutoFit/>
          </a:bodyPr>
          <a:lstStyle/>
          <a:p>
            <a:r>
              <a:rPr lang="en-US" dirty="0"/>
              <a:t>Ephesus (Asia Minor)</a:t>
            </a:r>
          </a:p>
        </p:txBody>
      </p:sp>
      <p:pic>
        <p:nvPicPr>
          <p:cNvPr id="9" name="Picture 8"/>
          <p:cNvPicPr>
            <a:picLocks noChangeAspect="1"/>
          </p:cNvPicPr>
          <p:nvPr/>
        </p:nvPicPr>
        <p:blipFill>
          <a:blip r:embed="rId2"/>
          <a:stretch>
            <a:fillRect/>
          </a:stretch>
        </p:blipFill>
        <p:spPr>
          <a:xfrm>
            <a:off x="4795482" y="4139429"/>
            <a:ext cx="4181427" cy="2520312"/>
          </a:xfrm>
          <a:prstGeom prst="rect">
            <a:avLst/>
          </a:prstGeom>
        </p:spPr>
      </p:pic>
      <p:sp>
        <p:nvSpPr>
          <p:cNvPr id="10" name="TextBox 9"/>
          <p:cNvSpPr txBox="1"/>
          <p:nvPr/>
        </p:nvSpPr>
        <p:spPr>
          <a:xfrm>
            <a:off x="7254976" y="3708705"/>
            <a:ext cx="1721933" cy="369332"/>
          </a:xfrm>
          <a:prstGeom prst="rect">
            <a:avLst/>
          </a:prstGeom>
          <a:noFill/>
        </p:spPr>
        <p:txBody>
          <a:bodyPr wrap="none" rtlCol="0">
            <a:spAutoFit/>
          </a:bodyPr>
          <a:lstStyle/>
          <a:p>
            <a:r>
              <a:rPr lang="en-US" dirty="0"/>
              <a:t>Carthage (Tunis)</a:t>
            </a:r>
          </a:p>
        </p:txBody>
      </p:sp>
      <p:pic>
        <p:nvPicPr>
          <p:cNvPr id="5" name="Picture 4"/>
          <p:cNvPicPr>
            <a:picLocks noChangeAspect="1"/>
          </p:cNvPicPr>
          <p:nvPr/>
        </p:nvPicPr>
        <p:blipFill>
          <a:blip r:embed="rId3"/>
          <a:stretch>
            <a:fillRect/>
          </a:stretch>
        </p:blipFill>
        <p:spPr>
          <a:xfrm>
            <a:off x="2101586" y="2941937"/>
            <a:ext cx="3826361" cy="2589520"/>
          </a:xfrm>
          <a:prstGeom prst="rect">
            <a:avLst/>
          </a:prstGeom>
        </p:spPr>
      </p:pic>
      <p:pic>
        <p:nvPicPr>
          <p:cNvPr id="11" name="Picture 10"/>
          <p:cNvPicPr>
            <a:picLocks noChangeAspect="1"/>
          </p:cNvPicPr>
          <p:nvPr/>
        </p:nvPicPr>
        <p:blipFill>
          <a:blip r:embed="rId4"/>
          <a:stretch>
            <a:fillRect/>
          </a:stretch>
        </p:blipFill>
        <p:spPr>
          <a:xfrm>
            <a:off x="364954" y="1167693"/>
            <a:ext cx="3633121" cy="2777136"/>
          </a:xfrm>
          <a:prstGeom prst="rect">
            <a:avLst/>
          </a:prstGeom>
        </p:spPr>
      </p:pic>
    </p:spTree>
    <p:extLst>
      <p:ext uri="{BB962C8B-B14F-4D97-AF65-F5344CB8AC3E}">
        <p14:creationId xmlns:p14="http://schemas.microsoft.com/office/powerpoint/2010/main" val="1124932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416550" cy="1143000"/>
          </a:xfrm>
        </p:spPr>
        <p:txBody>
          <a:bodyPr>
            <a:normAutofit/>
          </a:bodyPr>
          <a:lstStyle/>
          <a:p>
            <a:r>
              <a:rPr lang="en-US" sz="3200" dirty="0"/>
              <a:t>Money, money:</a:t>
            </a:r>
            <a:br>
              <a:rPr lang="en-US" sz="3200" dirty="0"/>
            </a:br>
            <a:r>
              <a:rPr lang="en-US" sz="3200" dirty="0"/>
              <a:t>Where it all began …</a:t>
            </a:r>
          </a:p>
        </p:txBody>
      </p:sp>
      <p:pic>
        <p:nvPicPr>
          <p:cNvPr id="4" name="Content Placeholder 3" descr="Asia Minor.gif"/>
          <p:cNvPicPr>
            <a:picLocks noGrp="1" noChangeAspect="1"/>
          </p:cNvPicPr>
          <p:nvPr>
            <p:ph idx="1"/>
          </p:nvPr>
        </p:nvPicPr>
        <p:blipFill>
          <a:blip r:embed="rId2"/>
          <a:srcRect l="-12355" r="-12355"/>
          <a:stretch>
            <a:fillRect/>
          </a:stretch>
        </p:blipFill>
        <p:spPr>
          <a:xfrm>
            <a:off x="228600" y="1780558"/>
            <a:ext cx="8686800" cy="4777405"/>
          </a:xfrm>
        </p:spPr>
      </p:pic>
      <p:pic>
        <p:nvPicPr>
          <p:cNvPr id="5" name="Picture 4"/>
          <p:cNvPicPr>
            <a:picLocks noChangeAspect="1"/>
          </p:cNvPicPr>
          <p:nvPr/>
        </p:nvPicPr>
        <p:blipFill>
          <a:blip r:embed="rId3"/>
          <a:stretch>
            <a:fillRect/>
          </a:stretch>
        </p:blipFill>
        <p:spPr>
          <a:xfrm>
            <a:off x="5873750" y="1250950"/>
            <a:ext cx="2603500" cy="1689100"/>
          </a:xfrm>
          <a:prstGeom prst="rect">
            <a:avLst/>
          </a:prstGeom>
          <a:ln>
            <a:solidFill>
              <a:schemeClr val="tx1"/>
            </a:solidFill>
          </a:ln>
        </p:spPr>
      </p:pic>
      <p:cxnSp>
        <p:nvCxnSpPr>
          <p:cNvPr id="7" name="Straight Connector 6"/>
          <p:cNvCxnSpPr/>
          <p:nvPr/>
        </p:nvCxnSpPr>
        <p:spPr>
          <a:xfrm rot="10800000" flipV="1">
            <a:off x="2146300" y="1250950"/>
            <a:ext cx="3727450" cy="2432050"/>
          </a:xfrm>
          <a:prstGeom prst="line">
            <a:avLst/>
          </a:prstGeom>
          <a:ln w="12700" cap="flat" cmpd="sng" algn="ctr">
            <a:solidFill>
              <a:srgbClr val="FF0000"/>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2146300" y="2940049"/>
            <a:ext cx="6330950" cy="742951"/>
          </a:xfrm>
          <a:prstGeom prst="line">
            <a:avLst/>
          </a:prstGeom>
          <a:ln w="12700" cap="flat" cmpd="sng" algn="ctr">
            <a:solidFill>
              <a:srgbClr val="FF0000"/>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8" name="Picture 7" descr="Sard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3042" y="4440954"/>
            <a:ext cx="3107708" cy="2330781"/>
          </a:xfrm>
          <a:prstGeom prst="rect">
            <a:avLst/>
          </a:prstGeom>
        </p:spPr>
      </p:pic>
      <p:sp>
        <p:nvSpPr>
          <p:cNvPr id="3" name="Rectangle 2"/>
          <p:cNvSpPr/>
          <p:nvPr/>
        </p:nvSpPr>
        <p:spPr>
          <a:xfrm>
            <a:off x="5988768" y="4532013"/>
            <a:ext cx="2488482" cy="307777"/>
          </a:xfrm>
          <a:prstGeom prst="rect">
            <a:avLst/>
          </a:prstGeom>
        </p:spPr>
        <p:txBody>
          <a:bodyPr wrap="none">
            <a:spAutoFit/>
          </a:bodyPr>
          <a:lstStyle/>
          <a:p>
            <a:r>
              <a:rPr lang="en-US" sz="1400" dirty="0">
                <a:solidFill>
                  <a:srgbClr val="0000FF"/>
                </a:solidFill>
                <a:effectLst>
                  <a:outerShdw blurRad="50800" dist="38100" dir="2700000" algn="tl" rotWithShape="0">
                    <a:prstClr val="black">
                      <a:alpha val="40000"/>
                    </a:prstClr>
                  </a:outerShdw>
                </a:effectLst>
              </a:rPr>
              <a:t>King Croesus Acropolis in Sardis</a:t>
            </a:r>
          </a:p>
        </p:txBody>
      </p:sp>
      <p:sp>
        <p:nvSpPr>
          <p:cNvPr id="6" name="Rectangle 5"/>
          <p:cNvSpPr/>
          <p:nvPr/>
        </p:nvSpPr>
        <p:spPr>
          <a:xfrm>
            <a:off x="0" y="4962948"/>
            <a:ext cx="3676694" cy="180878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Content Placeholder 3" descr="lydian-trite5.jpg"/>
          <p:cNvPicPr>
            <a:picLocks noChangeAspect="1"/>
          </p:cNvPicPr>
          <p:nvPr/>
        </p:nvPicPr>
        <p:blipFill>
          <a:blip r:embed="rId5"/>
          <a:srcRect t="-9837" b="-9837"/>
          <a:stretch>
            <a:fillRect/>
          </a:stretch>
        </p:blipFill>
        <p:spPr>
          <a:xfrm>
            <a:off x="86505" y="4962949"/>
            <a:ext cx="3445790" cy="1895051"/>
          </a:xfrm>
          <a:prstGeom prst="rect">
            <a:avLst/>
          </a:prstGeom>
          <a:solidFill>
            <a:schemeClr val="bg1"/>
          </a:solidFill>
        </p:spPr>
      </p:pic>
      <p:sp>
        <p:nvSpPr>
          <p:cNvPr id="11" name="TextBox 10"/>
          <p:cNvSpPr txBox="1"/>
          <p:nvPr/>
        </p:nvSpPr>
        <p:spPr>
          <a:xfrm>
            <a:off x="86505" y="4778282"/>
            <a:ext cx="838691" cy="369332"/>
          </a:xfrm>
          <a:prstGeom prst="rect">
            <a:avLst/>
          </a:prstGeom>
          <a:noFill/>
        </p:spPr>
        <p:txBody>
          <a:bodyPr wrap="none" rtlCol="0">
            <a:spAutoFit/>
          </a:bodyPr>
          <a:lstStyle/>
          <a:p>
            <a:r>
              <a:rPr lang="en-US" dirty="0"/>
              <a:t>610 BC</a:t>
            </a:r>
          </a:p>
        </p:txBody>
      </p:sp>
    </p:spTree>
    <p:extLst>
      <p:ext uri="{BB962C8B-B14F-4D97-AF65-F5344CB8AC3E}">
        <p14:creationId xmlns:p14="http://schemas.microsoft.com/office/powerpoint/2010/main" val="1623197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New </a:t>
            </a:r>
            <a:r>
              <a:rPr lang="en-US" sz="2800" b="1" u="sng" dirty="0"/>
              <a:t>stable</a:t>
            </a:r>
            <a:r>
              <a:rPr lang="en-US" sz="2800" dirty="0"/>
              <a:t> isotopic tracers (Cu and Ag) are particularly useful for reducing possible provenance guesses of precious metal</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r>
              <a:rPr lang="en-US" sz="2400" dirty="0"/>
              <a:t>Silver is a trace component of galena (PbS) (up to 2 percent)</a:t>
            </a:r>
          </a:p>
          <a:p>
            <a:pPr marL="0" indent="0" algn="ctr">
              <a:buNone/>
            </a:pPr>
            <a:endParaRPr lang="en-US" sz="2400" dirty="0"/>
          </a:p>
          <a:p>
            <a:pPr marL="0" indent="0" algn="ctr">
              <a:buNone/>
            </a:pPr>
            <a:r>
              <a:rPr lang="en-US" sz="2400" dirty="0"/>
              <a:t>Sulfosalts (As, </a:t>
            </a:r>
            <a:r>
              <a:rPr lang="en-US" sz="2400" dirty="0" err="1"/>
              <a:t>Sb</a:t>
            </a:r>
            <a:r>
              <a:rPr lang="en-US" sz="2400" dirty="0"/>
              <a:t>) are also mined for Ag</a:t>
            </a:r>
          </a:p>
          <a:p>
            <a:pPr marL="0" indent="0" algn="ctr">
              <a:buNone/>
            </a:pPr>
            <a:endParaRPr lang="en-US" sz="2400" dirty="0"/>
          </a:p>
          <a:p>
            <a:pPr marL="0" indent="0" algn="ctr">
              <a:buNone/>
            </a:pPr>
            <a:r>
              <a:rPr lang="en-US" sz="2400" dirty="0"/>
              <a:t>Silver was extracted through time from well-defined provinces:</a:t>
            </a:r>
          </a:p>
          <a:p>
            <a:pPr marL="0" indent="0" algn="ctr">
              <a:buNone/>
            </a:pPr>
            <a:r>
              <a:rPr lang="en-US" sz="2400" i="1" dirty="0"/>
              <a:t>Zagros, Aegean, </a:t>
            </a:r>
            <a:r>
              <a:rPr lang="en-US" sz="2400" i="1" dirty="0" err="1"/>
              <a:t>Betic</a:t>
            </a:r>
            <a:endParaRPr lang="en-US" sz="2400" i="1" dirty="0"/>
          </a:p>
          <a:p>
            <a:pPr marL="0" indent="0" algn="ctr">
              <a:buNone/>
            </a:pPr>
            <a:r>
              <a:rPr lang="en-US" sz="2400" i="1" dirty="0"/>
              <a:t>Bohemia</a:t>
            </a:r>
          </a:p>
          <a:p>
            <a:pPr marL="0" indent="0" algn="ctr">
              <a:buNone/>
            </a:pPr>
            <a:r>
              <a:rPr lang="en-US" sz="2400" i="1" dirty="0"/>
              <a:t>Peru, Mexico</a:t>
            </a:r>
          </a:p>
        </p:txBody>
      </p:sp>
    </p:spTree>
    <p:extLst>
      <p:ext uri="{BB962C8B-B14F-4D97-AF65-F5344CB8AC3E}">
        <p14:creationId xmlns:p14="http://schemas.microsoft.com/office/powerpoint/2010/main" val="2808936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Prevalence of ancient silver mines</a:t>
            </a:r>
            <a:br>
              <a:rPr lang="en-US" sz="3200" dirty="0"/>
            </a:br>
            <a:r>
              <a:rPr lang="en-US" sz="3200" dirty="0"/>
              <a:t>in the Mediterranean world</a:t>
            </a:r>
          </a:p>
        </p:txBody>
      </p:sp>
      <p:pic>
        <p:nvPicPr>
          <p:cNvPr id="3" name="Picture 2" descr="sillver_mining.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339" y="1857646"/>
            <a:ext cx="6454140" cy="3637788"/>
          </a:xfrm>
          <a:prstGeom prst="rect">
            <a:avLst/>
          </a:prstGeom>
        </p:spPr>
      </p:pic>
      <p:cxnSp>
        <p:nvCxnSpPr>
          <p:cNvPr id="5" name="Straight Connector 4"/>
          <p:cNvCxnSpPr/>
          <p:nvPr/>
        </p:nvCxnSpPr>
        <p:spPr>
          <a:xfrm>
            <a:off x="3828465" y="2174460"/>
            <a:ext cx="50254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828465" y="2326860"/>
            <a:ext cx="94112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615380" y="2789897"/>
            <a:ext cx="115421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769591" y="4306538"/>
            <a:ext cx="94112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240154" y="5092266"/>
            <a:ext cx="129290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077323" y="5238448"/>
            <a:ext cx="134609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860445" y="4635447"/>
            <a:ext cx="83604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913371" y="4635828"/>
            <a:ext cx="95776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913371" y="3097616"/>
            <a:ext cx="83604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710717" y="2110505"/>
            <a:ext cx="0" cy="312794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7068573" y="6367937"/>
            <a:ext cx="1881319" cy="369332"/>
          </a:xfrm>
          <a:prstGeom prst="rect">
            <a:avLst/>
          </a:prstGeom>
          <a:noFill/>
        </p:spPr>
        <p:txBody>
          <a:bodyPr wrap="none" rtlCol="0">
            <a:spAutoFit/>
          </a:bodyPr>
          <a:lstStyle/>
          <a:p>
            <a:r>
              <a:rPr lang="en-US" i="1" dirty="0" err="1"/>
              <a:t>Domergue</a:t>
            </a:r>
            <a:r>
              <a:rPr lang="en-US" i="1" dirty="0"/>
              <a:t> (2008)</a:t>
            </a:r>
          </a:p>
        </p:txBody>
      </p:sp>
    </p:spTree>
    <p:extLst>
      <p:ext uri="{BB962C8B-B14F-4D97-AF65-F5344CB8AC3E}">
        <p14:creationId xmlns:p14="http://schemas.microsoft.com/office/powerpoint/2010/main" val="3031856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Silver mines from the central Persian plateau</a:t>
            </a:r>
          </a:p>
        </p:txBody>
      </p:sp>
      <p:pic>
        <p:nvPicPr>
          <p:cNvPr id="5" name="Picture 4" descr="Screen Shot 2016-08-12 at 8.45.0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5080" y="1324955"/>
            <a:ext cx="5062827" cy="4129256"/>
          </a:xfrm>
          <a:prstGeom prst="rect">
            <a:avLst/>
          </a:prstGeom>
        </p:spPr>
      </p:pic>
      <p:sp>
        <p:nvSpPr>
          <p:cNvPr id="3" name="TextBox 2"/>
          <p:cNvSpPr txBox="1"/>
          <p:nvPr/>
        </p:nvSpPr>
        <p:spPr>
          <a:xfrm>
            <a:off x="1670899" y="5598366"/>
            <a:ext cx="5998531" cy="923330"/>
          </a:xfrm>
          <a:prstGeom prst="rect">
            <a:avLst/>
          </a:prstGeom>
          <a:noFill/>
        </p:spPr>
        <p:txBody>
          <a:bodyPr wrap="square" rtlCol="0">
            <a:spAutoFit/>
          </a:bodyPr>
          <a:lstStyle/>
          <a:p>
            <a:r>
              <a:rPr lang="en-US" dirty="0"/>
              <a:t>Persepolis capture in 330 gave Alexander the Great control over 2500 tons of silver and gold.  It took 3000 camels to carry the booty to Greece.</a:t>
            </a:r>
          </a:p>
        </p:txBody>
      </p:sp>
      <p:sp>
        <p:nvSpPr>
          <p:cNvPr id="4" name="Rectangle 3">
            <a:extLst>
              <a:ext uri="{FF2B5EF4-FFF2-40B4-BE49-F238E27FC236}">
                <a16:creationId xmlns:a16="http://schemas.microsoft.com/office/drawing/2014/main" id="{705A5F42-AE16-654F-9AEE-BC04ECBAA434}"/>
              </a:ext>
            </a:extLst>
          </p:cNvPr>
          <p:cNvSpPr/>
          <p:nvPr/>
        </p:nvSpPr>
        <p:spPr>
          <a:xfrm>
            <a:off x="7067907" y="5177212"/>
            <a:ext cx="2003447" cy="276999"/>
          </a:xfrm>
          <a:prstGeom prst="rect">
            <a:avLst/>
          </a:prstGeom>
        </p:spPr>
        <p:txBody>
          <a:bodyPr wrap="square">
            <a:spAutoFit/>
          </a:bodyPr>
          <a:lstStyle/>
          <a:p>
            <a:r>
              <a:rPr lang="en-US" sz="1200" dirty="0" err="1">
                <a:latin typeface="Helvetica" pitchFamily="2" charset="0"/>
              </a:rPr>
              <a:t>Momenzadeh</a:t>
            </a:r>
            <a:r>
              <a:rPr lang="en-US" sz="1200" dirty="0">
                <a:latin typeface="Helvetica" pitchFamily="2" charset="0"/>
              </a:rPr>
              <a:t> M. (2004)</a:t>
            </a:r>
            <a:endParaRPr lang="en-US" sz="1200" dirty="0">
              <a:effectLst/>
              <a:latin typeface="Helvetica" pitchFamily="2" charset="0"/>
            </a:endParaRPr>
          </a:p>
        </p:txBody>
      </p:sp>
    </p:spTree>
    <p:extLst>
      <p:ext uri="{BB962C8B-B14F-4D97-AF65-F5344CB8AC3E}">
        <p14:creationId xmlns:p14="http://schemas.microsoft.com/office/powerpoint/2010/main" val="1202744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6196" y="3080900"/>
            <a:ext cx="3011903" cy="1143000"/>
          </a:xfrm>
        </p:spPr>
        <p:txBody>
          <a:bodyPr>
            <a:noAutofit/>
          </a:bodyPr>
          <a:lstStyle/>
          <a:p>
            <a:r>
              <a:rPr lang="en-US" sz="2400" dirty="0"/>
              <a:t>Alexander the Great </a:t>
            </a:r>
            <a:r>
              <a:rPr lang="en-US" sz="2400" dirty="0" err="1"/>
              <a:t>tetradrachm</a:t>
            </a:r>
            <a:r>
              <a:rPr lang="en-US" sz="2400" dirty="0"/>
              <a:t> (booty of Persian treasures)</a:t>
            </a:r>
          </a:p>
        </p:txBody>
      </p:sp>
      <p:pic>
        <p:nvPicPr>
          <p:cNvPr id="3" name="Picture 2" descr="dehirsch1082-tarse-alexandre-d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7875" y="2850642"/>
            <a:ext cx="1800352" cy="1705065"/>
          </a:xfrm>
          <a:prstGeom prst="rect">
            <a:avLst/>
          </a:prstGeom>
        </p:spPr>
      </p:pic>
      <p:pic>
        <p:nvPicPr>
          <p:cNvPr id="4" name="Picture 3" descr="dehirsch1082-tarse-alexandre-rv.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8028" y="2850642"/>
            <a:ext cx="1689184" cy="1705065"/>
          </a:xfrm>
          <a:prstGeom prst="rect">
            <a:avLst/>
          </a:prstGeom>
        </p:spPr>
      </p:pic>
      <p:pic>
        <p:nvPicPr>
          <p:cNvPr id="5" name="Picture 4" descr="87000462-3_tb.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3279" y="1015957"/>
            <a:ext cx="2838939" cy="1419470"/>
          </a:xfrm>
          <a:prstGeom prst="rect">
            <a:avLst/>
          </a:prstGeom>
        </p:spPr>
      </p:pic>
      <p:pic>
        <p:nvPicPr>
          <p:cNvPr id="6" name="Picture 5" descr="download.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4888" y="5107213"/>
            <a:ext cx="2896584" cy="1351150"/>
          </a:xfrm>
          <a:prstGeom prst="rect">
            <a:avLst/>
          </a:prstGeom>
        </p:spPr>
      </p:pic>
      <p:sp>
        <p:nvSpPr>
          <p:cNvPr id="8" name="TextBox 7"/>
          <p:cNvSpPr txBox="1"/>
          <p:nvPr/>
        </p:nvSpPr>
        <p:spPr>
          <a:xfrm>
            <a:off x="4903897" y="200238"/>
            <a:ext cx="2528457" cy="584776"/>
          </a:xfrm>
          <a:prstGeom prst="rect">
            <a:avLst/>
          </a:prstGeom>
          <a:noFill/>
        </p:spPr>
        <p:txBody>
          <a:bodyPr wrap="none" rtlCol="0">
            <a:spAutoFit/>
          </a:bodyPr>
          <a:lstStyle/>
          <a:p>
            <a:r>
              <a:rPr lang="en-US" sz="3200" dirty="0">
                <a:latin typeface="Arial"/>
                <a:cs typeface="Arial"/>
              </a:rPr>
              <a:t>$$</a:t>
            </a:r>
            <a:r>
              <a:rPr lang="en-US" sz="3200" dirty="0"/>
              <a:t> of the past</a:t>
            </a:r>
          </a:p>
        </p:txBody>
      </p:sp>
      <p:sp>
        <p:nvSpPr>
          <p:cNvPr id="9" name="TextBox 8"/>
          <p:cNvSpPr txBox="1"/>
          <p:nvPr/>
        </p:nvSpPr>
        <p:spPr>
          <a:xfrm>
            <a:off x="4425942" y="1385352"/>
            <a:ext cx="1844676" cy="461665"/>
          </a:xfrm>
          <a:prstGeom prst="rect">
            <a:avLst/>
          </a:prstGeom>
          <a:noFill/>
        </p:spPr>
        <p:txBody>
          <a:bodyPr wrap="none" rtlCol="0">
            <a:spAutoFit/>
          </a:bodyPr>
          <a:lstStyle/>
          <a:p>
            <a:r>
              <a:rPr lang="en-US" sz="2400" dirty="0"/>
              <a:t>Athenian owl </a:t>
            </a:r>
          </a:p>
        </p:txBody>
      </p:sp>
      <p:sp>
        <p:nvSpPr>
          <p:cNvPr id="10" name="TextBox 9"/>
          <p:cNvSpPr txBox="1"/>
          <p:nvPr/>
        </p:nvSpPr>
        <p:spPr>
          <a:xfrm>
            <a:off x="5754074" y="5107213"/>
            <a:ext cx="3356560" cy="461665"/>
          </a:xfrm>
          <a:prstGeom prst="rect">
            <a:avLst/>
          </a:prstGeom>
          <a:noFill/>
        </p:spPr>
        <p:txBody>
          <a:bodyPr wrap="none" rtlCol="0">
            <a:spAutoFit/>
          </a:bodyPr>
          <a:lstStyle/>
          <a:p>
            <a:r>
              <a:rPr lang="en-US" sz="2400" dirty="0"/>
              <a:t>Roman Republic denarius</a:t>
            </a:r>
          </a:p>
        </p:txBody>
      </p:sp>
    </p:spTree>
    <p:extLst>
      <p:ext uri="{BB962C8B-B14F-4D97-AF65-F5344CB8AC3E}">
        <p14:creationId xmlns:p14="http://schemas.microsoft.com/office/powerpoint/2010/main" val="2592589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488" y="307759"/>
            <a:ext cx="5689600" cy="1143000"/>
          </a:xfrm>
        </p:spPr>
        <p:txBody>
          <a:bodyPr>
            <a:normAutofit fontScale="90000"/>
          </a:bodyPr>
          <a:lstStyle/>
          <a:p>
            <a:pPr>
              <a:defRPr/>
            </a:pPr>
            <a:r>
              <a:rPr lang="en-US" sz="3200" dirty="0">
                <a:solidFill>
                  <a:schemeClr val="accent6">
                    <a:lumMod val="50000"/>
                  </a:schemeClr>
                </a:solidFill>
              </a:rPr>
              <a:t>The nature of stable isotope fractionation (e.g., </a:t>
            </a:r>
            <a:r>
              <a:rPr lang="en-US" sz="3200" baseline="30000" dirty="0">
                <a:solidFill>
                  <a:schemeClr val="accent6">
                    <a:lumMod val="50000"/>
                  </a:schemeClr>
                </a:solidFill>
              </a:rPr>
              <a:t>65</a:t>
            </a:r>
            <a:r>
              <a:rPr lang="en-US" sz="3200" dirty="0">
                <a:solidFill>
                  <a:schemeClr val="accent6">
                    <a:lumMod val="50000"/>
                  </a:schemeClr>
                </a:solidFill>
              </a:rPr>
              <a:t>Cu/</a:t>
            </a:r>
            <a:r>
              <a:rPr lang="en-US" sz="3200" baseline="30000" dirty="0">
                <a:solidFill>
                  <a:schemeClr val="accent6">
                    <a:lumMod val="50000"/>
                  </a:schemeClr>
                </a:solidFill>
              </a:rPr>
              <a:t>63</a:t>
            </a:r>
            <a:r>
              <a:rPr lang="en-US" sz="3200" dirty="0">
                <a:solidFill>
                  <a:schemeClr val="accent6">
                    <a:lumMod val="50000"/>
                  </a:schemeClr>
                </a:solidFill>
              </a:rPr>
              <a:t>Cu, </a:t>
            </a:r>
            <a:r>
              <a:rPr lang="en-US" sz="3200" baseline="30000" dirty="0">
                <a:solidFill>
                  <a:schemeClr val="accent6">
                    <a:lumMod val="50000"/>
                  </a:schemeClr>
                </a:solidFill>
              </a:rPr>
              <a:t>109</a:t>
            </a:r>
            <a:r>
              <a:rPr lang="en-US" sz="3200" dirty="0">
                <a:solidFill>
                  <a:schemeClr val="accent6">
                    <a:lumMod val="50000"/>
                  </a:schemeClr>
                </a:solidFill>
              </a:rPr>
              <a:t>Ag/</a:t>
            </a:r>
            <a:r>
              <a:rPr lang="en-US" sz="3200" baseline="30000" dirty="0">
                <a:solidFill>
                  <a:schemeClr val="accent6">
                    <a:lumMod val="50000"/>
                  </a:schemeClr>
                </a:solidFill>
              </a:rPr>
              <a:t>107</a:t>
            </a:r>
            <a:r>
              <a:rPr lang="en-US" sz="3200" dirty="0">
                <a:solidFill>
                  <a:schemeClr val="accent6">
                    <a:lumMod val="50000"/>
                  </a:schemeClr>
                </a:solidFill>
              </a:rPr>
              <a:t>Ag)</a:t>
            </a:r>
          </a:p>
        </p:txBody>
      </p:sp>
      <p:sp>
        <p:nvSpPr>
          <p:cNvPr id="24578" name="Content Placeholder 2"/>
          <p:cNvSpPr>
            <a:spLocks noGrp="1"/>
          </p:cNvSpPr>
          <p:nvPr>
            <p:ph idx="1"/>
          </p:nvPr>
        </p:nvSpPr>
        <p:spPr>
          <a:xfrm>
            <a:off x="457200" y="2332038"/>
            <a:ext cx="8229600" cy="3977282"/>
          </a:xfrm>
        </p:spPr>
        <p:txBody>
          <a:bodyPr>
            <a:noAutofit/>
          </a:bodyPr>
          <a:lstStyle/>
          <a:p>
            <a:pPr marL="341313">
              <a:spcBef>
                <a:spcPts val="1775"/>
              </a:spcBef>
            </a:pPr>
            <a:r>
              <a:rPr lang="fr-FR" sz="2000" dirty="0"/>
              <a:t>A quantum </a:t>
            </a:r>
            <a:r>
              <a:rPr lang="fr-FR" sz="2000" dirty="0" err="1"/>
              <a:t>effect</a:t>
            </a:r>
            <a:r>
              <a:rPr lang="fr-FR" sz="2000" dirty="0"/>
              <a:t> </a:t>
            </a:r>
            <a:r>
              <a:rPr lang="fr-FR" sz="2000" dirty="0" err="1"/>
              <a:t>rooted</a:t>
            </a:r>
            <a:r>
              <a:rPr lang="fr-FR" sz="2000" dirty="0"/>
              <a:t> in the Heisenberg </a:t>
            </a:r>
            <a:r>
              <a:rPr lang="fr-FR" sz="2000" dirty="0" err="1"/>
              <a:t>principle</a:t>
            </a:r>
            <a:r>
              <a:rPr lang="fr-FR" sz="2000" dirty="0"/>
              <a:t> of </a:t>
            </a:r>
            <a:r>
              <a:rPr lang="fr-FR" sz="2000" dirty="0" err="1"/>
              <a:t>uncertainty</a:t>
            </a:r>
            <a:r>
              <a:rPr lang="fr-FR" sz="2000" dirty="0"/>
              <a:t>, </a:t>
            </a:r>
            <a:r>
              <a:rPr lang="fr-FR" sz="2000" dirty="0" err="1"/>
              <a:t>which</a:t>
            </a:r>
            <a:r>
              <a:rPr lang="fr-FR" sz="2000" dirty="0"/>
              <a:t> </a:t>
            </a:r>
            <a:r>
              <a:rPr lang="fr-FR" sz="2000" dirty="0" err="1"/>
              <a:t>requires</a:t>
            </a:r>
            <a:r>
              <a:rPr lang="fr-FR" sz="2000" dirty="0"/>
              <a:t> the </a:t>
            </a:r>
            <a:r>
              <a:rPr lang="fr-FR" sz="2000" dirty="0" err="1"/>
              <a:t>lowest</a:t>
            </a:r>
            <a:r>
              <a:rPr lang="fr-FR" sz="2000" dirty="0"/>
              <a:t> </a:t>
            </a:r>
            <a:r>
              <a:rPr lang="fr-FR" sz="2000" dirty="0" err="1"/>
              <a:t>level</a:t>
            </a:r>
            <a:r>
              <a:rPr lang="fr-FR" sz="2000" dirty="0"/>
              <a:t> of </a:t>
            </a:r>
            <a:r>
              <a:rPr lang="fr-FR" sz="2000" dirty="0" err="1"/>
              <a:t>vibrational</a:t>
            </a:r>
            <a:r>
              <a:rPr lang="fr-FR" sz="2000" dirty="0"/>
              <a:t> </a:t>
            </a:r>
            <a:r>
              <a:rPr lang="fr-FR" sz="2000" dirty="0" err="1"/>
              <a:t>energy</a:t>
            </a:r>
            <a:r>
              <a:rPr lang="fr-FR" sz="2000" dirty="0"/>
              <a:t> (</a:t>
            </a:r>
            <a:r>
              <a:rPr lang="fr-FR" sz="2000" dirty="0" err="1"/>
              <a:t>called</a:t>
            </a:r>
            <a:r>
              <a:rPr lang="fr-FR" sz="2000" dirty="0"/>
              <a:t> </a:t>
            </a:r>
            <a:r>
              <a:rPr lang="fr-FR" sz="2000" i="1" dirty="0" err="1"/>
              <a:t>Zero</a:t>
            </a:r>
            <a:r>
              <a:rPr lang="fr-FR" sz="2000" i="1" dirty="0"/>
              <a:t> Point </a:t>
            </a:r>
            <a:r>
              <a:rPr lang="fr-FR" sz="2000" i="1" dirty="0" err="1"/>
              <a:t>Energy</a:t>
            </a:r>
            <a:r>
              <a:rPr lang="fr-FR" sz="2000" dirty="0"/>
              <a:t>) to </a:t>
            </a:r>
            <a:r>
              <a:rPr lang="fr-FR" sz="2000" dirty="0" err="1"/>
              <a:t>remain</a:t>
            </a:r>
            <a:r>
              <a:rPr lang="fr-FR" sz="2000" dirty="0"/>
              <a:t> </a:t>
            </a:r>
            <a:r>
              <a:rPr lang="fr-FR" sz="2000" dirty="0" err="1"/>
              <a:t>finite</a:t>
            </a:r>
            <a:r>
              <a:rPr lang="fr-FR" sz="2000" dirty="0"/>
              <a:t> .</a:t>
            </a:r>
          </a:p>
          <a:p>
            <a:pPr marL="341313">
              <a:spcBef>
                <a:spcPts val="1775"/>
              </a:spcBef>
            </a:pPr>
            <a:r>
              <a:rPr lang="fr-FR" sz="2000" dirty="0"/>
              <a:t>The </a:t>
            </a:r>
            <a:r>
              <a:rPr lang="fr-FR" sz="2000" dirty="0" err="1"/>
              <a:t>energy</a:t>
            </a:r>
            <a:r>
              <a:rPr lang="fr-FR" sz="2000" dirty="0"/>
              <a:t> of a bond </a:t>
            </a:r>
            <a:r>
              <a:rPr lang="fr-FR" sz="2000" dirty="0" err="1"/>
              <a:t>increases</a:t>
            </a:r>
            <a:r>
              <a:rPr lang="fr-FR" sz="2000" dirty="0"/>
              <a:t> </a:t>
            </a:r>
            <a:r>
              <a:rPr lang="fr-FR" sz="2000" dirty="0" err="1"/>
              <a:t>with</a:t>
            </a:r>
            <a:r>
              <a:rPr lang="fr-FR" sz="2000" dirty="0"/>
              <a:t> the </a:t>
            </a:r>
            <a:r>
              <a:rPr lang="fr-FR" sz="2000" dirty="0" err="1"/>
              <a:t>frequency</a:t>
            </a:r>
            <a:r>
              <a:rPr lang="fr-FR" sz="2000" dirty="0"/>
              <a:t> of vibration and </a:t>
            </a:r>
            <a:r>
              <a:rPr lang="fr-FR" sz="2000" dirty="0" err="1"/>
              <a:t>therefore</a:t>
            </a:r>
            <a:r>
              <a:rPr lang="fr-FR" sz="2000" dirty="0"/>
              <a:t> </a:t>
            </a:r>
            <a:r>
              <a:rPr lang="fr-FR" sz="2000" dirty="0" err="1"/>
              <a:t>decreases</a:t>
            </a:r>
            <a:r>
              <a:rPr lang="fr-FR" sz="2000" dirty="0"/>
              <a:t> </a:t>
            </a:r>
            <a:r>
              <a:rPr lang="fr-FR" sz="2000" dirty="0" err="1"/>
              <a:t>with</a:t>
            </a:r>
            <a:r>
              <a:rPr lang="fr-FR" sz="2000" dirty="0"/>
              <a:t> the </a:t>
            </a:r>
            <a:r>
              <a:rPr lang="fr-FR" sz="2000" dirty="0" err="1"/>
              <a:t>atomic</a:t>
            </a:r>
            <a:r>
              <a:rPr lang="fr-FR" sz="2000" dirty="0"/>
              <a:t> mass of the </a:t>
            </a:r>
            <a:r>
              <a:rPr lang="fr-FR" sz="2000" dirty="0" err="1"/>
              <a:t>binding</a:t>
            </a:r>
            <a:r>
              <a:rPr lang="fr-FR" sz="2000" dirty="0"/>
              <a:t> isotopes.</a:t>
            </a:r>
          </a:p>
          <a:p>
            <a:pPr marL="341313">
              <a:spcBef>
                <a:spcPts val="1775"/>
              </a:spcBef>
            </a:pPr>
            <a:r>
              <a:rPr lang="fr-FR" sz="2000" dirty="0" err="1"/>
              <a:t>Preferential</a:t>
            </a:r>
            <a:r>
              <a:rPr lang="fr-FR" sz="2000" dirty="0"/>
              <a:t> incorporation of </a:t>
            </a:r>
            <a:r>
              <a:rPr lang="fr-FR" sz="2000" i="1" dirty="0" err="1"/>
              <a:t>heavy</a:t>
            </a:r>
            <a:r>
              <a:rPr lang="fr-FR" sz="2000" dirty="0"/>
              <a:t> isotopes in the </a:t>
            </a:r>
            <a:r>
              <a:rPr lang="fr-FR" sz="2000" i="1" dirty="0" err="1"/>
              <a:t>stiffest</a:t>
            </a:r>
            <a:r>
              <a:rPr lang="fr-FR" sz="2000" dirty="0"/>
              <a:t> bonds </a:t>
            </a:r>
            <a:r>
              <a:rPr lang="fr-FR" sz="2000" dirty="0" err="1"/>
              <a:t>minimizes</a:t>
            </a:r>
            <a:r>
              <a:rPr lang="fr-FR" sz="2000" dirty="0"/>
              <a:t> the total </a:t>
            </a:r>
            <a:r>
              <a:rPr lang="fr-FR" sz="2000" dirty="0" err="1"/>
              <a:t>energy</a:t>
            </a:r>
            <a:r>
              <a:rPr lang="fr-FR" sz="2000" dirty="0"/>
              <a:t> of the system.</a:t>
            </a:r>
          </a:p>
          <a:p>
            <a:pPr marL="341313">
              <a:spcBef>
                <a:spcPts val="1775"/>
              </a:spcBef>
            </a:pPr>
            <a:r>
              <a:rPr lang="fr-FR" sz="2000" dirty="0"/>
              <a:t>Heavy isotopes </a:t>
            </a:r>
            <a:r>
              <a:rPr lang="fr-FR" sz="2000" dirty="0" err="1"/>
              <a:t>prefer</a:t>
            </a:r>
            <a:r>
              <a:rPr lang="fr-FR" sz="2000" dirty="0"/>
              <a:t> sites </a:t>
            </a:r>
            <a:r>
              <a:rPr lang="fr-FR" sz="2000" dirty="0" err="1"/>
              <a:t>with</a:t>
            </a:r>
            <a:r>
              <a:rPr lang="fr-FR" sz="2000" dirty="0"/>
              <a:t> </a:t>
            </a:r>
            <a:r>
              <a:rPr lang="fr-FR" sz="2000" i="1" dirty="0" err="1"/>
              <a:t>low</a:t>
            </a:r>
            <a:r>
              <a:rPr lang="fr-FR" sz="2000" dirty="0"/>
              <a:t> coordination </a:t>
            </a:r>
            <a:r>
              <a:rPr lang="fr-FR" sz="2000" dirty="0" err="1"/>
              <a:t>number</a:t>
            </a:r>
            <a:r>
              <a:rPr lang="fr-FR" sz="2000" dirty="0"/>
              <a:t> and </a:t>
            </a:r>
            <a:r>
              <a:rPr lang="fr-FR" sz="2000" i="1" dirty="0"/>
              <a:t>high</a:t>
            </a:r>
            <a:r>
              <a:rPr lang="fr-FR" sz="2000" dirty="0"/>
              <a:t> </a:t>
            </a:r>
            <a:r>
              <a:rPr lang="fr-FR" sz="2000" dirty="0" err="1"/>
              <a:t>oxidation</a:t>
            </a:r>
            <a:r>
              <a:rPr lang="fr-FR" sz="2000" dirty="0"/>
              <a:t> states.</a:t>
            </a:r>
          </a:p>
          <a:p>
            <a:pPr marL="341313">
              <a:spcBef>
                <a:spcPts val="1775"/>
              </a:spcBef>
            </a:pPr>
            <a:r>
              <a:rPr lang="fr-FR" sz="2000" dirty="0"/>
              <a:t>Isotope </a:t>
            </a:r>
            <a:r>
              <a:rPr lang="fr-FR" sz="2000" dirty="0" err="1"/>
              <a:t>fractionation</a:t>
            </a:r>
            <a:r>
              <a:rPr lang="fr-FR" sz="2000" dirty="0"/>
              <a:t> </a:t>
            </a:r>
            <a:r>
              <a:rPr lang="fr-FR" sz="2000" dirty="0" err="1"/>
              <a:t>quickly</a:t>
            </a:r>
            <a:r>
              <a:rPr lang="fr-FR" sz="2000" dirty="0"/>
              <a:t> </a:t>
            </a:r>
            <a:r>
              <a:rPr lang="fr-FR" sz="2000" dirty="0" err="1"/>
              <a:t>decreases</a:t>
            </a:r>
            <a:r>
              <a:rPr lang="fr-FR" sz="2000" dirty="0"/>
              <a:t> </a:t>
            </a:r>
            <a:r>
              <a:rPr lang="fr-FR" sz="2000" dirty="0" err="1"/>
              <a:t>when</a:t>
            </a:r>
            <a:r>
              <a:rPr lang="fr-FR" sz="2000" dirty="0"/>
              <a:t> </a:t>
            </a:r>
            <a:r>
              <a:rPr lang="fr-FR" sz="2000" dirty="0" err="1"/>
              <a:t>temperatue</a:t>
            </a:r>
            <a:r>
              <a:rPr lang="fr-FR" sz="2000" dirty="0"/>
              <a:t> </a:t>
            </a:r>
            <a:r>
              <a:rPr lang="fr-FR" sz="2000" dirty="0" err="1"/>
              <a:t>increases</a:t>
            </a:r>
            <a:endParaRPr lang="fr-FR" sz="2000" dirty="0"/>
          </a:p>
        </p:txBody>
      </p:sp>
      <p:pic>
        <p:nvPicPr>
          <p:cNvPr id="24579" name="Picture 4" descr="FeCl4_A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30338" cy="1239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0" name="Picture 7" descr="FeCl4_F2stretch"/>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629525" y="0"/>
            <a:ext cx="1514475" cy="136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82304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527318" y="6238930"/>
            <a:ext cx="3057825" cy="369332"/>
          </a:xfrm>
          <a:prstGeom prst="rect">
            <a:avLst/>
          </a:prstGeom>
          <a:noFill/>
        </p:spPr>
        <p:txBody>
          <a:bodyPr wrap="none" rtlCol="0">
            <a:spAutoFit/>
          </a:bodyPr>
          <a:lstStyle/>
          <a:p>
            <a:r>
              <a:rPr lang="en-US" i="1" dirty="0" err="1"/>
              <a:t>Fujii</a:t>
            </a:r>
            <a:r>
              <a:rPr lang="en-US" i="1" dirty="0"/>
              <a:t>  and </a:t>
            </a:r>
            <a:r>
              <a:rPr lang="en-US" i="1" dirty="0" err="1"/>
              <a:t>Albarède</a:t>
            </a:r>
            <a:r>
              <a:rPr lang="en-US" i="1" dirty="0"/>
              <a:t> (submitted)</a:t>
            </a:r>
          </a:p>
        </p:txBody>
      </p:sp>
      <p:pic>
        <p:nvPicPr>
          <p:cNvPr id="5" name="Picture 4" descr="Screen Shot 2017-08-09 at 11.30.1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863" y="1829391"/>
            <a:ext cx="3737041" cy="4409539"/>
          </a:xfrm>
          <a:prstGeom prst="rect">
            <a:avLst/>
          </a:prstGeom>
        </p:spPr>
      </p:pic>
      <p:sp>
        <p:nvSpPr>
          <p:cNvPr id="2" name="Title 1"/>
          <p:cNvSpPr>
            <a:spLocks noGrp="1"/>
          </p:cNvSpPr>
          <p:nvPr>
            <p:ph type="title"/>
          </p:nvPr>
        </p:nvSpPr>
        <p:spPr>
          <a:xfrm>
            <a:off x="818863" y="306911"/>
            <a:ext cx="7937707" cy="1143000"/>
          </a:xfrm>
        </p:spPr>
        <p:txBody>
          <a:bodyPr>
            <a:noAutofit/>
          </a:bodyPr>
          <a:lstStyle/>
          <a:p>
            <a:r>
              <a:rPr lang="en-US" sz="2400" dirty="0"/>
              <a:t>Fractionation of stable Cu and Ag isotopes can be calculated by </a:t>
            </a:r>
            <a:r>
              <a:rPr lang="en-US" sz="2400" i="1" dirty="0"/>
              <a:t>ab initio </a:t>
            </a:r>
            <a:r>
              <a:rPr lang="en-US" sz="2400" dirty="0"/>
              <a:t>DFT methods.  It reflects the genetic contrast between the different sources. ‘Hot’ hydrothermal galena and sulfosalts vs ‘cold’ supergene deposits (native silver)</a:t>
            </a:r>
          </a:p>
        </p:txBody>
      </p:sp>
      <p:sp>
        <p:nvSpPr>
          <p:cNvPr id="6" name="TextBox 5"/>
          <p:cNvSpPr txBox="1"/>
          <p:nvPr/>
        </p:nvSpPr>
        <p:spPr>
          <a:xfrm>
            <a:off x="1604553" y="6238930"/>
            <a:ext cx="1809072" cy="369332"/>
          </a:xfrm>
          <a:prstGeom prst="rect">
            <a:avLst/>
          </a:prstGeom>
          <a:noFill/>
        </p:spPr>
        <p:txBody>
          <a:bodyPr wrap="none" rtlCol="0">
            <a:spAutoFit/>
          </a:bodyPr>
          <a:lstStyle/>
          <a:p>
            <a:r>
              <a:rPr lang="en-US" i="1" dirty="0" err="1"/>
              <a:t>Fujii</a:t>
            </a:r>
            <a:r>
              <a:rPr lang="en-US" i="1" dirty="0"/>
              <a:t> et al. (1993)</a:t>
            </a:r>
          </a:p>
        </p:txBody>
      </p:sp>
      <p:pic>
        <p:nvPicPr>
          <p:cNvPr id="8" name="Picture 7">
            <a:extLst>
              <a:ext uri="{FF2B5EF4-FFF2-40B4-BE49-F238E27FC236}">
                <a16:creationId xmlns:a16="http://schemas.microsoft.com/office/drawing/2014/main" id="{AA3054F4-7D7B-0348-8C98-D5252162BBEE}"/>
              </a:ext>
            </a:extLst>
          </p:cNvPr>
          <p:cNvPicPr>
            <a:picLocks noChangeAspect="1"/>
          </p:cNvPicPr>
          <p:nvPr/>
        </p:nvPicPr>
        <p:blipFill>
          <a:blip r:embed="rId3"/>
          <a:stretch>
            <a:fillRect/>
          </a:stretch>
        </p:blipFill>
        <p:spPr>
          <a:xfrm>
            <a:off x="4555904" y="2114664"/>
            <a:ext cx="3719031" cy="3462546"/>
          </a:xfrm>
          <a:prstGeom prst="rect">
            <a:avLst/>
          </a:prstGeom>
        </p:spPr>
      </p:pic>
    </p:spTree>
    <p:extLst>
      <p:ext uri="{BB962C8B-B14F-4D97-AF65-F5344CB8AC3E}">
        <p14:creationId xmlns:p14="http://schemas.microsoft.com/office/powerpoint/2010/main" val="286209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Overall </a:t>
            </a:r>
            <a:r>
              <a:rPr lang="en-US" sz="3200" baseline="30000" dirty="0"/>
              <a:t>109</a:t>
            </a:r>
            <a:r>
              <a:rPr lang="en-US" sz="3200" dirty="0"/>
              <a:t>Ag/</a:t>
            </a:r>
            <a:r>
              <a:rPr lang="en-US" sz="3200" baseline="30000" dirty="0"/>
              <a:t>107</a:t>
            </a:r>
            <a:r>
              <a:rPr lang="en-US" sz="3200" dirty="0"/>
              <a:t>Ag isotopic variability in coinage</a:t>
            </a:r>
          </a:p>
        </p:txBody>
      </p:sp>
      <p:pic>
        <p:nvPicPr>
          <p:cNvPr id="3" name="Picture 2" descr="Ag plo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2043" y="1905605"/>
            <a:ext cx="3867856" cy="4428415"/>
          </a:xfrm>
          <a:prstGeom prst="rect">
            <a:avLst/>
          </a:prstGeom>
        </p:spPr>
      </p:pic>
    </p:spTree>
    <p:extLst>
      <p:ext uri="{BB962C8B-B14F-4D97-AF65-F5344CB8AC3E}">
        <p14:creationId xmlns:p14="http://schemas.microsoft.com/office/powerpoint/2010/main" val="2573957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42DA-3550-524D-9AF4-5486E58006A0}"/>
              </a:ext>
            </a:extLst>
          </p:cNvPr>
          <p:cNvSpPr>
            <a:spLocks noGrp="1"/>
          </p:cNvSpPr>
          <p:nvPr>
            <p:ph type="title"/>
          </p:nvPr>
        </p:nvSpPr>
        <p:spPr>
          <a:xfrm>
            <a:off x="1092200" y="31682"/>
            <a:ext cx="6616700" cy="1143000"/>
          </a:xfrm>
        </p:spPr>
        <p:txBody>
          <a:bodyPr>
            <a:normAutofit/>
          </a:bodyPr>
          <a:lstStyle/>
          <a:p>
            <a:r>
              <a:rPr lang="fr-FR" sz="2800" dirty="0"/>
              <a:t>How do </a:t>
            </a:r>
            <a:r>
              <a:rPr lang="fr-FR" sz="2800" dirty="0" err="1"/>
              <a:t>silver</a:t>
            </a:r>
            <a:r>
              <a:rPr lang="fr-FR" sz="2800" dirty="0"/>
              <a:t> isotopes in coins relate </a:t>
            </a:r>
            <a:br>
              <a:rPr lang="fr-FR" sz="2800" dirty="0"/>
            </a:br>
            <a:r>
              <a:rPr lang="fr-FR" sz="2800" dirty="0" err="1"/>
              <a:t>across</a:t>
            </a:r>
            <a:r>
              <a:rPr lang="fr-FR" sz="2800" dirty="0"/>
              <a:t> </a:t>
            </a:r>
            <a:r>
              <a:rPr lang="fr-FR" sz="2800" dirty="0" err="1"/>
              <a:t>different</a:t>
            </a:r>
            <a:r>
              <a:rPr lang="fr-FR" sz="2800" dirty="0"/>
              <a:t> empires?</a:t>
            </a:r>
            <a:endParaRPr lang="en-US" sz="2800" dirty="0"/>
          </a:p>
        </p:txBody>
      </p:sp>
      <p:pic>
        <p:nvPicPr>
          <p:cNvPr id="4" name="Picture 3">
            <a:extLst>
              <a:ext uri="{FF2B5EF4-FFF2-40B4-BE49-F238E27FC236}">
                <a16:creationId xmlns:a16="http://schemas.microsoft.com/office/drawing/2014/main" id="{5E87DAC5-C1AD-0147-898E-5EDBAB211D12}"/>
              </a:ext>
            </a:extLst>
          </p:cNvPr>
          <p:cNvPicPr>
            <a:picLocks noChangeAspect="1"/>
          </p:cNvPicPr>
          <p:nvPr/>
        </p:nvPicPr>
        <p:blipFill>
          <a:blip r:embed="rId3"/>
          <a:stretch>
            <a:fillRect/>
          </a:stretch>
        </p:blipFill>
        <p:spPr>
          <a:xfrm>
            <a:off x="0" y="1049297"/>
            <a:ext cx="9144000" cy="4759406"/>
          </a:xfrm>
          <a:prstGeom prst="rect">
            <a:avLst/>
          </a:prstGeom>
        </p:spPr>
      </p:pic>
    </p:spTree>
    <p:extLst>
      <p:ext uri="{BB962C8B-B14F-4D97-AF65-F5344CB8AC3E}">
        <p14:creationId xmlns:p14="http://schemas.microsoft.com/office/powerpoint/2010/main" val="957986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1143000"/>
          </a:xfrm>
        </p:spPr>
        <p:txBody>
          <a:bodyPr>
            <a:normAutofit/>
          </a:bodyPr>
          <a:lstStyle/>
          <a:p>
            <a:r>
              <a:rPr lang="en-US" sz="3200" dirty="0"/>
              <a:t>The Second Punic War</a:t>
            </a:r>
            <a:br>
              <a:rPr lang="en-US" sz="3200" dirty="0"/>
            </a:br>
            <a:r>
              <a:rPr lang="en-US" sz="3200" dirty="0"/>
              <a:t>218-201 BC</a:t>
            </a:r>
          </a:p>
        </p:txBody>
      </p:sp>
      <p:pic>
        <p:nvPicPr>
          <p:cNvPr id="4" name="Picture 3"/>
          <p:cNvPicPr>
            <a:picLocks noChangeAspect="1"/>
          </p:cNvPicPr>
          <p:nvPr/>
        </p:nvPicPr>
        <p:blipFill>
          <a:blip r:embed="rId2"/>
          <a:stretch>
            <a:fillRect/>
          </a:stretch>
        </p:blipFill>
        <p:spPr>
          <a:xfrm>
            <a:off x="1370138" y="2296499"/>
            <a:ext cx="6549928" cy="3876227"/>
          </a:xfrm>
          <a:prstGeom prst="rect">
            <a:avLst/>
          </a:prstGeom>
        </p:spPr>
      </p:pic>
      <p:pic>
        <p:nvPicPr>
          <p:cNvPr id="3" name="Picture 2"/>
          <p:cNvPicPr>
            <a:picLocks noChangeAspect="1"/>
          </p:cNvPicPr>
          <p:nvPr/>
        </p:nvPicPr>
        <p:blipFill>
          <a:blip r:embed="rId3"/>
          <a:stretch>
            <a:fillRect/>
          </a:stretch>
        </p:blipFill>
        <p:spPr>
          <a:xfrm>
            <a:off x="324436" y="211613"/>
            <a:ext cx="1457177" cy="2289850"/>
          </a:xfrm>
          <a:prstGeom prst="rect">
            <a:avLst/>
          </a:prstGeom>
        </p:spPr>
      </p:pic>
    </p:spTree>
    <p:extLst>
      <p:ext uri="{BB962C8B-B14F-4D97-AF65-F5344CB8AC3E}">
        <p14:creationId xmlns:p14="http://schemas.microsoft.com/office/powerpoint/2010/main" val="599974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2043" y="1201980"/>
            <a:ext cx="4845610" cy="6270246"/>
          </a:xfrm>
          <a:prstGeom prst="rect">
            <a:avLst/>
          </a:prstGeom>
        </p:spPr>
      </p:pic>
      <p:sp>
        <p:nvSpPr>
          <p:cNvPr id="2" name="Title 1"/>
          <p:cNvSpPr>
            <a:spLocks noGrp="1"/>
          </p:cNvSpPr>
          <p:nvPr>
            <p:ph type="title"/>
          </p:nvPr>
        </p:nvSpPr>
        <p:spPr/>
        <p:txBody>
          <a:bodyPr>
            <a:noAutofit/>
          </a:bodyPr>
          <a:lstStyle/>
          <a:p>
            <a:r>
              <a:rPr lang="en-US" sz="2800" dirty="0"/>
              <a:t>The monetary reform of 211 BC does not correspond to silver shortage but to the input of war booty (sack of Syracuse and Capua)</a:t>
            </a:r>
          </a:p>
        </p:txBody>
      </p:sp>
    </p:spTree>
    <p:extLst>
      <p:ext uri="{BB962C8B-B14F-4D97-AF65-F5344CB8AC3E}">
        <p14:creationId xmlns:p14="http://schemas.microsoft.com/office/powerpoint/2010/main" val="130068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41670-76C5-2E46-9EA9-07924F312D8E}"/>
              </a:ext>
            </a:extLst>
          </p:cNvPr>
          <p:cNvSpPr>
            <a:spLocks noGrp="1"/>
          </p:cNvSpPr>
          <p:nvPr>
            <p:ph type="title"/>
          </p:nvPr>
        </p:nvSpPr>
        <p:spPr/>
        <p:txBody>
          <a:bodyPr>
            <a:normAutofit fontScale="90000"/>
          </a:bodyPr>
          <a:lstStyle/>
          <a:p>
            <a:r>
              <a:rPr lang="fr-FR" dirty="0"/>
              <a:t>The </a:t>
            </a:r>
            <a:r>
              <a:rPr lang="fr-FR" dirty="0" err="1"/>
              <a:t>silver</a:t>
            </a:r>
            <a:r>
              <a:rPr lang="fr-FR" dirty="0"/>
              <a:t> </a:t>
            </a:r>
            <a:r>
              <a:rPr lang="fr-FR" dirty="0" err="1"/>
              <a:t>dynamic</a:t>
            </a:r>
            <a:r>
              <a:rPr lang="fr-FR" dirty="0"/>
              <a:t> cycle</a:t>
            </a:r>
            <a:br>
              <a:rPr lang="fr-FR" dirty="0"/>
            </a:br>
            <a:endParaRPr lang="en-US" dirty="0"/>
          </a:p>
        </p:txBody>
      </p:sp>
      <p:pic>
        <p:nvPicPr>
          <p:cNvPr id="3" name="Picture 2">
            <a:extLst>
              <a:ext uri="{FF2B5EF4-FFF2-40B4-BE49-F238E27FC236}">
                <a16:creationId xmlns:a16="http://schemas.microsoft.com/office/drawing/2014/main" id="{CC19D520-FD57-074A-9B0A-E5AB79F18A5E}"/>
              </a:ext>
            </a:extLst>
          </p:cNvPr>
          <p:cNvPicPr>
            <a:picLocks noChangeAspect="1"/>
          </p:cNvPicPr>
          <p:nvPr/>
        </p:nvPicPr>
        <p:blipFill>
          <a:blip r:embed="rId2"/>
          <a:stretch>
            <a:fillRect/>
          </a:stretch>
        </p:blipFill>
        <p:spPr>
          <a:xfrm>
            <a:off x="3003550" y="1854200"/>
            <a:ext cx="3136900" cy="4597400"/>
          </a:xfrm>
          <a:prstGeom prst="rect">
            <a:avLst/>
          </a:prstGeom>
        </p:spPr>
      </p:pic>
    </p:spTree>
    <p:extLst>
      <p:ext uri="{BB962C8B-B14F-4D97-AF65-F5344CB8AC3E}">
        <p14:creationId xmlns:p14="http://schemas.microsoft.com/office/powerpoint/2010/main" val="3118003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Silver fluxes in the first century AD</a:t>
            </a:r>
            <a:br>
              <a:rPr lang="en-US" dirty="0"/>
            </a:br>
            <a:r>
              <a:rPr lang="en-US" sz="2700" dirty="0"/>
              <a:t>(McLaughlin, 2014)</a:t>
            </a:r>
          </a:p>
        </p:txBody>
      </p:sp>
      <p:sp>
        <p:nvSpPr>
          <p:cNvPr id="6" name="Content Placeholder 5"/>
          <p:cNvSpPr>
            <a:spLocks noGrp="1"/>
          </p:cNvSpPr>
          <p:nvPr>
            <p:ph idx="1"/>
          </p:nvPr>
        </p:nvSpPr>
        <p:spPr>
          <a:xfrm>
            <a:off x="457200" y="1417638"/>
            <a:ext cx="8229600" cy="4525963"/>
          </a:xfrm>
        </p:spPr>
        <p:txBody>
          <a:bodyPr>
            <a:normAutofit fontScale="70000" lnSpcReduction="20000"/>
          </a:bodyPr>
          <a:lstStyle/>
          <a:p>
            <a:pPr marL="0" indent="0">
              <a:buNone/>
            </a:pPr>
            <a:endParaRPr lang="fr-FR" dirty="0"/>
          </a:p>
          <a:p>
            <a:endParaRPr lang="fr-FR" dirty="0"/>
          </a:p>
          <a:p>
            <a:r>
              <a:rPr lang="fr-FR" dirty="0"/>
              <a:t>1 talent (20 kg) = 24000 sesterces </a:t>
            </a:r>
          </a:p>
          <a:p>
            <a:r>
              <a:rPr lang="fr-FR" dirty="0"/>
              <a:t>1 million sesterces = 80 kg </a:t>
            </a:r>
            <a:r>
              <a:rPr lang="fr-FR" dirty="0" err="1"/>
              <a:t>silver</a:t>
            </a:r>
            <a:endParaRPr lang="fr-FR" dirty="0"/>
          </a:p>
          <a:p>
            <a:r>
              <a:rPr lang="fr-FR" dirty="0" err="1"/>
              <a:t>Iberian</a:t>
            </a:r>
            <a:r>
              <a:rPr lang="fr-FR" dirty="0"/>
              <a:t> </a:t>
            </a:r>
            <a:r>
              <a:rPr lang="fr-FR" dirty="0" err="1"/>
              <a:t>silver</a:t>
            </a:r>
            <a:r>
              <a:rPr lang="fr-FR" dirty="0"/>
              <a:t> production in the first </a:t>
            </a:r>
            <a:r>
              <a:rPr lang="fr-FR" dirty="0" err="1"/>
              <a:t>century</a:t>
            </a:r>
            <a:r>
              <a:rPr lang="fr-FR" dirty="0"/>
              <a:t> : 120 to 200 millions sesterces / </a:t>
            </a:r>
            <a:r>
              <a:rPr lang="fr-FR" dirty="0" err="1"/>
              <a:t>year</a:t>
            </a:r>
            <a:r>
              <a:rPr lang="fr-FR" dirty="0"/>
              <a:t> (budget 340) (10-30 tons of </a:t>
            </a:r>
            <a:r>
              <a:rPr lang="fr-FR" dirty="0" err="1"/>
              <a:t>silver</a:t>
            </a:r>
            <a:r>
              <a:rPr lang="fr-FR" dirty="0"/>
              <a:t>)</a:t>
            </a:r>
          </a:p>
          <a:p>
            <a:r>
              <a:rPr lang="fr-FR" dirty="0"/>
              <a:t>A </a:t>
            </a:r>
            <a:r>
              <a:rPr lang="fr-FR" dirty="0" err="1"/>
              <a:t>soldier</a:t>
            </a:r>
            <a:r>
              <a:rPr lang="fr-FR" dirty="0"/>
              <a:t> </a:t>
            </a:r>
            <a:r>
              <a:rPr lang="fr-FR" dirty="0" err="1"/>
              <a:t>is</a:t>
            </a:r>
            <a:r>
              <a:rPr lang="fr-FR" dirty="0"/>
              <a:t> </a:t>
            </a:r>
            <a:r>
              <a:rPr lang="fr-FR" dirty="0" err="1"/>
              <a:t>paid</a:t>
            </a:r>
            <a:r>
              <a:rPr lang="fr-FR" dirty="0"/>
              <a:t> 1 </a:t>
            </a:r>
            <a:r>
              <a:rPr lang="fr-FR" i="1" dirty="0" err="1"/>
              <a:t>denarius</a:t>
            </a:r>
            <a:r>
              <a:rPr lang="fr-FR" dirty="0"/>
              <a:t> (4 sesterces), or 1 </a:t>
            </a:r>
            <a:r>
              <a:rPr lang="fr-FR" dirty="0" err="1"/>
              <a:t>drachma</a:t>
            </a:r>
            <a:r>
              <a:rPr lang="fr-FR" dirty="0"/>
              <a:t>, a </a:t>
            </a:r>
            <a:r>
              <a:rPr lang="fr-FR" dirty="0" err="1"/>
              <a:t>day</a:t>
            </a:r>
            <a:r>
              <a:rPr lang="fr-FR" dirty="0"/>
              <a:t> or one aureus a </a:t>
            </a:r>
            <a:r>
              <a:rPr lang="fr-FR" dirty="0" err="1"/>
              <a:t>month</a:t>
            </a:r>
            <a:endParaRPr lang="fr-FR" dirty="0"/>
          </a:p>
          <a:p>
            <a:r>
              <a:rPr lang="fr-FR" dirty="0"/>
              <a:t>A </a:t>
            </a:r>
            <a:r>
              <a:rPr lang="fr-FR" dirty="0" err="1"/>
              <a:t>legion</a:t>
            </a:r>
            <a:r>
              <a:rPr lang="fr-FR" dirty="0"/>
              <a:t> </a:t>
            </a:r>
            <a:r>
              <a:rPr lang="fr-FR" dirty="0" err="1"/>
              <a:t>costs</a:t>
            </a:r>
            <a:r>
              <a:rPr lang="fr-FR" dirty="0"/>
              <a:t> 11 millions sesterces a </a:t>
            </a:r>
            <a:r>
              <a:rPr lang="fr-FR" dirty="0" err="1"/>
              <a:t>year</a:t>
            </a:r>
            <a:endParaRPr lang="fr-FR" dirty="0"/>
          </a:p>
          <a:p>
            <a:r>
              <a:rPr lang="fr-FR" dirty="0" err="1"/>
              <a:t>Only</a:t>
            </a:r>
            <a:r>
              <a:rPr lang="fr-FR" dirty="0"/>
              <a:t> </a:t>
            </a:r>
            <a:r>
              <a:rPr lang="fr-FR" dirty="0" err="1"/>
              <a:t>Egypt</a:t>
            </a:r>
            <a:r>
              <a:rPr lang="fr-FR" dirty="0"/>
              <a:t>, </a:t>
            </a:r>
            <a:r>
              <a:rPr lang="fr-FR" dirty="0" err="1"/>
              <a:t>Tunisia</a:t>
            </a:r>
            <a:r>
              <a:rPr lang="fr-FR" dirty="0"/>
              <a:t> and Asia Minor </a:t>
            </a:r>
            <a:r>
              <a:rPr lang="fr-FR" dirty="0" err="1"/>
              <a:t>bring</a:t>
            </a:r>
            <a:r>
              <a:rPr lang="fr-FR" dirty="0"/>
              <a:t> more money </a:t>
            </a:r>
            <a:r>
              <a:rPr lang="fr-FR" dirty="0" err="1"/>
              <a:t>than</a:t>
            </a:r>
            <a:r>
              <a:rPr lang="fr-FR" dirty="0"/>
              <a:t> </a:t>
            </a:r>
            <a:r>
              <a:rPr lang="fr-FR" dirty="0" err="1"/>
              <a:t>they</a:t>
            </a:r>
            <a:r>
              <a:rPr lang="fr-FR" dirty="0"/>
              <a:t> </a:t>
            </a:r>
            <a:r>
              <a:rPr lang="fr-FR" dirty="0" err="1"/>
              <a:t>spend</a:t>
            </a:r>
            <a:r>
              <a:rPr lang="fr-FR" dirty="0"/>
              <a:t> for the </a:t>
            </a:r>
            <a:r>
              <a:rPr lang="fr-FR" dirty="0" err="1"/>
              <a:t>defense</a:t>
            </a:r>
            <a:r>
              <a:rPr lang="fr-FR" dirty="0"/>
              <a:t> of </a:t>
            </a:r>
            <a:r>
              <a:rPr lang="fr-FR" dirty="0" err="1"/>
              <a:t>their</a:t>
            </a:r>
            <a:r>
              <a:rPr lang="fr-FR" dirty="0"/>
              <a:t> </a:t>
            </a:r>
            <a:r>
              <a:rPr lang="fr-FR" dirty="0" err="1"/>
              <a:t>borders</a:t>
            </a:r>
            <a:endParaRPr lang="fr-FR" dirty="0"/>
          </a:p>
          <a:p>
            <a:r>
              <a:rPr lang="fr-FR" dirty="0" err="1"/>
              <a:t>Silver</a:t>
            </a:r>
            <a:r>
              <a:rPr lang="fr-FR" dirty="0"/>
              <a:t> export </a:t>
            </a:r>
            <a:r>
              <a:rPr lang="fr-FR" dirty="0" err="1"/>
              <a:t>towards</a:t>
            </a:r>
            <a:r>
              <a:rPr lang="fr-FR" dirty="0"/>
              <a:t> </a:t>
            </a:r>
            <a:r>
              <a:rPr lang="fr-FR" dirty="0" err="1"/>
              <a:t>Arabia</a:t>
            </a:r>
            <a:r>
              <a:rPr lang="fr-FR" dirty="0"/>
              <a:t>, </a:t>
            </a:r>
            <a:r>
              <a:rPr lang="fr-FR" dirty="0" err="1"/>
              <a:t>India</a:t>
            </a:r>
            <a:r>
              <a:rPr lang="fr-FR" dirty="0"/>
              <a:t> and China: 100 millions sesterces</a:t>
            </a:r>
          </a:p>
          <a:p>
            <a:endParaRPr lang="fr-FR" dirty="0"/>
          </a:p>
        </p:txBody>
      </p:sp>
    </p:spTree>
    <p:extLst>
      <p:ext uri="{BB962C8B-B14F-4D97-AF65-F5344CB8AC3E}">
        <p14:creationId xmlns:p14="http://schemas.microsoft.com/office/powerpoint/2010/main" val="1506237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1938" y="274638"/>
            <a:ext cx="3974862" cy="1143000"/>
          </a:xfrm>
        </p:spPr>
        <p:txBody>
          <a:bodyPr>
            <a:noAutofit/>
          </a:bodyPr>
          <a:lstStyle/>
          <a:p>
            <a:r>
              <a:rPr lang="en-US" sz="2400" dirty="0"/>
              <a:t>Pollution by Pb mining for silver is visible in Greenland ice</a:t>
            </a:r>
          </a:p>
        </p:txBody>
      </p:sp>
      <p:pic>
        <p:nvPicPr>
          <p:cNvPr id="3" name="Picture 2" descr="Screen Shot 2017-02-13 at 8.48.2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620" y="488913"/>
            <a:ext cx="3739921" cy="5995056"/>
          </a:xfrm>
          <a:prstGeom prst="rect">
            <a:avLst/>
          </a:prstGeom>
        </p:spPr>
      </p:pic>
      <p:pic>
        <p:nvPicPr>
          <p:cNvPr id="4" name="Picture 3" descr="Screen Shot 2017-02-13 at 8.50.0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1938" y="3258750"/>
            <a:ext cx="3770465" cy="2403433"/>
          </a:xfrm>
          <a:prstGeom prst="rect">
            <a:avLst/>
          </a:prstGeom>
        </p:spPr>
      </p:pic>
      <p:sp>
        <p:nvSpPr>
          <p:cNvPr id="5" name="TextBox 4"/>
          <p:cNvSpPr txBox="1"/>
          <p:nvPr/>
        </p:nvSpPr>
        <p:spPr>
          <a:xfrm>
            <a:off x="5580806" y="2889418"/>
            <a:ext cx="2116760" cy="369332"/>
          </a:xfrm>
          <a:prstGeom prst="rect">
            <a:avLst/>
          </a:prstGeom>
          <a:noFill/>
        </p:spPr>
        <p:txBody>
          <a:bodyPr wrap="none" rtlCol="0">
            <a:spAutoFit/>
          </a:bodyPr>
          <a:lstStyle/>
          <a:p>
            <a:r>
              <a:rPr lang="en-US" dirty="0" err="1"/>
              <a:t>Rosman</a:t>
            </a:r>
            <a:r>
              <a:rPr lang="en-US" dirty="0"/>
              <a:t> et al. (1997)</a:t>
            </a:r>
          </a:p>
        </p:txBody>
      </p:sp>
      <p:sp>
        <p:nvSpPr>
          <p:cNvPr id="6" name="TextBox 5"/>
          <p:cNvSpPr txBox="1"/>
          <p:nvPr/>
        </p:nvSpPr>
        <p:spPr>
          <a:xfrm>
            <a:off x="1756464" y="4728845"/>
            <a:ext cx="1858652" cy="369332"/>
          </a:xfrm>
          <a:prstGeom prst="rect">
            <a:avLst/>
          </a:prstGeom>
          <a:noFill/>
        </p:spPr>
        <p:txBody>
          <a:bodyPr wrap="none" rtlCol="0">
            <a:spAutoFit/>
          </a:bodyPr>
          <a:lstStyle/>
          <a:p>
            <a:r>
              <a:rPr lang="en-US" dirty="0"/>
              <a:t>Hong et al. (1994)</a:t>
            </a:r>
          </a:p>
        </p:txBody>
      </p:sp>
    </p:spTree>
    <p:extLst>
      <p:ext uri="{BB962C8B-B14F-4D97-AF65-F5344CB8AC3E}">
        <p14:creationId xmlns:p14="http://schemas.microsoft.com/office/powerpoint/2010/main" val="2955206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Mediterrannean</a:t>
            </a:r>
            <a:r>
              <a:rPr lang="en-US" dirty="0"/>
              <a:t> shipwrecks</a:t>
            </a:r>
          </a:p>
        </p:txBody>
      </p:sp>
      <p:pic>
        <p:nvPicPr>
          <p:cNvPr id="3" name="Picture 2" descr="Screen Shot 2017-02-11 at 11.30.2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413" y="2423173"/>
            <a:ext cx="5437764" cy="3676506"/>
          </a:xfrm>
          <a:prstGeom prst="rect">
            <a:avLst/>
          </a:prstGeom>
        </p:spPr>
      </p:pic>
      <p:sp>
        <p:nvSpPr>
          <p:cNvPr id="4" name="TextBox 3"/>
          <p:cNvSpPr txBox="1"/>
          <p:nvPr/>
        </p:nvSpPr>
        <p:spPr>
          <a:xfrm>
            <a:off x="1912336" y="3762615"/>
            <a:ext cx="1455371" cy="369332"/>
          </a:xfrm>
          <a:prstGeom prst="rect">
            <a:avLst/>
          </a:prstGeom>
          <a:noFill/>
        </p:spPr>
        <p:txBody>
          <a:bodyPr wrap="none" rtlCol="0">
            <a:spAutoFit/>
          </a:bodyPr>
          <a:lstStyle/>
          <a:p>
            <a:r>
              <a:rPr lang="en-US" dirty="0"/>
              <a:t>Parker (1992)</a:t>
            </a:r>
          </a:p>
        </p:txBody>
      </p:sp>
      <p:pic>
        <p:nvPicPr>
          <p:cNvPr id="5" name="Picture 4"/>
          <p:cNvPicPr>
            <a:picLocks noChangeAspect="1"/>
          </p:cNvPicPr>
          <p:nvPr/>
        </p:nvPicPr>
        <p:blipFill>
          <a:blip r:embed="rId3"/>
          <a:stretch>
            <a:fillRect/>
          </a:stretch>
        </p:blipFill>
        <p:spPr>
          <a:xfrm>
            <a:off x="6087749" y="1417638"/>
            <a:ext cx="2175501" cy="2209626"/>
          </a:xfrm>
          <a:prstGeom prst="rect">
            <a:avLst/>
          </a:prstGeom>
        </p:spPr>
      </p:pic>
    </p:spTree>
    <p:extLst>
      <p:ext uri="{BB962C8B-B14F-4D97-AF65-F5344CB8AC3E}">
        <p14:creationId xmlns:p14="http://schemas.microsoft.com/office/powerpoint/2010/main" val="2589351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Silver and economic activity:</a:t>
            </a:r>
            <a:br>
              <a:rPr lang="en-US" sz="3200" dirty="0"/>
            </a:br>
            <a:r>
              <a:rPr lang="en-US" sz="3200" dirty="0"/>
              <a:t>shipwrecks, pollution, and meat consumption</a:t>
            </a:r>
          </a:p>
        </p:txBody>
      </p:sp>
      <p:pic>
        <p:nvPicPr>
          <p:cNvPr id="3" name="Picture 2" descr="Screen Shot 2017-02-11 at 11.28.0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999" y="1417638"/>
            <a:ext cx="7035945" cy="5440362"/>
          </a:xfrm>
          <a:prstGeom prst="rect">
            <a:avLst/>
          </a:prstGeom>
        </p:spPr>
      </p:pic>
      <p:sp>
        <p:nvSpPr>
          <p:cNvPr id="4" name="TextBox 3"/>
          <p:cNvSpPr txBox="1"/>
          <p:nvPr/>
        </p:nvSpPr>
        <p:spPr>
          <a:xfrm>
            <a:off x="3675980" y="5366084"/>
            <a:ext cx="1626692" cy="369332"/>
          </a:xfrm>
          <a:prstGeom prst="rect">
            <a:avLst/>
          </a:prstGeom>
          <a:noFill/>
        </p:spPr>
        <p:txBody>
          <a:bodyPr wrap="none" rtlCol="0">
            <a:spAutoFit/>
          </a:bodyPr>
          <a:lstStyle/>
          <a:p>
            <a:r>
              <a:rPr lang="en-US" dirty="0" err="1"/>
              <a:t>Scheidel</a:t>
            </a:r>
            <a:r>
              <a:rPr lang="en-US" dirty="0"/>
              <a:t> (2008)</a:t>
            </a:r>
          </a:p>
        </p:txBody>
      </p:sp>
    </p:spTree>
    <p:extLst>
      <p:ext uri="{BB962C8B-B14F-4D97-AF65-F5344CB8AC3E}">
        <p14:creationId xmlns:p14="http://schemas.microsoft.com/office/powerpoint/2010/main" val="4152168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pain2.pdf"/>
          <p:cNvPicPr>
            <a:picLocks noGrp="1" noChangeAspect="1"/>
          </p:cNvPicPr>
          <p:nvPr>
            <p:ph idx="1"/>
          </p:nvPr>
        </p:nvPicPr>
        <p:blipFill>
          <a:blip r:embed="rId2"/>
          <a:srcRect l="-78657" r="-78657"/>
          <a:stretch>
            <a:fillRect/>
          </a:stretch>
        </p:blipFill>
        <p:spPr>
          <a:xfrm>
            <a:off x="-2854879" y="-299308"/>
            <a:ext cx="14995571" cy="8246987"/>
          </a:xfrm>
        </p:spPr>
      </p:pic>
      <p:sp>
        <p:nvSpPr>
          <p:cNvPr id="2" name="Title 1"/>
          <p:cNvSpPr>
            <a:spLocks noGrp="1"/>
          </p:cNvSpPr>
          <p:nvPr>
            <p:ph type="title"/>
          </p:nvPr>
        </p:nvSpPr>
        <p:spPr/>
        <p:txBody>
          <a:bodyPr>
            <a:normAutofit/>
          </a:bodyPr>
          <a:lstStyle/>
          <a:p>
            <a:r>
              <a:rPr lang="en-US" sz="3200" dirty="0"/>
              <a:t>The Reconquista:</a:t>
            </a:r>
            <a:br>
              <a:rPr lang="en-US" sz="3200" dirty="0"/>
            </a:br>
            <a:r>
              <a:rPr lang="en-US" sz="3200" dirty="0"/>
              <a:t>the long agony of Al </a:t>
            </a:r>
            <a:r>
              <a:rPr lang="en-US" sz="3200" dirty="0" err="1"/>
              <a:t>Andalus</a:t>
            </a:r>
            <a:endParaRPr lang="en-US" sz="3200" dirty="0"/>
          </a:p>
        </p:txBody>
      </p:sp>
    </p:spTree>
    <p:extLst>
      <p:ext uri="{BB962C8B-B14F-4D97-AF65-F5344CB8AC3E}">
        <p14:creationId xmlns:p14="http://schemas.microsoft.com/office/powerpoint/2010/main" val="2137660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econquista.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799" y="217250"/>
            <a:ext cx="5781314" cy="6565029"/>
          </a:xfrm>
          <a:prstGeom prst="rect">
            <a:avLst/>
          </a:prstGeom>
        </p:spPr>
      </p:pic>
      <p:sp>
        <p:nvSpPr>
          <p:cNvPr id="2" name="Title 1"/>
          <p:cNvSpPr>
            <a:spLocks noGrp="1"/>
          </p:cNvSpPr>
          <p:nvPr>
            <p:ph type="title"/>
          </p:nvPr>
        </p:nvSpPr>
        <p:spPr>
          <a:xfrm>
            <a:off x="2539768" y="200538"/>
            <a:ext cx="6165621" cy="741569"/>
          </a:xfrm>
        </p:spPr>
        <p:txBody>
          <a:bodyPr>
            <a:noAutofit/>
          </a:bodyPr>
          <a:lstStyle/>
          <a:p>
            <a:r>
              <a:rPr lang="en-US" sz="2400" dirty="0"/>
              <a:t>Pb model ages of medieval silver coins</a:t>
            </a:r>
            <a:br>
              <a:rPr lang="fr-CA" sz="2400" dirty="0"/>
            </a:br>
            <a:r>
              <a:rPr lang="fr-CA" sz="2400" i="1" dirty="0"/>
              <a:t>The </a:t>
            </a:r>
            <a:r>
              <a:rPr lang="fr-CA" sz="2400" i="1" dirty="0" err="1"/>
              <a:t>fall</a:t>
            </a:r>
            <a:r>
              <a:rPr lang="fr-CA" sz="2400" i="1" dirty="0"/>
              <a:t> of Granada, or </a:t>
            </a:r>
            <a:r>
              <a:rPr lang="fr-CA" sz="2400" i="1" dirty="0" err="1"/>
              <a:t>Greed</a:t>
            </a:r>
            <a:r>
              <a:rPr lang="fr-CA" sz="2400" i="1" dirty="0"/>
              <a:t> vs </a:t>
            </a:r>
            <a:r>
              <a:rPr lang="fr-CA" sz="2400" i="1" dirty="0" err="1"/>
              <a:t>Faith</a:t>
            </a:r>
            <a:endParaRPr lang="fr-CA" sz="2400" i="1" dirty="0"/>
          </a:p>
        </p:txBody>
      </p:sp>
      <p:sp>
        <p:nvSpPr>
          <p:cNvPr id="4" name="Title 1"/>
          <p:cNvSpPr txBox="1">
            <a:spLocks/>
          </p:cNvSpPr>
          <p:nvPr/>
        </p:nvSpPr>
        <p:spPr>
          <a:xfrm>
            <a:off x="6234394" y="1117815"/>
            <a:ext cx="2372477" cy="486314"/>
          </a:xfrm>
          <a:prstGeom prst="rect">
            <a:avLst/>
          </a:prstGeom>
        </p:spPr>
        <p:txBody>
          <a:bodyPr vert="horz" lIns="91440" tIns="45720" rIns="91440" bIns="45720" rtlCol="0" anchor="ctr">
            <a:normAutofit fontScale="3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The Reconquista grand finale</a:t>
            </a:r>
          </a:p>
        </p:txBody>
      </p:sp>
      <p:pic>
        <p:nvPicPr>
          <p:cNvPr id="6" name="Content Placeholder 3" descr="800px-La_rendición_de_Granada.jpg"/>
          <p:cNvPicPr>
            <a:picLocks noGrp="1" noChangeAspect="1"/>
          </p:cNvPicPr>
          <p:nvPr>
            <p:ph idx="1"/>
          </p:nvPr>
        </p:nvPicPr>
        <p:blipFill>
          <a:blip r:embed="rId3"/>
          <a:srcRect l="-7277" r="-7277"/>
          <a:stretch>
            <a:fillRect/>
          </a:stretch>
        </p:blipFill>
        <p:spPr>
          <a:xfrm>
            <a:off x="5642544" y="1604129"/>
            <a:ext cx="3501456" cy="1925666"/>
          </a:xfrm>
        </p:spPr>
      </p:pic>
      <p:sp>
        <p:nvSpPr>
          <p:cNvPr id="3" name="TextBox 2"/>
          <p:cNvSpPr txBox="1"/>
          <p:nvPr/>
        </p:nvSpPr>
        <p:spPr>
          <a:xfrm>
            <a:off x="1296612" y="1731706"/>
            <a:ext cx="1326004" cy="276999"/>
          </a:xfrm>
          <a:prstGeom prst="rect">
            <a:avLst/>
          </a:prstGeom>
          <a:solidFill>
            <a:srgbClr val="FFFFFF"/>
          </a:solidFill>
        </p:spPr>
        <p:txBody>
          <a:bodyPr wrap="none" rtlCol="0">
            <a:spAutoFit/>
          </a:bodyPr>
          <a:lstStyle/>
          <a:p>
            <a:r>
              <a:rPr lang="en-US" sz="1200" dirty="0">
                <a:solidFill>
                  <a:srgbClr val="0000FF"/>
                </a:solidFill>
              </a:rPr>
              <a:t>The Catholic Kings</a:t>
            </a:r>
          </a:p>
        </p:txBody>
      </p:sp>
      <p:sp>
        <p:nvSpPr>
          <p:cNvPr id="8" name="TextBox 7"/>
          <p:cNvSpPr txBox="1"/>
          <p:nvPr/>
        </p:nvSpPr>
        <p:spPr>
          <a:xfrm>
            <a:off x="3829094" y="2600926"/>
            <a:ext cx="1659304" cy="461665"/>
          </a:xfrm>
          <a:prstGeom prst="rect">
            <a:avLst/>
          </a:prstGeom>
          <a:solidFill>
            <a:srgbClr val="FFFFFF"/>
          </a:solidFill>
        </p:spPr>
        <p:txBody>
          <a:bodyPr wrap="square" rtlCol="0">
            <a:spAutoFit/>
          </a:bodyPr>
          <a:lstStyle/>
          <a:p>
            <a:r>
              <a:rPr lang="en-US" sz="1200" dirty="0">
                <a:solidFill>
                  <a:schemeClr val="accent6">
                    <a:lumMod val="50000"/>
                  </a:schemeClr>
                </a:solidFill>
              </a:rPr>
              <a:t>Other medieval</a:t>
            </a:r>
          </a:p>
          <a:p>
            <a:r>
              <a:rPr lang="en-US" sz="1200" dirty="0">
                <a:solidFill>
                  <a:schemeClr val="accent6">
                    <a:lumMod val="50000"/>
                  </a:schemeClr>
                </a:solidFill>
              </a:rPr>
              <a:t>silver coins</a:t>
            </a:r>
          </a:p>
        </p:txBody>
      </p:sp>
      <p:pic>
        <p:nvPicPr>
          <p:cNvPr id="10" name="Content Placeholder 4" descr="Fig5.pdf"/>
          <p:cNvPicPr>
            <a:picLocks noChangeAspect="1"/>
          </p:cNvPicPr>
          <p:nvPr/>
        </p:nvPicPr>
        <p:blipFill>
          <a:blip r:embed="rId4"/>
          <a:srcRect l="-78657" r="-78657"/>
          <a:stretch>
            <a:fillRect/>
          </a:stretch>
        </p:blipFill>
        <p:spPr>
          <a:xfrm>
            <a:off x="3374743" y="2902283"/>
            <a:ext cx="7994968" cy="4396924"/>
          </a:xfrm>
          <a:prstGeom prst="rect">
            <a:avLst/>
          </a:prstGeom>
        </p:spPr>
      </p:pic>
      <p:pic>
        <p:nvPicPr>
          <p:cNvPr id="12" name="Content Placeholder 3" descr="Fernando_e_Isabel.jpg"/>
          <p:cNvPicPr>
            <a:picLocks noChangeAspect="1"/>
          </p:cNvPicPr>
          <p:nvPr/>
        </p:nvPicPr>
        <p:blipFill>
          <a:blip r:embed="rId5"/>
          <a:srcRect l="-20914" r="-20914"/>
          <a:stretch>
            <a:fillRect/>
          </a:stretch>
        </p:blipFill>
        <p:spPr>
          <a:xfrm>
            <a:off x="-364117" y="5509271"/>
            <a:ext cx="2452406" cy="1348729"/>
          </a:xfrm>
          <a:prstGeom prst="rect">
            <a:avLst/>
          </a:prstGeom>
        </p:spPr>
      </p:pic>
      <p:sp>
        <p:nvSpPr>
          <p:cNvPr id="11" name="Title 1"/>
          <p:cNvSpPr txBox="1">
            <a:spLocks/>
          </p:cNvSpPr>
          <p:nvPr/>
        </p:nvSpPr>
        <p:spPr>
          <a:xfrm>
            <a:off x="-3262004" y="5070124"/>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00" dirty="0">
                <a:solidFill>
                  <a:srgbClr val="FFFF00"/>
                </a:solidFill>
              </a:rPr>
              <a:t>Isabella of Castile and Ferdinand of Aragon </a:t>
            </a:r>
            <a:br>
              <a:rPr lang="en-US" sz="600" dirty="0">
                <a:solidFill>
                  <a:srgbClr val="FFFF00"/>
                </a:solidFill>
              </a:rPr>
            </a:br>
            <a:r>
              <a:rPr lang="en-US" sz="600" dirty="0">
                <a:solidFill>
                  <a:srgbClr val="FFFF00"/>
                </a:solidFill>
              </a:rPr>
              <a:t>(The Catholic Kings) (1479-1504 )</a:t>
            </a:r>
          </a:p>
        </p:txBody>
      </p:sp>
    </p:spTree>
    <p:extLst>
      <p:ext uri="{BB962C8B-B14F-4D97-AF65-F5344CB8AC3E}">
        <p14:creationId xmlns:p14="http://schemas.microsoft.com/office/powerpoint/2010/main" val="2209101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 trade in the Indian Ocean in the 1</a:t>
            </a:r>
            <a:r>
              <a:rPr lang="en-US" sz="3200" baseline="30000" dirty="0"/>
              <a:t>st</a:t>
            </a:r>
            <a:r>
              <a:rPr lang="en-US" sz="3200" dirty="0"/>
              <a:t> c. AD</a:t>
            </a:r>
          </a:p>
        </p:txBody>
      </p:sp>
      <p:pic>
        <p:nvPicPr>
          <p:cNvPr id="4" name="Picture 3" descr="Screen Shot 2017-02-11 at 10.23.2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5660" y="1530117"/>
            <a:ext cx="5367981" cy="3868738"/>
          </a:xfrm>
          <a:prstGeom prst="rect">
            <a:avLst/>
          </a:prstGeom>
        </p:spPr>
      </p:pic>
    </p:spTree>
    <p:extLst>
      <p:ext uri="{BB962C8B-B14F-4D97-AF65-F5344CB8AC3E}">
        <p14:creationId xmlns:p14="http://schemas.microsoft.com/office/powerpoint/2010/main" val="2983160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868" y="274638"/>
            <a:ext cx="7602595" cy="863551"/>
          </a:xfrm>
        </p:spPr>
        <p:txBody>
          <a:bodyPr>
            <a:normAutofit fontScale="90000"/>
          </a:bodyPr>
          <a:lstStyle/>
          <a:p>
            <a:r>
              <a:rPr lang="en-US" sz="3200" dirty="0"/>
              <a:t>How man opted for coinage metals (Au, Ag, Cu)</a:t>
            </a:r>
          </a:p>
        </p:txBody>
      </p:sp>
      <p:pic>
        <p:nvPicPr>
          <p:cNvPr id="5" name="Picture 4" descr="métaux.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2260"/>
            <a:ext cx="9144000" cy="6461615"/>
          </a:xfrm>
          <a:prstGeom prst="rect">
            <a:avLst/>
          </a:prstGeom>
        </p:spPr>
      </p:pic>
      <p:cxnSp>
        <p:nvCxnSpPr>
          <p:cNvPr id="7" name="Straight Arrow Connector 6"/>
          <p:cNvCxnSpPr/>
          <p:nvPr/>
        </p:nvCxnSpPr>
        <p:spPr>
          <a:xfrm>
            <a:off x="4997758" y="1653489"/>
            <a:ext cx="2655574"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1554412" y="1653489"/>
            <a:ext cx="1431047"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715402" y="1451603"/>
            <a:ext cx="944001" cy="369332"/>
          </a:xfrm>
          <a:prstGeom prst="rect">
            <a:avLst/>
          </a:prstGeom>
          <a:solidFill>
            <a:schemeClr val="bg1"/>
          </a:solidFill>
        </p:spPr>
        <p:txBody>
          <a:bodyPr wrap="none" rtlCol="0">
            <a:spAutoFit/>
          </a:bodyPr>
          <a:lstStyle/>
          <a:p>
            <a:r>
              <a:rPr lang="fr-FR" dirty="0" err="1"/>
              <a:t>too</a:t>
            </a:r>
            <a:r>
              <a:rPr lang="fr-FR" dirty="0"/>
              <a:t> rare</a:t>
            </a:r>
          </a:p>
        </p:txBody>
      </p:sp>
      <p:sp>
        <p:nvSpPr>
          <p:cNvPr id="12" name="TextBox 11"/>
          <p:cNvSpPr txBox="1"/>
          <p:nvPr/>
        </p:nvSpPr>
        <p:spPr>
          <a:xfrm>
            <a:off x="5608045" y="1439054"/>
            <a:ext cx="1467068" cy="369332"/>
          </a:xfrm>
          <a:prstGeom prst="rect">
            <a:avLst/>
          </a:prstGeom>
          <a:solidFill>
            <a:srgbClr val="FFFFFF"/>
          </a:solidFill>
        </p:spPr>
        <p:txBody>
          <a:bodyPr wrap="none" rtlCol="0">
            <a:spAutoFit/>
          </a:bodyPr>
          <a:lstStyle/>
          <a:p>
            <a:r>
              <a:rPr lang="fr-FR" dirty="0" err="1"/>
              <a:t>too</a:t>
            </a:r>
            <a:r>
              <a:rPr lang="fr-FR" dirty="0"/>
              <a:t> </a:t>
            </a:r>
            <a:r>
              <a:rPr lang="fr-FR" dirty="0" err="1"/>
              <a:t>abundant</a:t>
            </a:r>
            <a:endParaRPr lang="fr-FR" dirty="0"/>
          </a:p>
        </p:txBody>
      </p:sp>
      <p:cxnSp>
        <p:nvCxnSpPr>
          <p:cNvPr id="14" name="Straight Arrow Connector 13"/>
          <p:cNvCxnSpPr/>
          <p:nvPr/>
        </p:nvCxnSpPr>
        <p:spPr>
          <a:xfrm>
            <a:off x="7983217" y="1653489"/>
            <a:ext cx="0" cy="2189960"/>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739141" y="2294012"/>
            <a:ext cx="1247757" cy="646331"/>
          </a:xfrm>
          <a:prstGeom prst="rect">
            <a:avLst/>
          </a:prstGeom>
          <a:solidFill>
            <a:schemeClr val="bg1"/>
          </a:solidFill>
        </p:spPr>
        <p:txBody>
          <a:bodyPr wrap="none" rtlCol="0">
            <a:spAutoFit/>
          </a:bodyPr>
          <a:lstStyle/>
          <a:p>
            <a:r>
              <a:rPr lang="fr-FR" dirty="0" err="1"/>
              <a:t>too</a:t>
            </a:r>
            <a:endParaRPr lang="fr-FR" dirty="0"/>
          </a:p>
          <a:p>
            <a:r>
              <a:rPr lang="fr-FR" dirty="0" err="1"/>
              <a:t>challenging</a:t>
            </a:r>
            <a:endParaRPr lang="fr-FR" dirty="0"/>
          </a:p>
        </p:txBody>
      </p:sp>
      <p:cxnSp>
        <p:nvCxnSpPr>
          <p:cNvPr id="18" name="Straight Arrow Connector 17"/>
          <p:cNvCxnSpPr/>
          <p:nvPr/>
        </p:nvCxnSpPr>
        <p:spPr>
          <a:xfrm>
            <a:off x="7983217" y="4338315"/>
            <a:ext cx="0" cy="1076148"/>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655467" y="4524842"/>
            <a:ext cx="543739" cy="646331"/>
          </a:xfrm>
          <a:prstGeom prst="rect">
            <a:avLst/>
          </a:prstGeom>
          <a:solidFill>
            <a:schemeClr val="bg1"/>
          </a:solidFill>
        </p:spPr>
        <p:txBody>
          <a:bodyPr wrap="none" rtlCol="0">
            <a:spAutoFit/>
          </a:bodyPr>
          <a:lstStyle/>
          <a:p>
            <a:r>
              <a:rPr lang="fr-FR" dirty="0" err="1"/>
              <a:t>too</a:t>
            </a:r>
            <a:endParaRPr lang="fr-FR" dirty="0"/>
          </a:p>
          <a:p>
            <a:r>
              <a:rPr lang="fr-FR" dirty="0"/>
              <a:t>soft</a:t>
            </a:r>
          </a:p>
        </p:txBody>
      </p:sp>
      <p:sp>
        <p:nvSpPr>
          <p:cNvPr id="3" name="TextBox 2"/>
          <p:cNvSpPr txBox="1"/>
          <p:nvPr/>
        </p:nvSpPr>
        <p:spPr>
          <a:xfrm>
            <a:off x="2774594" y="3509424"/>
            <a:ext cx="589299" cy="369332"/>
          </a:xfrm>
          <a:prstGeom prst="rect">
            <a:avLst/>
          </a:prstGeom>
          <a:solidFill>
            <a:schemeClr val="bg1"/>
          </a:solidFill>
        </p:spPr>
        <p:txBody>
          <a:bodyPr wrap="none" rtlCol="0">
            <a:spAutoFit/>
          </a:bodyPr>
          <a:lstStyle/>
          <a:p>
            <a:r>
              <a:rPr lang="en-US" dirty="0"/>
              <a:t>gold</a:t>
            </a:r>
          </a:p>
        </p:txBody>
      </p:sp>
      <p:sp>
        <p:nvSpPr>
          <p:cNvPr id="13" name="TextBox 12"/>
          <p:cNvSpPr txBox="1"/>
          <p:nvPr/>
        </p:nvSpPr>
        <p:spPr>
          <a:xfrm>
            <a:off x="4129790" y="3625359"/>
            <a:ext cx="680482" cy="369332"/>
          </a:xfrm>
          <a:prstGeom prst="rect">
            <a:avLst/>
          </a:prstGeom>
          <a:solidFill>
            <a:schemeClr val="bg1"/>
          </a:solidFill>
        </p:spPr>
        <p:txBody>
          <a:bodyPr wrap="none" rtlCol="0">
            <a:spAutoFit/>
          </a:bodyPr>
          <a:lstStyle/>
          <a:p>
            <a:r>
              <a:rPr lang="en-US" dirty="0"/>
              <a:t>silver</a:t>
            </a:r>
          </a:p>
        </p:txBody>
      </p:sp>
      <p:sp>
        <p:nvSpPr>
          <p:cNvPr id="16" name="TextBox 15"/>
          <p:cNvSpPr txBox="1"/>
          <p:nvPr/>
        </p:nvSpPr>
        <p:spPr>
          <a:xfrm>
            <a:off x="6756850" y="3540961"/>
            <a:ext cx="841885" cy="369332"/>
          </a:xfrm>
          <a:prstGeom prst="rect">
            <a:avLst/>
          </a:prstGeom>
          <a:solidFill>
            <a:schemeClr val="bg1"/>
          </a:solidFill>
        </p:spPr>
        <p:txBody>
          <a:bodyPr wrap="none" rtlCol="0">
            <a:spAutoFit/>
          </a:bodyPr>
          <a:lstStyle/>
          <a:p>
            <a:r>
              <a:rPr lang="en-US" dirty="0"/>
              <a:t>copper</a:t>
            </a:r>
          </a:p>
        </p:txBody>
      </p:sp>
      <p:sp>
        <p:nvSpPr>
          <p:cNvPr id="17" name="TextBox 16"/>
          <p:cNvSpPr txBox="1"/>
          <p:nvPr/>
        </p:nvSpPr>
        <p:spPr>
          <a:xfrm>
            <a:off x="5564030" y="4785129"/>
            <a:ext cx="434547" cy="369332"/>
          </a:xfrm>
          <a:prstGeom prst="rect">
            <a:avLst/>
          </a:prstGeom>
          <a:solidFill>
            <a:schemeClr val="bg1"/>
          </a:solidFill>
        </p:spPr>
        <p:txBody>
          <a:bodyPr wrap="none" rtlCol="0">
            <a:spAutoFit/>
          </a:bodyPr>
          <a:lstStyle/>
          <a:p>
            <a:r>
              <a:rPr lang="en-US" dirty="0"/>
              <a:t>tin</a:t>
            </a:r>
          </a:p>
        </p:txBody>
      </p:sp>
      <p:sp>
        <p:nvSpPr>
          <p:cNvPr id="19" name="TextBox 18"/>
          <p:cNvSpPr txBox="1"/>
          <p:nvPr/>
        </p:nvSpPr>
        <p:spPr>
          <a:xfrm>
            <a:off x="5994241" y="4223327"/>
            <a:ext cx="584340" cy="369332"/>
          </a:xfrm>
          <a:prstGeom prst="rect">
            <a:avLst/>
          </a:prstGeom>
          <a:solidFill>
            <a:schemeClr val="bg1"/>
          </a:solidFill>
        </p:spPr>
        <p:txBody>
          <a:bodyPr wrap="none" rtlCol="0">
            <a:spAutoFit/>
          </a:bodyPr>
          <a:lstStyle/>
          <a:p>
            <a:r>
              <a:rPr lang="en-US" dirty="0"/>
              <a:t>lead</a:t>
            </a:r>
          </a:p>
        </p:txBody>
      </p:sp>
      <p:sp>
        <p:nvSpPr>
          <p:cNvPr id="20" name="TextBox 19"/>
          <p:cNvSpPr txBox="1"/>
          <p:nvPr/>
        </p:nvSpPr>
        <p:spPr>
          <a:xfrm>
            <a:off x="7059592" y="4203600"/>
            <a:ext cx="547709" cy="369332"/>
          </a:xfrm>
          <a:prstGeom prst="rect">
            <a:avLst/>
          </a:prstGeom>
          <a:solidFill>
            <a:schemeClr val="bg1"/>
          </a:solidFill>
        </p:spPr>
        <p:txBody>
          <a:bodyPr wrap="none" rtlCol="0">
            <a:spAutoFit/>
          </a:bodyPr>
          <a:lstStyle/>
          <a:p>
            <a:r>
              <a:rPr lang="en-US" dirty="0"/>
              <a:t>zinc</a:t>
            </a:r>
          </a:p>
        </p:txBody>
      </p:sp>
      <p:sp>
        <p:nvSpPr>
          <p:cNvPr id="22" name="TextBox 21"/>
          <p:cNvSpPr txBox="1"/>
          <p:nvPr/>
        </p:nvSpPr>
        <p:spPr>
          <a:xfrm>
            <a:off x="1323238" y="5683921"/>
            <a:ext cx="6659980" cy="461665"/>
          </a:xfrm>
          <a:prstGeom prst="rect">
            <a:avLst/>
          </a:prstGeom>
          <a:solidFill>
            <a:schemeClr val="bg1"/>
          </a:solidFill>
        </p:spPr>
        <p:txBody>
          <a:bodyPr wrap="square" rtlCol="0">
            <a:spAutoFit/>
          </a:bodyPr>
          <a:lstStyle/>
          <a:p>
            <a:pPr algn="ctr"/>
            <a:r>
              <a:rPr lang="en-US" sz="2400" dirty="0"/>
              <a:t>parts per billion                   </a:t>
            </a:r>
          </a:p>
        </p:txBody>
      </p:sp>
      <p:sp>
        <p:nvSpPr>
          <p:cNvPr id="24" name="TextBox 23"/>
          <p:cNvSpPr txBox="1"/>
          <p:nvPr/>
        </p:nvSpPr>
        <p:spPr>
          <a:xfrm>
            <a:off x="1475638" y="5836321"/>
            <a:ext cx="6659980" cy="461665"/>
          </a:xfrm>
          <a:prstGeom prst="rect">
            <a:avLst/>
          </a:prstGeom>
          <a:solidFill>
            <a:schemeClr val="bg1"/>
          </a:solidFill>
        </p:spPr>
        <p:txBody>
          <a:bodyPr wrap="square" rtlCol="0">
            <a:spAutoFit/>
          </a:bodyPr>
          <a:lstStyle/>
          <a:p>
            <a:pPr algn="ctr"/>
            <a:r>
              <a:rPr lang="en-US" sz="2400" dirty="0"/>
              <a:t>parts per million in continental crust                   </a:t>
            </a:r>
          </a:p>
        </p:txBody>
      </p:sp>
      <p:sp>
        <p:nvSpPr>
          <p:cNvPr id="25" name="TextBox 24"/>
          <p:cNvSpPr txBox="1"/>
          <p:nvPr/>
        </p:nvSpPr>
        <p:spPr>
          <a:xfrm rot="16200000">
            <a:off x="-1498328" y="3328512"/>
            <a:ext cx="4734391" cy="461665"/>
          </a:xfrm>
          <a:prstGeom prst="rect">
            <a:avLst/>
          </a:prstGeom>
          <a:solidFill>
            <a:schemeClr val="bg1"/>
          </a:solidFill>
        </p:spPr>
        <p:txBody>
          <a:bodyPr wrap="square" rtlCol="0">
            <a:spAutoFit/>
          </a:bodyPr>
          <a:lstStyle/>
          <a:p>
            <a:pPr algn="ctr"/>
            <a:r>
              <a:rPr lang="en-US" sz="2400" dirty="0"/>
              <a:t>melting temperature °C</a:t>
            </a:r>
          </a:p>
        </p:txBody>
      </p:sp>
    </p:spTree>
    <p:extLst>
      <p:ext uri="{BB962C8B-B14F-4D97-AF65-F5344CB8AC3E}">
        <p14:creationId xmlns:p14="http://schemas.microsoft.com/office/powerpoint/2010/main" val="2001913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643A0-C6E2-994E-A00E-02765B4DE22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8AA6BD8-520C-0341-9F4F-D781800A0F2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07572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gure4.ai"/>
          <p:cNvPicPr>
            <a:picLocks noChangeAspect="1"/>
          </p:cNvPicPr>
          <p:nvPr/>
        </p:nvPicPr>
        <p:blipFill>
          <a:blip r:embed="rId2"/>
          <a:stretch>
            <a:fillRect/>
          </a:stretch>
        </p:blipFill>
        <p:spPr>
          <a:xfrm>
            <a:off x="-2328975" y="-1592356"/>
            <a:ext cx="10332980" cy="14622471"/>
          </a:xfrm>
          <a:prstGeom prst="rect">
            <a:avLst/>
          </a:prstGeom>
        </p:spPr>
      </p:pic>
      <p:sp>
        <p:nvSpPr>
          <p:cNvPr id="2" name="Title 1"/>
          <p:cNvSpPr>
            <a:spLocks noGrp="1"/>
          </p:cNvSpPr>
          <p:nvPr>
            <p:ph type="title"/>
          </p:nvPr>
        </p:nvSpPr>
        <p:spPr>
          <a:xfrm>
            <a:off x="457200" y="120178"/>
            <a:ext cx="8229600" cy="1143000"/>
          </a:xfrm>
        </p:spPr>
        <p:txBody>
          <a:bodyPr>
            <a:normAutofit fontScale="90000"/>
          </a:bodyPr>
          <a:lstStyle/>
          <a:p>
            <a:pPr algn="r"/>
            <a:r>
              <a:rPr lang="en-US" dirty="0"/>
              <a:t>Silver mines and minting in the Spanish Peru (16-18</a:t>
            </a:r>
            <a:r>
              <a:rPr lang="en-US" baseline="30000" dirty="0"/>
              <a:t>th</a:t>
            </a:r>
            <a:r>
              <a:rPr lang="en-US" dirty="0"/>
              <a:t> cent.)</a:t>
            </a:r>
          </a:p>
        </p:txBody>
      </p:sp>
      <p:sp>
        <p:nvSpPr>
          <p:cNvPr id="7" name="TextBox 6"/>
          <p:cNvSpPr txBox="1"/>
          <p:nvPr/>
        </p:nvSpPr>
        <p:spPr>
          <a:xfrm>
            <a:off x="5916184" y="3141612"/>
            <a:ext cx="2770616" cy="2862322"/>
          </a:xfrm>
          <a:prstGeom prst="rect">
            <a:avLst/>
          </a:prstGeom>
          <a:noFill/>
        </p:spPr>
        <p:txBody>
          <a:bodyPr wrap="square" rtlCol="0">
            <a:spAutoFit/>
          </a:bodyPr>
          <a:lstStyle/>
          <a:p>
            <a:r>
              <a:rPr lang="en-US" sz="2000" dirty="0"/>
              <a:t>Les </a:t>
            </a:r>
            <a:r>
              <a:rPr lang="en-US" sz="2000" dirty="0" err="1"/>
              <a:t>âges</a:t>
            </a:r>
            <a:r>
              <a:rPr lang="en-US" sz="2000" dirty="0"/>
              <a:t> au </a:t>
            </a:r>
            <a:r>
              <a:rPr lang="en-US" sz="2000" dirty="0" err="1"/>
              <a:t>plomb</a:t>
            </a:r>
            <a:r>
              <a:rPr lang="en-US" sz="2000" dirty="0"/>
              <a:t> </a:t>
            </a:r>
            <a:r>
              <a:rPr lang="en-US" sz="2000" dirty="0" err="1"/>
              <a:t>fournissent</a:t>
            </a:r>
            <a:r>
              <a:rPr lang="en-US" sz="2000" dirty="0"/>
              <a:t> </a:t>
            </a:r>
            <a:r>
              <a:rPr lang="en-US" sz="2000" dirty="0" err="1"/>
              <a:t>une</a:t>
            </a:r>
            <a:r>
              <a:rPr lang="en-US" sz="2000" dirty="0"/>
              <a:t> </a:t>
            </a:r>
            <a:r>
              <a:rPr lang="en-US" sz="2000" dirty="0" err="1"/>
              <a:t>réponse</a:t>
            </a:r>
            <a:r>
              <a:rPr lang="en-US" sz="2000" dirty="0"/>
              <a:t> </a:t>
            </a:r>
            <a:r>
              <a:rPr lang="en-US" sz="2000" dirty="0" err="1"/>
              <a:t>géologiquement</a:t>
            </a:r>
            <a:r>
              <a:rPr lang="en-US" sz="2000" dirty="0"/>
              <a:t> </a:t>
            </a:r>
            <a:r>
              <a:rPr lang="en-US" sz="2000" dirty="0" err="1"/>
              <a:t>cohérente</a:t>
            </a:r>
            <a:r>
              <a:rPr lang="en-US" sz="2000" dirty="0"/>
              <a:t>: les pays </a:t>
            </a:r>
            <a:r>
              <a:rPr lang="en-US" sz="2000" dirty="0" err="1"/>
              <a:t>Primaires</a:t>
            </a:r>
            <a:r>
              <a:rPr lang="en-US" sz="2000" dirty="0"/>
              <a:t> (&gt;250 millions </a:t>
            </a:r>
            <a:r>
              <a:rPr lang="en-US" sz="2000" dirty="0" err="1"/>
              <a:t>d’années</a:t>
            </a:r>
            <a:r>
              <a:rPr lang="en-US" sz="2000" dirty="0"/>
              <a:t>), les granites de la </a:t>
            </a:r>
            <a:r>
              <a:rPr lang="en-US" sz="2000" dirty="0" err="1"/>
              <a:t>cordillère</a:t>
            </a:r>
            <a:r>
              <a:rPr lang="en-US" sz="2000" dirty="0"/>
              <a:t> </a:t>
            </a:r>
            <a:r>
              <a:rPr lang="en-US" sz="2000" dirty="0" err="1"/>
              <a:t>andine</a:t>
            </a:r>
            <a:r>
              <a:rPr lang="en-US" sz="2000" dirty="0"/>
              <a:t> (90-120 Ma), et </a:t>
            </a:r>
            <a:r>
              <a:rPr lang="en-US" sz="2000" dirty="0" err="1"/>
              <a:t>l’activité</a:t>
            </a:r>
            <a:r>
              <a:rPr lang="en-US" sz="2000" dirty="0"/>
              <a:t> </a:t>
            </a:r>
            <a:r>
              <a:rPr lang="en-US" sz="2000" dirty="0" err="1"/>
              <a:t>volcanique</a:t>
            </a:r>
            <a:r>
              <a:rPr lang="en-US" sz="2000" dirty="0"/>
              <a:t> </a:t>
            </a:r>
            <a:r>
              <a:rPr lang="en-US" sz="2000" dirty="0" err="1"/>
              <a:t>récente</a:t>
            </a:r>
            <a:r>
              <a:rPr lang="en-US" sz="2000" dirty="0"/>
              <a:t>.</a:t>
            </a:r>
          </a:p>
        </p:txBody>
      </p:sp>
    </p:spTree>
    <p:extLst>
      <p:ext uri="{BB962C8B-B14F-4D97-AF65-F5344CB8AC3E}">
        <p14:creationId xmlns:p14="http://schemas.microsoft.com/office/powerpoint/2010/main" val="863796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Variations of the </a:t>
            </a:r>
            <a:r>
              <a:rPr lang="en-US" sz="3200" baseline="30000" dirty="0"/>
              <a:t>109</a:t>
            </a:r>
            <a:r>
              <a:rPr lang="en-US" sz="3200" dirty="0"/>
              <a:t>Ag/</a:t>
            </a:r>
            <a:r>
              <a:rPr lang="en-US" sz="3200" baseline="30000" dirty="0"/>
              <a:t>107</a:t>
            </a:r>
            <a:r>
              <a:rPr lang="en-US" sz="3200" dirty="0"/>
              <a:t>Ag ratios among species coexisting in solution at ambient temperatures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834" y="1417638"/>
            <a:ext cx="5609665" cy="5222792"/>
          </a:xfrm>
          <a:prstGeom prst="rect">
            <a:avLst/>
          </a:prstGeom>
        </p:spPr>
      </p:pic>
      <p:sp>
        <p:nvSpPr>
          <p:cNvPr id="5" name="TextBox 4"/>
          <p:cNvSpPr txBox="1"/>
          <p:nvPr/>
        </p:nvSpPr>
        <p:spPr>
          <a:xfrm>
            <a:off x="7205456" y="5994099"/>
            <a:ext cx="1938544" cy="646331"/>
          </a:xfrm>
          <a:prstGeom prst="rect">
            <a:avLst/>
          </a:prstGeom>
          <a:noFill/>
        </p:spPr>
        <p:txBody>
          <a:bodyPr wrap="none" rtlCol="0">
            <a:spAutoFit/>
          </a:bodyPr>
          <a:lstStyle/>
          <a:p>
            <a:r>
              <a:rPr lang="en-US" dirty="0" err="1"/>
              <a:t>Fujii</a:t>
            </a:r>
            <a:r>
              <a:rPr lang="en-US" dirty="0"/>
              <a:t> and </a:t>
            </a:r>
            <a:r>
              <a:rPr lang="en-US" dirty="0" err="1"/>
              <a:t>Albarede</a:t>
            </a:r>
            <a:r>
              <a:rPr lang="en-US" dirty="0"/>
              <a:t>,</a:t>
            </a:r>
          </a:p>
          <a:p>
            <a:r>
              <a:rPr lang="en-US" dirty="0"/>
              <a:t>submitted</a:t>
            </a:r>
          </a:p>
        </p:txBody>
      </p:sp>
    </p:spTree>
    <p:extLst>
      <p:ext uri="{BB962C8B-B14F-4D97-AF65-F5344CB8AC3E}">
        <p14:creationId xmlns:p14="http://schemas.microsoft.com/office/powerpoint/2010/main" val="5036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14124</TotalTime>
  <Words>1075</Words>
  <Application>Microsoft Macintosh PowerPoint</Application>
  <PresentationFormat>On-screen Show (4:3)</PresentationFormat>
  <Paragraphs>117</Paragraphs>
  <Slides>35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Edwardian Script ITC</vt:lpstr>
      <vt:lpstr>Helvetica</vt:lpstr>
      <vt:lpstr>Symbol</vt:lpstr>
      <vt:lpstr>Times</vt:lpstr>
      <vt:lpstr>Office Theme</vt:lpstr>
      <vt:lpstr>PowerPoint Presentation</vt:lpstr>
      <vt:lpstr>PbS mining in Europe and Asia Minor</vt:lpstr>
      <vt:lpstr>Lead isotopes have been used to establish artifact provenance, but they are not very discriminant </vt:lpstr>
      <vt:lpstr>PowerPoint Presentation</vt:lpstr>
      <vt:lpstr>Radiogenic lead Isotopes: Make them ‘speak’ through a 2-stage model</vt:lpstr>
      <vt:lpstr>Model ages and m values</vt:lpstr>
      <vt:lpstr>Model ages are consistent with tectonic ages </vt:lpstr>
      <vt:lpstr>PowerPoint Presentation</vt:lpstr>
      <vt:lpstr>Portus (end of 1st century AD)</vt:lpstr>
      <vt:lpstr>Water from the Tiber and at Portus carry Hercynian Pb (~250 Ma old) unknown in central Italy. Such an ‘old’ Pb signals the lead pipes used for water distribution in Rome (fistulae) from the 1st century BC.</vt:lpstr>
      <vt:lpstr>Pb isotopes in Tiber sediments show that the river downstream of Rome contained 100 times more Pb than the original springwater.</vt:lpstr>
      <vt:lpstr>Environment, harbors, wars and trade</vt:lpstr>
      <vt:lpstr>Money, money: Where it all began …</vt:lpstr>
      <vt:lpstr>New stable isotopic tracers (Cu and Ag) are particularly useful for reducing possible provenance guesses of precious metal</vt:lpstr>
      <vt:lpstr>Prevalence of ancient silver mines in the Mediterranean world</vt:lpstr>
      <vt:lpstr>Silver mines from the central Persian plateau</vt:lpstr>
      <vt:lpstr>Alexander the Great tetradrachm (booty of Persian treasures)</vt:lpstr>
      <vt:lpstr>The nature of stable isotope fractionation (e.g., 65Cu/63Cu, 109Ag/107Ag)</vt:lpstr>
      <vt:lpstr>Fractionation of stable Cu and Ag isotopes can be calculated by ab initio DFT methods.  It reflects the genetic contrast between the different sources. ‘Hot’ hydrothermal galena and sulfosalts vs ‘cold’ supergene deposits (native silver)</vt:lpstr>
      <vt:lpstr>Overall 109Ag/107Ag isotopic variability in coinage</vt:lpstr>
      <vt:lpstr>How do silver isotopes in coins relate  across different empires?</vt:lpstr>
      <vt:lpstr>The Second Punic War 218-201 BC</vt:lpstr>
      <vt:lpstr>The monetary reform of 211 BC does not correspond to silver shortage but to the input of war booty (sack of Syracuse and Capua)</vt:lpstr>
      <vt:lpstr>The silver dynamic cycle </vt:lpstr>
      <vt:lpstr>Silver fluxes in the first century AD (McLaughlin, 2014)</vt:lpstr>
      <vt:lpstr>Pollution by Pb mining for silver is visible in Greenland ice</vt:lpstr>
      <vt:lpstr>Mediterrannean shipwrecks</vt:lpstr>
      <vt:lpstr>Silver and economic activity: shipwrecks, pollution, and meat consumption</vt:lpstr>
      <vt:lpstr>The Reconquista: the long agony of Al Andalus</vt:lpstr>
      <vt:lpstr>Pb model ages of medieval silver coins The fall of Granada, or Greed vs Faith</vt:lpstr>
      <vt:lpstr>Roman trade in the Indian Ocean in the 1st c. AD</vt:lpstr>
      <vt:lpstr>How man opted for coinage metals (Au, Ag, Cu)</vt:lpstr>
      <vt:lpstr>PowerPoint Presentation</vt:lpstr>
      <vt:lpstr>Silver mines and minting in the Spanish Peru (16-18th cent.)</vt:lpstr>
      <vt:lpstr>Variations of the 109Ag/107Ag ratios among species coexisting in solution at ambient temperatures</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albarede</dc:creator>
  <cp:lastModifiedBy>albarede</cp:lastModifiedBy>
  <cp:revision>248</cp:revision>
  <dcterms:created xsi:type="dcterms:W3CDTF">2012-09-16T13:26:39Z</dcterms:created>
  <dcterms:modified xsi:type="dcterms:W3CDTF">2018-01-22T09:58:35Z</dcterms:modified>
</cp:coreProperties>
</file>