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handoutMasterIdLst>
    <p:handoutMasterId r:id="rId35"/>
  </p:handoutMasterIdLst>
  <p:sldIdLst>
    <p:sldId id="256" r:id="rId2"/>
    <p:sldId id="436" r:id="rId3"/>
    <p:sldId id="427" r:id="rId4"/>
    <p:sldId id="433" r:id="rId5"/>
    <p:sldId id="471" r:id="rId6"/>
    <p:sldId id="326" r:id="rId7"/>
    <p:sldId id="369" r:id="rId8"/>
    <p:sldId id="472" r:id="rId9"/>
    <p:sldId id="304" r:id="rId10"/>
    <p:sldId id="438" r:id="rId11"/>
    <p:sldId id="394" r:id="rId12"/>
    <p:sldId id="397" r:id="rId13"/>
    <p:sldId id="432" r:id="rId14"/>
    <p:sldId id="473" r:id="rId15"/>
    <p:sldId id="302" r:id="rId16"/>
    <p:sldId id="355" r:id="rId17"/>
    <p:sldId id="474" r:id="rId18"/>
    <p:sldId id="415" r:id="rId19"/>
    <p:sldId id="442" r:id="rId20"/>
    <p:sldId id="429" r:id="rId21"/>
    <p:sldId id="448" r:id="rId22"/>
    <p:sldId id="449" r:id="rId23"/>
    <p:sldId id="461" r:id="rId24"/>
    <p:sldId id="462" r:id="rId25"/>
    <p:sldId id="470" r:id="rId26"/>
    <p:sldId id="463" r:id="rId27"/>
    <p:sldId id="467" r:id="rId28"/>
    <p:sldId id="464" r:id="rId29"/>
    <p:sldId id="469" r:id="rId30"/>
    <p:sldId id="475" r:id="rId31"/>
    <p:sldId id="416" r:id="rId32"/>
    <p:sldId id="305" r:id="rId33"/>
  </p:sldIdLst>
  <p:sldSz cx="9144000" cy="6858000" type="screen4x3"/>
  <p:notesSz cx="6858000" cy="9144000"/>
  <p:defaultTextStyle>
    <a:defPPr>
      <a:defRPr lang="fr-FR"/>
    </a:defPPr>
    <a:lvl1pPr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5pPr>
    <a:lvl6pPr marL="2286000" algn="l" defTabSz="457200" rtl="0" eaLnBrk="1" latinLnBrk="0" hangingPunct="1">
      <a:defRPr kern="1200">
        <a:solidFill>
          <a:schemeClr val="tx1"/>
        </a:solidFill>
        <a:latin typeface="Arial" charset="0"/>
        <a:ea typeface="ＭＳ Ｐゴシック" charset="-128"/>
        <a:cs typeface="ＭＳ Ｐゴシック" charset="-128"/>
      </a:defRPr>
    </a:lvl6pPr>
    <a:lvl7pPr marL="2743200" algn="l" defTabSz="457200" rtl="0" eaLnBrk="1" latinLnBrk="0" hangingPunct="1">
      <a:defRPr kern="1200">
        <a:solidFill>
          <a:schemeClr val="tx1"/>
        </a:solidFill>
        <a:latin typeface="Arial" charset="0"/>
        <a:ea typeface="ＭＳ Ｐゴシック" charset="-128"/>
        <a:cs typeface="ＭＳ Ｐゴシック" charset="-128"/>
      </a:defRPr>
    </a:lvl7pPr>
    <a:lvl8pPr marL="3200400" algn="l" defTabSz="457200" rtl="0" eaLnBrk="1" latinLnBrk="0" hangingPunct="1">
      <a:defRPr kern="1200">
        <a:solidFill>
          <a:schemeClr val="tx1"/>
        </a:solidFill>
        <a:latin typeface="Arial" charset="0"/>
        <a:ea typeface="ＭＳ Ｐゴシック" charset="-128"/>
        <a:cs typeface="ＭＳ Ｐゴシック" charset="-128"/>
      </a:defRPr>
    </a:lvl8pPr>
    <a:lvl9pPr marL="3657600" algn="l" defTabSz="457200" rtl="0" eaLnBrk="1" latinLnBrk="0" hangingPunct="1">
      <a:defRPr kern="1200">
        <a:solidFill>
          <a:schemeClr val="tx1"/>
        </a:solidFill>
        <a:latin typeface="Arial" charset="0"/>
        <a:ea typeface="ＭＳ Ｐゴシック" charset="-128"/>
        <a:cs typeface="ＭＳ Ｐゴシック" charset="-128"/>
      </a:defRPr>
    </a:lvl9pPr>
  </p:defaultTextStyle>
  <p:extLst>
    <p:ext uri="{EFAFB233-063F-42B5-8137-9DF3F51BA10A}">
      <p15:sldGuideLst xmlns:p15="http://schemas.microsoft.com/office/powerpoint/2012/main">
        <p15:guide id="1" orient="horz" pos="1944">
          <p15:clr>
            <a:srgbClr val="A4A3A4"/>
          </p15:clr>
        </p15:guide>
        <p15:guide id="2" pos="286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ndrine Baron" initials="SB" lastIdx="0"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64F2"/>
    <a:srgbClr val="FEA016"/>
    <a:srgbClr val="FEDC6E"/>
    <a:srgbClr val="F35329"/>
    <a:srgbClr val="422846"/>
    <a:srgbClr val="46365B"/>
    <a:srgbClr val="FEA60A"/>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9057" autoAdjust="0"/>
    <p:restoredTop sz="86355" autoAdjust="0"/>
  </p:normalViewPr>
  <p:slideViewPr>
    <p:cSldViewPr snapToGrid="0" snapToObjects="1">
      <p:cViewPr>
        <p:scale>
          <a:sx n="71" d="100"/>
          <a:sy n="71" d="100"/>
        </p:scale>
        <p:origin x="872" y="992"/>
      </p:cViewPr>
      <p:guideLst>
        <p:guide orient="horz" pos="1944"/>
        <p:guide pos="286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7" d="100"/>
        <a:sy n="117"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handoutMaster" Target="handoutMasters/handoutMaster1.xml"/><Relationship Id="rId36" Type="http://schemas.openxmlformats.org/officeDocument/2006/relationships/commentAuthors" Target="commentAuthor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latin typeface="Arial Narrow"/>
            </a:endParaRP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347F11B-C899-F24D-8B85-7AD6A6EF4E31}" type="datetime1">
              <a:rPr lang="fr-FR" smtClean="0">
                <a:latin typeface="Arial Narrow"/>
              </a:rPr>
              <a:pPr/>
              <a:t>21/01/2018</a:t>
            </a:fld>
            <a:endParaRPr lang="fr-FR" dirty="0">
              <a:latin typeface="Arial Narrow"/>
            </a:endParaRP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latin typeface="Arial Narrow"/>
            </a:endParaRP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AB3DA6-1D61-0F44-BE0B-A3F628586A57}" type="slidenum">
              <a:rPr lang="fr-FR" smtClean="0">
                <a:latin typeface="Arial Narrow"/>
              </a:rPr>
              <a:pPr/>
              <a:t>‹#›</a:t>
            </a:fld>
            <a:endParaRPr lang="fr-FR" dirty="0">
              <a:latin typeface="Arial Narrow"/>
            </a:endParaRPr>
          </a:p>
        </p:txBody>
      </p:sp>
    </p:spTree>
    <p:extLst>
      <p:ext uri="{BB962C8B-B14F-4D97-AF65-F5344CB8AC3E}">
        <p14:creationId xmlns:p14="http://schemas.microsoft.com/office/powerpoint/2010/main" val="428040099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Narrow"/>
              </a:defRPr>
            </a:lvl1pPr>
          </a:lstStyle>
          <a:p>
            <a:endParaRPr lang="en-GB" dirty="0"/>
          </a:p>
        </p:txBody>
      </p:sp>
      <p:sp>
        <p:nvSpPr>
          <p:cNvPr id="38915"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Narrow"/>
              </a:defRPr>
            </a:lvl1pPr>
          </a:lstStyle>
          <a:p>
            <a:fld id="{AF2253AB-E37C-A449-B24A-1C4A17E1536E}" type="datetime1">
              <a:rPr lang="fr-FR" smtClean="0"/>
              <a:pPr/>
              <a:t>21/01/2018</a:t>
            </a:fld>
            <a:endParaRPr lang="en-GB" dirty="0"/>
          </a:p>
        </p:txBody>
      </p:sp>
      <p:sp>
        <p:nvSpPr>
          <p:cNvPr id="389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891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Cliquez pour modifier les styles du texte du masque</a:t>
            </a:r>
          </a:p>
          <a:p>
            <a:pPr lvl="1"/>
            <a:r>
              <a:rPr lang="en-GB"/>
              <a:t>Deuxième niveau</a:t>
            </a:r>
          </a:p>
          <a:p>
            <a:pPr lvl="2"/>
            <a:r>
              <a:rPr lang="en-GB"/>
              <a:t>Troisième niveau</a:t>
            </a:r>
          </a:p>
          <a:p>
            <a:pPr lvl="3"/>
            <a:r>
              <a:rPr lang="en-GB"/>
              <a:t>Quatrième niveau</a:t>
            </a:r>
          </a:p>
          <a:p>
            <a:pPr lvl="4"/>
            <a:r>
              <a:rPr lang="en-GB"/>
              <a:t>Cinquième niveau</a:t>
            </a:r>
          </a:p>
        </p:txBody>
      </p:sp>
      <p:sp>
        <p:nvSpPr>
          <p:cNvPr id="3891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Narrow"/>
              </a:defRPr>
            </a:lvl1pPr>
          </a:lstStyle>
          <a:p>
            <a:endParaRPr lang="en-GB" dirty="0"/>
          </a:p>
        </p:txBody>
      </p:sp>
      <p:sp>
        <p:nvSpPr>
          <p:cNvPr id="3891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Arial Narrow"/>
              </a:defRPr>
            </a:lvl1pPr>
          </a:lstStyle>
          <a:p>
            <a:fld id="{243359F1-73BF-A44E-B6B4-3BB8403E839D}" type="slidenum">
              <a:rPr lang="en-GB" smtClean="0"/>
              <a:pPr/>
              <a:t>‹#›</a:t>
            </a:fld>
            <a:endParaRPr lang="en-GB" dirty="0"/>
          </a:p>
        </p:txBody>
      </p:sp>
    </p:spTree>
    <p:extLst>
      <p:ext uri="{BB962C8B-B14F-4D97-AF65-F5344CB8AC3E}">
        <p14:creationId xmlns:p14="http://schemas.microsoft.com/office/powerpoint/2010/main" val="1075249156"/>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Calibri" charset="0"/>
        <a:ea typeface="ＭＳ Ｐゴシック" charset="-128"/>
        <a:cs typeface="ＭＳ Ｐゴシック" charset="-128"/>
      </a:defRPr>
    </a:lvl1pPr>
    <a:lvl2pPr marL="457200" algn="l" defTabSz="457200" rtl="0" fontAlgn="base">
      <a:spcBef>
        <a:spcPct val="30000"/>
      </a:spcBef>
      <a:spcAft>
        <a:spcPct val="0"/>
      </a:spcAft>
      <a:defRPr sz="1200" kern="1200">
        <a:solidFill>
          <a:schemeClr val="tx1"/>
        </a:solidFill>
        <a:latin typeface="Calibri" charset="0"/>
        <a:ea typeface="ＭＳ Ｐゴシック" charset="-128"/>
        <a:cs typeface="+mn-cs"/>
      </a:defRPr>
    </a:lvl2pPr>
    <a:lvl3pPr marL="914400" algn="l" defTabSz="457200" rtl="0" fontAlgn="base">
      <a:spcBef>
        <a:spcPct val="30000"/>
      </a:spcBef>
      <a:spcAft>
        <a:spcPct val="0"/>
      </a:spcAft>
      <a:defRPr sz="1200" kern="1200">
        <a:solidFill>
          <a:schemeClr val="tx1"/>
        </a:solidFill>
        <a:latin typeface="Calibri" charset="0"/>
        <a:ea typeface="ＭＳ Ｐゴシック" charset="-128"/>
        <a:cs typeface="+mn-cs"/>
      </a:defRPr>
    </a:lvl3pPr>
    <a:lvl4pPr marL="1371600" algn="l" defTabSz="457200" rtl="0" fontAlgn="base">
      <a:spcBef>
        <a:spcPct val="30000"/>
      </a:spcBef>
      <a:spcAft>
        <a:spcPct val="0"/>
      </a:spcAft>
      <a:defRPr sz="1200" kern="1200">
        <a:solidFill>
          <a:schemeClr val="tx1"/>
        </a:solidFill>
        <a:latin typeface="Calibri" charset="0"/>
        <a:ea typeface="ＭＳ Ｐゴシック" charset="-128"/>
        <a:cs typeface="+mn-cs"/>
      </a:defRPr>
    </a:lvl4pPr>
    <a:lvl5pPr marL="1828800" algn="l" defTabSz="457200" rtl="0" fontAlgn="base">
      <a:spcBef>
        <a:spcPct val="30000"/>
      </a:spcBef>
      <a:spcAft>
        <a:spcPct val="0"/>
      </a:spcAft>
      <a:defRPr sz="1200" kern="1200">
        <a:solidFill>
          <a:schemeClr val="tx1"/>
        </a:solidFill>
        <a:latin typeface="Calibri"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130064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noProof="0" dirty="0" smtClean="0"/>
              <a:t>Four main factors</a:t>
            </a:r>
            <a:r>
              <a:rPr lang="en-GB" baseline="0" noProof="0" dirty="0" smtClean="0"/>
              <a:t> limits the isotopic tracing : the ores geology though the isotopic signatures of the mining districts themselves (heterogeneity and / or similarities of different ores with different origin) and the lack of relevant ores databases. The second factor is the mixing ores, the alloys and the recycling. The third factor is analytical: the rise of accuracy and precisions of isotopic measurements allowing to more interpreted the data and to rise the isotopic differences. Les </a:t>
            </a:r>
            <a:r>
              <a:rPr lang="en-GB" baseline="0" noProof="0" dirty="0" err="1" smtClean="0"/>
              <a:t>résultats</a:t>
            </a:r>
            <a:r>
              <a:rPr lang="en-GB" baseline="0" noProof="0" dirty="0" smtClean="0"/>
              <a:t> </a:t>
            </a:r>
            <a:r>
              <a:rPr lang="en-GB" baseline="0" noProof="0" dirty="0" err="1" smtClean="0"/>
              <a:t>d’analyses</a:t>
            </a:r>
            <a:r>
              <a:rPr lang="en-GB" baseline="0" noProof="0" dirty="0" smtClean="0"/>
              <a:t> </a:t>
            </a:r>
            <a:r>
              <a:rPr lang="en-GB" baseline="0" noProof="0" dirty="0" err="1" smtClean="0"/>
              <a:t>toujours</a:t>
            </a:r>
            <a:r>
              <a:rPr lang="en-GB" baseline="0" noProof="0" dirty="0" smtClean="0"/>
              <a:t> plus </a:t>
            </a:r>
            <a:r>
              <a:rPr lang="en-GB" baseline="0" noProof="0" dirty="0" err="1" smtClean="0"/>
              <a:t>pointues</a:t>
            </a:r>
            <a:r>
              <a:rPr lang="en-GB" baseline="0" noProof="0" dirty="0" smtClean="0"/>
              <a:t> </a:t>
            </a:r>
            <a:r>
              <a:rPr lang="en-GB" baseline="0" noProof="0" dirty="0" err="1" smtClean="0"/>
              <a:t>donnent</a:t>
            </a:r>
            <a:r>
              <a:rPr lang="en-GB" baseline="0" noProof="0" dirty="0" smtClean="0"/>
              <a:t> des </a:t>
            </a:r>
            <a:r>
              <a:rPr lang="en-GB" baseline="0" noProof="0" dirty="0" err="1" smtClean="0"/>
              <a:t>différences</a:t>
            </a:r>
            <a:r>
              <a:rPr lang="en-GB" baseline="0" noProof="0" dirty="0" smtClean="0"/>
              <a:t> plus </a:t>
            </a:r>
            <a:r>
              <a:rPr lang="en-GB" baseline="0" noProof="0" dirty="0" err="1" smtClean="0"/>
              <a:t>importantes</a:t>
            </a:r>
            <a:r>
              <a:rPr lang="en-GB" baseline="0" noProof="0" dirty="0" smtClean="0"/>
              <a:t> car encore plus </a:t>
            </a:r>
            <a:r>
              <a:rPr lang="en-GB" baseline="0" noProof="0" dirty="0" err="1" smtClean="0"/>
              <a:t>accentué</a:t>
            </a:r>
            <a:r>
              <a:rPr lang="en-GB" baseline="0" noProof="0" dirty="0" smtClean="0"/>
              <a:t> entre les points </a:t>
            </a:r>
            <a:r>
              <a:rPr lang="en-GB" baseline="0" noProof="0" dirty="0" err="1" smtClean="0"/>
              <a:t>analysés</a:t>
            </a:r>
            <a:r>
              <a:rPr lang="en-GB" baseline="0" noProof="0" dirty="0" smtClean="0"/>
              <a:t>. </a:t>
            </a:r>
            <a:r>
              <a:rPr lang="en-GB" baseline="0" noProof="0" dirty="0" err="1" smtClean="0"/>
              <a:t>Ce</a:t>
            </a:r>
            <a:r>
              <a:rPr lang="en-GB" baseline="0" noProof="0" dirty="0" smtClean="0"/>
              <a:t> qui </a:t>
            </a:r>
            <a:r>
              <a:rPr lang="en-GB" baseline="0" noProof="0" dirty="0" err="1" smtClean="0"/>
              <a:t>implique</a:t>
            </a:r>
            <a:r>
              <a:rPr lang="en-GB" baseline="0" noProof="0" dirty="0" smtClean="0"/>
              <a:t> </a:t>
            </a:r>
            <a:r>
              <a:rPr lang="en-GB" baseline="0" noProof="0" dirty="0" err="1" smtClean="0"/>
              <a:t>d’interpréter</a:t>
            </a:r>
            <a:r>
              <a:rPr lang="en-GB" baseline="0" noProof="0" dirty="0" smtClean="0"/>
              <a:t> plus en </a:t>
            </a:r>
            <a:r>
              <a:rPr lang="en-GB" baseline="0" noProof="0" dirty="0" err="1" smtClean="0"/>
              <a:t>profondeur</a:t>
            </a:r>
            <a:r>
              <a:rPr lang="en-GB" baseline="0" noProof="0" dirty="0" smtClean="0"/>
              <a:t> </a:t>
            </a:r>
            <a:r>
              <a:rPr lang="en-GB" baseline="0" noProof="0" dirty="0" err="1" smtClean="0"/>
              <a:t>ces</a:t>
            </a:r>
            <a:r>
              <a:rPr lang="en-GB" baseline="0" noProof="0" dirty="0" smtClean="0"/>
              <a:t> </a:t>
            </a:r>
            <a:r>
              <a:rPr lang="en-GB" baseline="0" noProof="0" dirty="0" err="1" smtClean="0"/>
              <a:t>différences</a:t>
            </a:r>
            <a:r>
              <a:rPr lang="en-GB" baseline="0" noProof="0" dirty="0" smtClean="0"/>
              <a:t> et </a:t>
            </a:r>
            <a:r>
              <a:rPr lang="en-GB" baseline="0" noProof="0" dirty="0" err="1" smtClean="0"/>
              <a:t>surtout</a:t>
            </a:r>
            <a:r>
              <a:rPr lang="en-GB" baseline="0" noProof="0" dirty="0" smtClean="0"/>
              <a:t> pas de </a:t>
            </a:r>
            <a:r>
              <a:rPr lang="en-GB" baseline="0" noProof="0" dirty="0" err="1" smtClean="0"/>
              <a:t>globaliser</a:t>
            </a:r>
            <a:r>
              <a:rPr lang="en-GB" baseline="0" noProof="0" dirty="0" smtClean="0"/>
              <a:t> sans </a:t>
            </a:r>
            <a:r>
              <a:rPr lang="en-GB" baseline="0" noProof="0" dirty="0" err="1" smtClean="0"/>
              <a:t>tenir</a:t>
            </a:r>
            <a:r>
              <a:rPr lang="en-GB" baseline="0" noProof="0" dirty="0" smtClean="0"/>
              <a:t> </a:t>
            </a:r>
            <a:r>
              <a:rPr lang="en-GB" baseline="0" noProof="0" dirty="0" err="1" smtClean="0"/>
              <a:t>compte</a:t>
            </a:r>
            <a:r>
              <a:rPr lang="en-GB" baseline="0" noProof="0" dirty="0" smtClean="0"/>
              <a:t> de </a:t>
            </a:r>
            <a:r>
              <a:rPr lang="en-GB" baseline="0" noProof="0" dirty="0" err="1" smtClean="0"/>
              <a:t>ces</a:t>
            </a:r>
            <a:r>
              <a:rPr lang="en-GB" baseline="0" noProof="0" dirty="0" smtClean="0"/>
              <a:t> </a:t>
            </a:r>
            <a:r>
              <a:rPr lang="en-GB" baseline="0" noProof="0" dirty="0" err="1" smtClean="0"/>
              <a:t>différences</a:t>
            </a:r>
            <a:r>
              <a:rPr lang="en-GB" baseline="0" noProof="0" dirty="0" smtClean="0"/>
              <a:t> </a:t>
            </a:r>
            <a:r>
              <a:rPr lang="en-GB" baseline="0" noProof="0" dirty="0" err="1" smtClean="0"/>
              <a:t>importantes</a:t>
            </a:r>
            <a:r>
              <a:rPr lang="en-GB" baseline="0" noProof="0" dirty="0" smtClean="0"/>
              <a:t>. </a:t>
            </a:r>
            <a:r>
              <a:rPr lang="en-GB" baseline="0" noProof="0" dirty="0" err="1" smtClean="0"/>
              <a:t>Autrement</a:t>
            </a:r>
            <a:r>
              <a:rPr lang="en-GB" baseline="0" noProof="0" dirty="0" smtClean="0"/>
              <a:t> </a:t>
            </a:r>
            <a:r>
              <a:rPr lang="en-GB" baseline="0" noProof="0" dirty="0" err="1" smtClean="0"/>
              <a:t>dit</a:t>
            </a:r>
            <a:r>
              <a:rPr lang="en-GB" baseline="0" noProof="0" dirty="0" smtClean="0"/>
              <a:t>, la </a:t>
            </a:r>
            <a:r>
              <a:rPr lang="en-GB" baseline="0" noProof="0" dirty="0" err="1" smtClean="0"/>
              <a:t>représentativité</a:t>
            </a:r>
            <a:r>
              <a:rPr lang="en-GB" baseline="0" noProof="0" dirty="0" smtClean="0"/>
              <a:t> de </a:t>
            </a:r>
            <a:r>
              <a:rPr lang="en-GB" baseline="0" noProof="0" dirty="0" err="1" smtClean="0"/>
              <a:t>l’échantillon</a:t>
            </a:r>
            <a:r>
              <a:rPr lang="en-GB" baseline="0" noProof="0" dirty="0" smtClean="0"/>
              <a:t> </a:t>
            </a:r>
            <a:r>
              <a:rPr lang="en-GB" baseline="0" noProof="0" dirty="0" err="1" smtClean="0"/>
              <a:t>est</a:t>
            </a:r>
            <a:r>
              <a:rPr lang="en-GB" baseline="0" noProof="0" dirty="0" smtClean="0"/>
              <a:t> au </a:t>
            </a:r>
            <a:r>
              <a:rPr lang="en-GB" baseline="0" noProof="0" dirty="0" err="1" smtClean="0"/>
              <a:t>coeur</a:t>
            </a:r>
            <a:r>
              <a:rPr lang="en-GB" baseline="0" noProof="0" dirty="0" smtClean="0"/>
              <a:t> de la question. On ne </a:t>
            </a:r>
            <a:r>
              <a:rPr lang="en-GB" baseline="0" noProof="0" dirty="0" err="1" smtClean="0"/>
              <a:t>doit</a:t>
            </a:r>
            <a:r>
              <a:rPr lang="en-GB" baseline="0" noProof="0" dirty="0" smtClean="0"/>
              <a:t> pas analyser un </a:t>
            </a:r>
            <a:r>
              <a:rPr lang="en-GB" baseline="0" noProof="0" dirty="0" err="1" smtClean="0"/>
              <a:t>échantillon</a:t>
            </a:r>
            <a:r>
              <a:rPr lang="en-GB" baseline="0" noProof="0" dirty="0" smtClean="0"/>
              <a:t> qui ne </a:t>
            </a:r>
            <a:r>
              <a:rPr lang="en-GB" baseline="0" noProof="0" dirty="0" err="1" smtClean="0"/>
              <a:t>représente</a:t>
            </a:r>
            <a:r>
              <a:rPr lang="en-GB" baseline="0" noProof="0" dirty="0" smtClean="0"/>
              <a:t> pas </a:t>
            </a:r>
            <a:r>
              <a:rPr lang="en-GB" baseline="0" noProof="0" dirty="0" err="1" smtClean="0"/>
              <a:t>assez</a:t>
            </a:r>
            <a:r>
              <a:rPr lang="en-GB" baseline="0" noProof="0" dirty="0" smtClean="0"/>
              <a:t> la question </a:t>
            </a:r>
            <a:r>
              <a:rPr lang="en-GB" baseline="0" noProof="0" dirty="0" err="1" smtClean="0"/>
              <a:t>posée</a:t>
            </a:r>
            <a:r>
              <a:rPr lang="en-GB" baseline="0" noProof="0" dirty="0" smtClean="0"/>
              <a:t> et </a:t>
            </a:r>
            <a:r>
              <a:rPr lang="en-GB" baseline="0" noProof="0" dirty="0" err="1" smtClean="0"/>
              <a:t>induira</a:t>
            </a:r>
            <a:r>
              <a:rPr lang="en-GB" baseline="0" noProof="0" dirty="0" smtClean="0"/>
              <a:t>, de fait, des </a:t>
            </a:r>
            <a:r>
              <a:rPr lang="en-GB" baseline="0" noProof="0" dirty="0" err="1" smtClean="0"/>
              <a:t>résultats</a:t>
            </a:r>
            <a:r>
              <a:rPr lang="en-GB" baseline="0" noProof="0" dirty="0" smtClean="0"/>
              <a:t> non </a:t>
            </a:r>
            <a:r>
              <a:rPr lang="en-GB" baseline="0" noProof="0" dirty="0" err="1" smtClean="0"/>
              <a:t>interprétables</a:t>
            </a:r>
            <a:r>
              <a:rPr lang="en-GB" baseline="0" noProof="0" dirty="0" smtClean="0"/>
              <a:t>. </a:t>
            </a:r>
            <a:endParaRPr lang="en-GB" noProof="0" dirty="0" smtClean="0"/>
          </a:p>
          <a:p>
            <a:r>
              <a:rPr lang="en-GB" baseline="0" noProof="0" dirty="0" smtClean="0"/>
              <a:t>The fourthly factor is the metallurgical processes where several additions during the ores reduction could be realised … is the technical process operate to optimize the metal recovering. </a:t>
            </a:r>
          </a:p>
          <a:p>
            <a:endParaRPr lang="en-GB" baseline="0" noProof="0" dirty="0" smtClean="0"/>
          </a:p>
        </p:txBody>
      </p:sp>
    </p:spTree>
    <p:extLst>
      <p:ext uri="{BB962C8B-B14F-4D97-AF65-F5344CB8AC3E}">
        <p14:creationId xmlns:p14="http://schemas.microsoft.com/office/powerpoint/2010/main" val="1621944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noProof="0" dirty="0" smtClean="0"/>
              <a:t>Four main factors</a:t>
            </a:r>
            <a:r>
              <a:rPr lang="en-GB" baseline="0" noProof="0" dirty="0" smtClean="0"/>
              <a:t> limits the isotopic tracing : the ores geology though the isotopic signatures of the mining districts themselves (heterogeneity and / or similarities of different ores with different origin) and the lack of relevant ores databases. The second factor is the mixing ores, the alloys and the recycling. The third factor is analytical: the rise of accuracy and precisions of isotopic measurements allowing to more interpreted the data and to rise the isotopic differences. Les </a:t>
            </a:r>
            <a:r>
              <a:rPr lang="en-GB" baseline="0" noProof="0" dirty="0" err="1" smtClean="0"/>
              <a:t>résultats</a:t>
            </a:r>
            <a:r>
              <a:rPr lang="en-GB" baseline="0" noProof="0" dirty="0" smtClean="0"/>
              <a:t> </a:t>
            </a:r>
            <a:r>
              <a:rPr lang="en-GB" baseline="0" noProof="0" dirty="0" err="1" smtClean="0"/>
              <a:t>d’analyses</a:t>
            </a:r>
            <a:r>
              <a:rPr lang="en-GB" baseline="0" noProof="0" dirty="0" smtClean="0"/>
              <a:t> </a:t>
            </a:r>
            <a:r>
              <a:rPr lang="en-GB" baseline="0" noProof="0" dirty="0" err="1" smtClean="0"/>
              <a:t>toujours</a:t>
            </a:r>
            <a:r>
              <a:rPr lang="en-GB" baseline="0" noProof="0" dirty="0" smtClean="0"/>
              <a:t> plus </a:t>
            </a:r>
            <a:r>
              <a:rPr lang="en-GB" baseline="0" noProof="0" dirty="0" err="1" smtClean="0"/>
              <a:t>pointues</a:t>
            </a:r>
            <a:r>
              <a:rPr lang="en-GB" baseline="0" noProof="0" dirty="0" smtClean="0"/>
              <a:t> </a:t>
            </a:r>
            <a:r>
              <a:rPr lang="en-GB" baseline="0" noProof="0" dirty="0" err="1" smtClean="0"/>
              <a:t>donnent</a:t>
            </a:r>
            <a:r>
              <a:rPr lang="en-GB" baseline="0" noProof="0" dirty="0" smtClean="0"/>
              <a:t> des </a:t>
            </a:r>
            <a:r>
              <a:rPr lang="en-GB" baseline="0" noProof="0" dirty="0" err="1" smtClean="0"/>
              <a:t>différences</a:t>
            </a:r>
            <a:r>
              <a:rPr lang="en-GB" baseline="0" noProof="0" dirty="0" smtClean="0"/>
              <a:t> plus </a:t>
            </a:r>
            <a:r>
              <a:rPr lang="en-GB" baseline="0" noProof="0" dirty="0" err="1" smtClean="0"/>
              <a:t>importantes</a:t>
            </a:r>
            <a:r>
              <a:rPr lang="en-GB" baseline="0" noProof="0" dirty="0" smtClean="0"/>
              <a:t> car encore plus </a:t>
            </a:r>
            <a:r>
              <a:rPr lang="en-GB" baseline="0" noProof="0" dirty="0" err="1" smtClean="0"/>
              <a:t>accentué</a:t>
            </a:r>
            <a:r>
              <a:rPr lang="en-GB" baseline="0" noProof="0" dirty="0" smtClean="0"/>
              <a:t> entre les points </a:t>
            </a:r>
            <a:r>
              <a:rPr lang="en-GB" baseline="0" noProof="0" dirty="0" err="1" smtClean="0"/>
              <a:t>analysés</a:t>
            </a:r>
            <a:r>
              <a:rPr lang="en-GB" baseline="0" noProof="0" dirty="0" smtClean="0"/>
              <a:t>. </a:t>
            </a:r>
            <a:r>
              <a:rPr lang="en-GB" baseline="0" noProof="0" dirty="0" err="1" smtClean="0"/>
              <a:t>Ce</a:t>
            </a:r>
            <a:r>
              <a:rPr lang="en-GB" baseline="0" noProof="0" dirty="0" smtClean="0"/>
              <a:t> qui </a:t>
            </a:r>
            <a:r>
              <a:rPr lang="en-GB" baseline="0" noProof="0" dirty="0" err="1" smtClean="0"/>
              <a:t>implique</a:t>
            </a:r>
            <a:r>
              <a:rPr lang="en-GB" baseline="0" noProof="0" dirty="0" smtClean="0"/>
              <a:t> </a:t>
            </a:r>
            <a:r>
              <a:rPr lang="en-GB" baseline="0" noProof="0" dirty="0" err="1" smtClean="0"/>
              <a:t>d’interpréter</a:t>
            </a:r>
            <a:r>
              <a:rPr lang="en-GB" baseline="0" noProof="0" dirty="0" smtClean="0"/>
              <a:t> plus en </a:t>
            </a:r>
            <a:r>
              <a:rPr lang="en-GB" baseline="0" noProof="0" dirty="0" err="1" smtClean="0"/>
              <a:t>profondeur</a:t>
            </a:r>
            <a:r>
              <a:rPr lang="en-GB" baseline="0" noProof="0" dirty="0" smtClean="0"/>
              <a:t> </a:t>
            </a:r>
            <a:r>
              <a:rPr lang="en-GB" baseline="0" noProof="0" dirty="0" err="1" smtClean="0"/>
              <a:t>ces</a:t>
            </a:r>
            <a:r>
              <a:rPr lang="en-GB" baseline="0" noProof="0" dirty="0" smtClean="0"/>
              <a:t> </a:t>
            </a:r>
            <a:r>
              <a:rPr lang="en-GB" baseline="0" noProof="0" dirty="0" err="1" smtClean="0"/>
              <a:t>différences</a:t>
            </a:r>
            <a:r>
              <a:rPr lang="en-GB" baseline="0" noProof="0" dirty="0" smtClean="0"/>
              <a:t> et </a:t>
            </a:r>
            <a:r>
              <a:rPr lang="en-GB" baseline="0" noProof="0" dirty="0" err="1" smtClean="0"/>
              <a:t>surtout</a:t>
            </a:r>
            <a:r>
              <a:rPr lang="en-GB" baseline="0" noProof="0" dirty="0" smtClean="0"/>
              <a:t> pas de </a:t>
            </a:r>
            <a:r>
              <a:rPr lang="en-GB" baseline="0" noProof="0" dirty="0" err="1" smtClean="0"/>
              <a:t>globaliser</a:t>
            </a:r>
            <a:r>
              <a:rPr lang="en-GB" baseline="0" noProof="0" dirty="0" smtClean="0"/>
              <a:t> sans </a:t>
            </a:r>
            <a:r>
              <a:rPr lang="en-GB" baseline="0" noProof="0" dirty="0" err="1" smtClean="0"/>
              <a:t>tenir</a:t>
            </a:r>
            <a:r>
              <a:rPr lang="en-GB" baseline="0" noProof="0" dirty="0" smtClean="0"/>
              <a:t> </a:t>
            </a:r>
            <a:r>
              <a:rPr lang="en-GB" baseline="0" noProof="0" dirty="0" err="1" smtClean="0"/>
              <a:t>compte</a:t>
            </a:r>
            <a:r>
              <a:rPr lang="en-GB" baseline="0" noProof="0" dirty="0" smtClean="0"/>
              <a:t> de </a:t>
            </a:r>
            <a:r>
              <a:rPr lang="en-GB" baseline="0" noProof="0" dirty="0" err="1" smtClean="0"/>
              <a:t>ces</a:t>
            </a:r>
            <a:r>
              <a:rPr lang="en-GB" baseline="0" noProof="0" dirty="0" smtClean="0"/>
              <a:t> </a:t>
            </a:r>
            <a:r>
              <a:rPr lang="en-GB" baseline="0" noProof="0" dirty="0" err="1" smtClean="0"/>
              <a:t>différences</a:t>
            </a:r>
            <a:r>
              <a:rPr lang="en-GB" baseline="0" noProof="0" dirty="0" smtClean="0"/>
              <a:t> </a:t>
            </a:r>
            <a:r>
              <a:rPr lang="en-GB" baseline="0" noProof="0" dirty="0" err="1" smtClean="0"/>
              <a:t>importantes</a:t>
            </a:r>
            <a:r>
              <a:rPr lang="en-GB" baseline="0" noProof="0" dirty="0" smtClean="0"/>
              <a:t>. </a:t>
            </a:r>
            <a:r>
              <a:rPr lang="en-GB" baseline="0" noProof="0" dirty="0" err="1" smtClean="0"/>
              <a:t>Autrement</a:t>
            </a:r>
            <a:r>
              <a:rPr lang="en-GB" baseline="0" noProof="0" dirty="0" smtClean="0"/>
              <a:t> </a:t>
            </a:r>
            <a:r>
              <a:rPr lang="en-GB" baseline="0" noProof="0" dirty="0" err="1" smtClean="0"/>
              <a:t>dit</a:t>
            </a:r>
            <a:r>
              <a:rPr lang="en-GB" baseline="0" noProof="0" dirty="0" smtClean="0"/>
              <a:t>, la </a:t>
            </a:r>
            <a:r>
              <a:rPr lang="en-GB" baseline="0" noProof="0" dirty="0" err="1" smtClean="0"/>
              <a:t>représentativité</a:t>
            </a:r>
            <a:r>
              <a:rPr lang="en-GB" baseline="0" noProof="0" dirty="0" smtClean="0"/>
              <a:t> de </a:t>
            </a:r>
            <a:r>
              <a:rPr lang="en-GB" baseline="0" noProof="0" dirty="0" err="1" smtClean="0"/>
              <a:t>l’échantillon</a:t>
            </a:r>
            <a:r>
              <a:rPr lang="en-GB" baseline="0" noProof="0" dirty="0" smtClean="0"/>
              <a:t> </a:t>
            </a:r>
            <a:r>
              <a:rPr lang="en-GB" baseline="0" noProof="0" dirty="0" err="1" smtClean="0"/>
              <a:t>est</a:t>
            </a:r>
            <a:r>
              <a:rPr lang="en-GB" baseline="0" noProof="0" dirty="0" smtClean="0"/>
              <a:t> au </a:t>
            </a:r>
            <a:r>
              <a:rPr lang="en-GB" baseline="0" noProof="0" dirty="0" err="1" smtClean="0"/>
              <a:t>coeur</a:t>
            </a:r>
            <a:r>
              <a:rPr lang="en-GB" baseline="0" noProof="0" dirty="0" smtClean="0"/>
              <a:t> de la question. On ne </a:t>
            </a:r>
            <a:r>
              <a:rPr lang="en-GB" baseline="0" noProof="0" dirty="0" err="1" smtClean="0"/>
              <a:t>doit</a:t>
            </a:r>
            <a:r>
              <a:rPr lang="en-GB" baseline="0" noProof="0" dirty="0" smtClean="0"/>
              <a:t> pas analyser un </a:t>
            </a:r>
            <a:r>
              <a:rPr lang="en-GB" baseline="0" noProof="0" dirty="0" err="1" smtClean="0"/>
              <a:t>échantillon</a:t>
            </a:r>
            <a:r>
              <a:rPr lang="en-GB" baseline="0" noProof="0" dirty="0" smtClean="0"/>
              <a:t> qui ne </a:t>
            </a:r>
            <a:r>
              <a:rPr lang="en-GB" baseline="0" noProof="0" dirty="0" err="1" smtClean="0"/>
              <a:t>représente</a:t>
            </a:r>
            <a:r>
              <a:rPr lang="en-GB" baseline="0" noProof="0" dirty="0" smtClean="0"/>
              <a:t> pas </a:t>
            </a:r>
            <a:r>
              <a:rPr lang="en-GB" baseline="0" noProof="0" dirty="0" err="1" smtClean="0"/>
              <a:t>assez</a:t>
            </a:r>
            <a:r>
              <a:rPr lang="en-GB" baseline="0" noProof="0" dirty="0" smtClean="0"/>
              <a:t> la question </a:t>
            </a:r>
            <a:r>
              <a:rPr lang="en-GB" baseline="0" noProof="0" dirty="0" err="1" smtClean="0"/>
              <a:t>posée</a:t>
            </a:r>
            <a:r>
              <a:rPr lang="en-GB" baseline="0" noProof="0" dirty="0" smtClean="0"/>
              <a:t> et </a:t>
            </a:r>
            <a:r>
              <a:rPr lang="en-GB" baseline="0" noProof="0" dirty="0" err="1" smtClean="0"/>
              <a:t>induira</a:t>
            </a:r>
            <a:r>
              <a:rPr lang="en-GB" baseline="0" noProof="0" dirty="0" smtClean="0"/>
              <a:t>, de fait, des </a:t>
            </a:r>
            <a:r>
              <a:rPr lang="en-GB" baseline="0" noProof="0" dirty="0" err="1" smtClean="0"/>
              <a:t>résultats</a:t>
            </a:r>
            <a:r>
              <a:rPr lang="en-GB" baseline="0" noProof="0" dirty="0" smtClean="0"/>
              <a:t> non </a:t>
            </a:r>
            <a:r>
              <a:rPr lang="en-GB" baseline="0" noProof="0" dirty="0" err="1" smtClean="0"/>
              <a:t>interprétables</a:t>
            </a:r>
            <a:r>
              <a:rPr lang="en-GB" baseline="0" noProof="0" dirty="0" smtClean="0"/>
              <a:t>. </a:t>
            </a:r>
            <a:endParaRPr lang="en-GB" noProof="0" dirty="0" smtClean="0"/>
          </a:p>
          <a:p>
            <a:r>
              <a:rPr lang="en-GB" baseline="0" noProof="0" dirty="0" smtClean="0"/>
              <a:t>The fourthly factor is the metallurgical processes where several additions during the ores reduction could be realised … is the technical process operate to optimize the metal recovering. </a:t>
            </a:r>
          </a:p>
          <a:p>
            <a:endParaRPr lang="en-GB" baseline="0" noProof="0" dirty="0" smtClean="0"/>
          </a:p>
        </p:txBody>
      </p:sp>
    </p:spTree>
    <p:extLst>
      <p:ext uri="{BB962C8B-B14F-4D97-AF65-F5344CB8AC3E}">
        <p14:creationId xmlns:p14="http://schemas.microsoft.com/office/powerpoint/2010/main" val="1817129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noProof="0" dirty="0"/>
          </a:p>
        </p:txBody>
      </p:sp>
      <p:sp>
        <p:nvSpPr>
          <p:cNvPr id="4" name="Espace réservé du numéro de diapositive 3"/>
          <p:cNvSpPr>
            <a:spLocks noGrp="1"/>
          </p:cNvSpPr>
          <p:nvPr>
            <p:ph type="sldNum" sz="quarter" idx="10"/>
          </p:nvPr>
        </p:nvSpPr>
        <p:spPr/>
        <p:txBody>
          <a:bodyPr/>
          <a:lstStyle/>
          <a:p>
            <a:fld id="{B082AD6F-3757-2E4E-B6BD-3B6FA83C7F7F}" type="slidenum">
              <a:rPr lang="fr-FR" smtClean="0"/>
              <a:pPr/>
              <a:t>15</a:t>
            </a:fld>
            <a:endParaRPr lang="fr-FR"/>
          </a:p>
        </p:txBody>
      </p:sp>
    </p:spTree>
    <p:extLst>
      <p:ext uri="{BB962C8B-B14F-4D97-AF65-F5344CB8AC3E}">
        <p14:creationId xmlns:p14="http://schemas.microsoft.com/office/powerpoint/2010/main" val="3333446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noProof="0" dirty="0"/>
          </a:p>
        </p:txBody>
      </p:sp>
      <p:sp>
        <p:nvSpPr>
          <p:cNvPr id="4" name="Espace réservé du numéro de diapositive 3"/>
          <p:cNvSpPr>
            <a:spLocks noGrp="1"/>
          </p:cNvSpPr>
          <p:nvPr>
            <p:ph type="sldNum" sz="quarter" idx="10"/>
          </p:nvPr>
        </p:nvSpPr>
        <p:spPr/>
        <p:txBody>
          <a:bodyPr/>
          <a:lstStyle/>
          <a:p>
            <a:fld id="{B082AD6F-3757-2E4E-B6BD-3B6FA83C7F7F}" type="slidenum">
              <a:rPr lang="fr-FR" smtClean="0"/>
              <a:pPr/>
              <a:t>16</a:t>
            </a:fld>
            <a:endParaRPr lang="fr-FR"/>
          </a:p>
        </p:txBody>
      </p:sp>
    </p:spTree>
    <p:extLst>
      <p:ext uri="{BB962C8B-B14F-4D97-AF65-F5344CB8AC3E}">
        <p14:creationId xmlns:p14="http://schemas.microsoft.com/office/powerpoint/2010/main" val="3377305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Placeholder 2"/>
          <p:cNvSpPr>
            <a:spLocks noGrp="1" noRot="1" noChangeAspect="1"/>
          </p:cNvSpPr>
          <p:nvPr>
            <p:ph type="sldImg"/>
          </p:nvPr>
        </p:nvSpPr>
        <p:spPr bwMode="auto">
          <a:noFill/>
          <a:ln>
            <a:solidFill>
              <a:srgbClr val="000000"/>
            </a:solidFill>
            <a:miter lim="800000"/>
            <a:headEnd/>
            <a:tailEnd/>
          </a:ln>
        </p:spPr>
      </p:sp>
      <p:sp>
        <p:nvSpPr>
          <p:cNvPr id="420867" name="Placeholder 3"/>
          <p:cNvSpPr>
            <a:spLocks noGrp="1"/>
          </p:cNvSpPr>
          <p:nvPr>
            <p:ph type="body" idx="1"/>
          </p:nvPr>
        </p:nvSpPr>
        <p:spPr bwMode="auto">
          <a:noFill/>
        </p:spPr>
        <p:txBody>
          <a:bodyPr wrap="square" numCol="1" anchor="t" anchorCtr="0" compatLnSpc="1">
            <a:prstTxWarp prst="textNoShape">
              <a:avLst/>
            </a:prstTxWarp>
          </a:bodyPr>
          <a:lstStyle/>
          <a:p>
            <a:endParaRPr lang="en-GB"/>
          </a:p>
        </p:txBody>
      </p:sp>
    </p:spTree>
    <p:extLst>
      <p:ext uri="{BB962C8B-B14F-4D97-AF65-F5344CB8AC3E}">
        <p14:creationId xmlns:p14="http://schemas.microsoft.com/office/powerpoint/2010/main" val="311412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Placeholder 2"/>
          <p:cNvSpPr>
            <a:spLocks noGrp="1" noRot="1" noChangeAspect="1"/>
          </p:cNvSpPr>
          <p:nvPr>
            <p:ph type="sldImg"/>
          </p:nvPr>
        </p:nvSpPr>
        <p:spPr bwMode="auto">
          <a:noFill/>
          <a:ln>
            <a:solidFill>
              <a:srgbClr val="000000"/>
            </a:solidFill>
            <a:miter lim="800000"/>
            <a:headEnd/>
            <a:tailEnd/>
          </a:ln>
        </p:spPr>
      </p:sp>
      <p:sp>
        <p:nvSpPr>
          <p:cNvPr id="420867" name="Placeholder 3"/>
          <p:cNvSpPr>
            <a:spLocks noGrp="1"/>
          </p:cNvSpPr>
          <p:nvPr>
            <p:ph type="body" idx="1"/>
          </p:nvPr>
        </p:nvSpPr>
        <p:spPr bwMode="auto">
          <a:noFill/>
        </p:spPr>
        <p:txBody>
          <a:bodyPr wrap="square" numCol="1" anchor="t" anchorCtr="0" compatLnSpc="1">
            <a:prstTxWarp prst="textNoShape">
              <a:avLst/>
            </a:prstTxWarp>
          </a:bodyPr>
          <a:lstStyle/>
          <a:p>
            <a:endParaRPr lang="en-GB"/>
          </a:p>
        </p:txBody>
      </p:sp>
    </p:spTree>
    <p:extLst>
      <p:ext uri="{BB962C8B-B14F-4D97-AF65-F5344CB8AC3E}">
        <p14:creationId xmlns:p14="http://schemas.microsoft.com/office/powerpoint/2010/main" val="11670407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Placeholder 2"/>
          <p:cNvSpPr>
            <a:spLocks noGrp="1" noRot="1" noChangeAspect="1"/>
          </p:cNvSpPr>
          <p:nvPr>
            <p:ph type="sldImg"/>
          </p:nvPr>
        </p:nvSpPr>
        <p:spPr bwMode="auto">
          <a:noFill/>
          <a:ln>
            <a:solidFill>
              <a:srgbClr val="000000"/>
            </a:solidFill>
            <a:miter lim="800000"/>
            <a:headEnd/>
            <a:tailEnd/>
          </a:ln>
        </p:spPr>
      </p:sp>
      <p:sp>
        <p:nvSpPr>
          <p:cNvPr id="423939" name="Placeholder 3"/>
          <p:cNvSpPr>
            <a:spLocks noGrp="1"/>
          </p:cNvSpPr>
          <p:nvPr>
            <p:ph type="body" idx="1"/>
          </p:nvPr>
        </p:nvSpPr>
        <p:spPr bwMode="auto">
          <a:noFill/>
        </p:spPr>
        <p:txBody>
          <a:bodyPr wrap="square" numCol="1" anchor="t" anchorCtr="0" compatLnSpc="1">
            <a:prstTxWarp prst="textNoShape">
              <a:avLst/>
            </a:prstTxWarp>
          </a:bodyPr>
          <a:lstStyle/>
          <a:p>
            <a:endParaRPr lang="en-GB"/>
          </a:p>
        </p:txBody>
      </p:sp>
    </p:spTree>
    <p:extLst>
      <p:ext uri="{BB962C8B-B14F-4D97-AF65-F5344CB8AC3E}">
        <p14:creationId xmlns:p14="http://schemas.microsoft.com/office/powerpoint/2010/main" val="2978884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Placeholder 2"/>
          <p:cNvSpPr>
            <a:spLocks noGrp="1" noRot="1" noChangeAspect="1"/>
          </p:cNvSpPr>
          <p:nvPr>
            <p:ph type="sldImg"/>
          </p:nvPr>
        </p:nvSpPr>
        <p:spPr bwMode="auto">
          <a:noFill/>
          <a:ln>
            <a:solidFill>
              <a:srgbClr val="000000"/>
            </a:solidFill>
            <a:miter lim="800000"/>
            <a:headEnd/>
            <a:tailEnd/>
          </a:ln>
        </p:spPr>
      </p:sp>
      <p:sp>
        <p:nvSpPr>
          <p:cNvPr id="431107" name="Placeholder 3"/>
          <p:cNvSpPr>
            <a:spLocks noGrp="1"/>
          </p:cNvSpPr>
          <p:nvPr>
            <p:ph type="body" idx="1"/>
          </p:nvPr>
        </p:nvSpPr>
        <p:spPr bwMode="auto">
          <a:noFill/>
        </p:spPr>
        <p:txBody>
          <a:bodyPr wrap="square" numCol="1" anchor="t" anchorCtr="0" compatLnSpc="1">
            <a:prstTxWarp prst="textNoShape">
              <a:avLst/>
            </a:prstTxWarp>
          </a:bodyPr>
          <a:lstStyle/>
          <a:p>
            <a:endParaRPr lang="en-GB"/>
          </a:p>
        </p:txBody>
      </p:sp>
    </p:spTree>
    <p:extLst>
      <p:ext uri="{BB962C8B-B14F-4D97-AF65-F5344CB8AC3E}">
        <p14:creationId xmlns:p14="http://schemas.microsoft.com/office/powerpoint/2010/main" val="14824037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43359F1-73BF-A44E-B6B4-3BB8403E839D}" type="slidenum">
              <a:rPr lang="en-GB" smtClean="0"/>
              <a:pPr/>
              <a:t>32</a:t>
            </a:fld>
            <a:endParaRPr lang="en-GB"/>
          </a:p>
        </p:txBody>
      </p:sp>
    </p:spTree>
    <p:extLst>
      <p:ext uri="{BB962C8B-B14F-4D97-AF65-F5344CB8AC3E}">
        <p14:creationId xmlns:p14="http://schemas.microsoft.com/office/powerpoint/2010/main" val="3103997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fld id="{84DBBF1A-C0C9-6E40-9E0D-CA4C53449003}" type="datetime1">
              <a:rPr lang="fr-FR" smtClean="0"/>
              <a:pPr>
                <a:defRPr/>
              </a:pPr>
              <a:t>21/01/2018</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847EF287-1B66-E64B-A7E5-DF4A8F46189C}" type="slidenum">
              <a:rPr lang="fr-FR"/>
              <a:pPr>
                <a:defRPr/>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7C5B8321-ADC1-B04E-B35E-3F9F40433B30}" type="datetime1">
              <a:rPr lang="fr-FR" smtClean="0"/>
              <a:pPr>
                <a:defRPr/>
              </a:pPr>
              <a:t>21/01/2018</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A93487E6-FBDC-3E4E-92F9-DB0E1ADBD8B5}" type="slidenum">
              <a:rPr lang="fr-FR"/>
              <a:pPr>
                <a:defRPr/>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42F88815-D848-D44C-9102-E9CFB5E15939}" type="datetime1">
              <a:rPr lang="fr-FR" smtClean="0"/>
              <a:pPr>
                <a:defRPr/>
              </a:pPr>
              <a:t>21/01/2018</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C391D9F6-D93E-0049-AE63-59D966820FE7}" type="slidenum">
              <a:rPr lang="fr-FR"/>
              <a:pPr>
                <a:defRPr/>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fld id="{0745A87C-4A1D-4C4B-8DD2-9F7994AC4F4F}" type="datetime1">
              <a:rPr lang="fr-FR" smtClean="0"/>
              <a:pPr>
                <a:defRPr/>
              </a:pPr>
              <a:t>21/01/2018</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8CAF2EB2-C5E9-2E4C-9231-1478C7DA0271}" type="slidenum">
              <a:rPr lang="fr-FR"/>
              <a:pPr>
                <a:defRPr/>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fld id="{A4A03FA0-48DA-764C-BA24-20DA37AD7D5E}" type="datetime1">
              <a:rPr lang="fr-FR" smtClean="0"/>
              <a:pPr>
                <a:defRPr/>
              </a:pPr>
              <a:t>21/01/2018</a:t>
            </a:fld>
            <a:endParaRPr lang="fr-FR"/>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B938B871-D5E4-2A46-B51B-CD90168483E4}" type="slidenum">
              <a:rPr lang="fr-FR"/>
              <a:pPr>
                <a:defRPr/>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3"/>
          <p:cNvSpPr>
            <a:spLocks noGrp="1"/>
          </p:cNvSpPr>
          <p:nvPr>
            <p:ph type="dt" sz="half" idx="10"/>
          </p:nvPr>
        </p:nvSpPr>
        <p:spPr/>
        <p:txBody>
          <a:bodyPr/>
          <a:lstStyle>
            <a:lvl1pPr>
              <a:defRPr/>
            </a:lvl1pPr>
          </a:lstStyle>
          <a:p>
            <a:pPr>
              <a:defRPr/>
            </a:pPr>
            <a:fld id="{2CDFD81D-5271-164F-B751-617FFAE4EB5E}" type="datetime1">
              <a:rPr lang="fr-FR" smtClean="0"/>
              <a:pPr>
                <a:defRPr/>
              </a:pPr>
              <a:t>21/01/2018</a:t>
            </a:fld>
            <a:endParaRPr lang="fr-FR"/>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20146A24-6FC2-1048-8744-7EB9F19EDD56}" type="slidenum">
              <a:rPr lang="fr-FR"/>
              <a:pPr>
                <a:defRPr/>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8EA83004-BDAA-9546-A93C-EE4F19636C52}" type="datetime1">
              <a:rPr lang="fr-FR" smtClean="0"/>
              <a:pPr>
                <a:defRPr/>
              </a:pPr>
              <a:t>21/01/2018</a:t>
            </a:fld>
            <a:endParaRPr lang="fr-FR"/>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222D8A44-60A9-7147-8B4E-3356F412ED3A}" type="slidenum">
              <a:rPr lang="fr-FR"/>
              <a:pPr>
                <a:defRPr/>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19956883-17BB-6246-8537-2D0AD0CE9C3B}" type="datetime1">
              <a:rPr lang="fr-FR" smtClean="0"/>
              <a:pPr>
                <a:defRPr/>
              </a:pPr>
              <a:t>21/01/2018</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BDFFAB8F-19E2-BC43-A023-3E1B651E9960}" type="slidenum">
              <a:rPr lang="fr-FR"/>
              <a:pPr>
                <a:defRPr/>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65194C85-8C22-D443-95C7-256C133A8676}" type="datetime1">
              <a:rPr lang="fr-FR" smtClean="0"/>
              <a:pPr>
                <a:defRPr/>
              </a:pPr>
              <a:t>21/01/2018</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28867F71-A667-2746-8DED-7F488A3EB428}" type="slidenum">
              <a:rPr lang="fr-FR"/>
              <a:pPr>
                <a:defRPr/>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58063DA9-BFFA-5246-BACB-BD1BAD576D2A}" type="datetime1">
              <a:rPr lang="fr-FR" smtClean="0"/>
              <a:pPr>
                <a:defRPr/>
              </a:pPr>
              <a:t>21/01/2018</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F2257B8A-68D1-2540-BB96-031AD80605DD}" type="slidenum">
              <a:rPr lang="fr-FR"/>
              <a:pPr>
                <a:defRPr/>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AAC10240-9B0D-2F4C-9EA9-A26A41569257}" type="datetime1">
              <a:rPr lang="fr-FR" smtClean="0"/>
              <a:pPr>
                <a:defRPr/>
              </a:pPr>
              <a:t>21/01/2018</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9E1F9A10-1EB2-6746-A018-52B59E4C011D}" type="slidenum">
              <a:rPr lang="fr-FR"/>
              <a:pPr>
                <a:defRPr/>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65000"/>
              </a:schemeClr>
            </a:gs>
            <a:gs pos="100000">
              <a:srgbClr val="FFFFFF"/>
            </a:gs>
          </a:gsLst>
          <a:lin ang="0" scaled="1"/>
          <a:tileRect/>
        </a:grad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a:defRPr/>
            </a:pPr>
            <a:fld id="{CB0D9217-8F53-0745-B54C-D1D4FE7ABFA7}" type="datetime1">
              <a:rPr lang="fr-FR" smtClean="0"/>
              <a:pPr>
                <a:defRPr/>
              </a:pPr>
              <a:t>21/01/2018</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cs typeface="+mn-cs"/>
              </a:defRPr>
            </a:lvl1pPr>
          </a:lstStyle>
          <a:p>
            <a:pPr>
              <a:defRPr/>
            </a:pPr>
            <a:fld id="{607987A7-EC22-6947-883D-742CBBCA26EC}" type="slidenum">
              <a:rPr lang="fr-FR"/>
              <a:pPr>
                <a:defRPr/>
              </a:pPr>
              <a:t>‹#›</a:t>
            </a:fld>
            <a:endParaRPr lang="fr-FR"/>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hf hdr="0" ftr="0" dt="0"/>
  <p:txStyles>
    <p:titleStyle>
      <a:lvl1pPr algn="ctr" defTabSz="457200" rtl="0" fontAlgn="base">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5" Type="http://schemas.openxmlformats.org/officeDocument/2006/relationships/image" Target="../media/image3.jpeg"/><Relationship Id="rId6" Type="http://schemas.openxmlformats.org/officeDocument/2006/relationships/image" Target="../media/image4.emf"/><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gif"/><Relationship Id="rId4" Type="http://schemas.openxmlformats.org/officeDocument/2006/relationships/image" Target="../media/image8.jpeg"/><Relationship Id="rId5" Type="http://schemas.openxmlformats.org/officeDocument/2006/relationships/image" Target="../media/image9.jpeg"/><Relationship Id="rId6" Type="http://schemas.openxmlformats.org/officeDocument/2006/relationships/image" Target="../media/image10.jpeg"/><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image" Target="../media/image14.png"/><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2.jpeg"/><Relationship Id="rId5" Type="http://schemas.openxmlformats.org/officeDocument/2006/relationships/image" Target="../media/image13.jpeg"/><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jpe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jpe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4" Type="http://schemas.openxmlformats.org/officeDocument/2006/relationships/image" Target="../media/image22.jpeg"/><Relationship Id="rId5"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jpeg"/><Relationship Id="rId3"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jpeg"/><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emf"/></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jpeg"/><Relationship Id="rId1" Type="http://schemas.openxmlformats.org/officeDocument/2006/relationships/slideLayout" Target="../slideLayouts/slideLayout7.xml"/><Relationship Id="rId2" Type="http://schemas.openxmlformats.org/officeDocument/2006/relationships/image" Target="../media/image28.emf"/></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32.jpeg"/><Relationship Id="rId5" Type="http://schemas.openxmlformats.org/officeDocument/2006/relationships/image" Target="../media/image33.jpe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36.jpeg"/><Relationship Id="rId5" Type="http://schemas.openxmlformats.org/officeDocument/2006/relationships/image" Target="../media/image37.jpeg"/><Relationship Id="rId6" Type="http://schemas.openxmlformats.org/officeDocument/2006/relationships/image" Target="../media/image38.jpeg"/><Relationship Id="rId7" Type="http://schemas.openxmlformats.org/officeDocument/2006/relationships/image" Target="../media/image39.png"/><Relationship Id="rId1" Type="http://schemas.openxmlformats.org/officeDocument/2006/relationships/slideLayout" Target="../slideLayouts/slideLayout7.xml"/><Relationship Id="rId2" Type="http://schemas.openxmlformats.org/officeDocument/2006/relationships/image" Target="../media/image34.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image" Target="../media/image41.jpeg"/><Relationship Id="rId5" Type="http://schemas.openxmlformats.org/officeDocument/2006/relationships/image" Target="../media/image42.jpeg"/><Relationship Id="rId6" Type="http://schemas.openxmlformats.org/officeDocument/2006/relationships/image" Target="../media/image43.jpeg"/><Relationship Id="rId7" Type="http://schemas.openxmlformats.org/officeDocument/2006/relationships/oleObject" Target="???" TargetMode="External"/><Relationship Id="rId8" Type="http://schemas.openxmlformats.org/officeDocument/2006/relationships/image" Target="../media/image40.png"/><Relationship Id="rId9" Type="http://schemas.openxmlformats.org/officeDocument/2006/relationships/image" Target="../media/image44.jpe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emf"/></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4" Type="http://schemas.openxmlformats.org/officeDocument/2006/relationships/image" Target="../media/image45.emf"/><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47.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8.jpeg"/><Relationship Id="rId4" Type="http://schemas.openxmlformats.org/officeDocument/2006/relationships/image" Target="../media/image49.jpeg"/><Relationship Id="rId5" Type="http://schemas.openxmlformats.org/officeDocument/2006/relationships/image" Target="../media/image50.jpeg"/><Relationship Id="rId6" Type="http://schemas.openxmlformats.org/officeDocument/2006/relationships/image" Target="../media/image51.jpg"/><Relationship Id="rId7" Type="http://schemas.openxmlformats.org/officeDocument/2006/relationships/image" Target="../media/image52.jpeg"/><Relationship Id="rId8" Type="http://schemas.openxmlformats.org/officeDocument/2006/relationships/image" Target="../media/image53.jpe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p:cNvPicPr>
            <a:picLocks noChangeAspect="1"/>
          </p:cNvPicPr>
          <p:nvPr/>
        </p:nvPicPr>
        <p:blipFill>
          <a:blip r:embed="rId3" cstate="screen">
            <a:alphaModFix amt="50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Rectangle 10"/>
          <p:cNvSpPr/>
          <p:nvPr/>
        </p:nvSpPr>
        <p:spPr>
          <a:xfrm>
            <a:off x="965200" y="2391827"/>
            <a:ext cx="7327900" cy="1354217"/>
          </a:xfrm>
          <a:prstGeom prst="rect">
            <a:avLst/>
          </a:prstGeom>
        </p:spPr>
        <p:txBody>
          <a:bodyPr>
            <a:spAutoFit/>
          </a:bodyPr>
          <a:lstStyle/>
          <a:p>
            <a:pPr algn="ctr">
              <a:spcAft>
                <a:spcPts val="1200"/>
              </a:spcAft>
            </a:pPr>
            <a:r>
              <a:rPr lang="en-GB" sz="3600" b="1" dirty="0" smtClean="0">
                <a:solidFill>
                  <a:srgbClr val="000000"/>
                </a:solidFill>
                <a:latin typeface="Arial Narrow"/>
                <a:ea typeface="Consolas"/>
                <a:cs typeface="Arial Narrow"/>
              </a:rPr>
              <a:t>The significance of ore mining districts </a:t>
            </a:r>
          </a:p>
          <a:p>
            <a:pPr algn="ctr">
              <a:spcAft>
                <a:spcPts val="1200"/>
              </a:spcAft>
            </a:pPr>
            <a:r>
              <a:rPr lang="en-GB" sz="3600" b="1" dirty="0" smtClean="0">
                <a:solidFill>
                  <a:srgbClr val="000000"/>
                </a:solidFill>
                <a:latin typeface="Arial Narrow"/>
                <a:ea typeface="Consolas"/>
                <a:cs typeface="Arial Narrow"/>
              </a:rPr>
              <a:t>and associated metallurgical sites </a:t>
            </a:r>
            <a:endParaRPr lang="en-GB" sz="2400" b="1" dirty="0">
              <a:latin typeface="Arial Narrow"/>
              <a:cs typeface="Arial Narrow"/>
            </a:endParaRPr>
          </a:p>
        </p:txBody>
      </p:sp>
      <p:pic>
        <p:nvPicPr>
          <p:cNvPr id="13316" name="Image 8" descr="CNRSfr-Q.eps"/>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63525" y="109538"/>
            <a:ext cx="1601788" cy="1601787"/>
          </a:xfrm>
          <a:prstGeom prst="rect">
            <a:avLst/>
          </a:prstGeom>
          <a:noFill/>
          <a:ln w="38100" cap="flat" cmpd="sng" algn="ctr">
            <a:noFill/>
            <a:prstDash val="solid"/>
            <a:miter lim="800000"/>
            <a:headEnd type="none" w="med" len="med"/>
            <a:tailEnd type="none" w="med" len="med"/>
          </a:ln>
        </p:spPr>
      </p:pic>
      <p:sp>
        <p:nvSpPr>
          <p:cNvPr id="13318" name="ZoneTexte 14"/>
          <p:cNvSpPr txBox="1">
            <a:spLocks noChangeArrowheads="1"/>
          </p:cNvSpPr>
          <p:nvPr/>
        </p:nvSpPr>
        <p:spPr bwMode="auto">
          <a:xfrm>
            <a:off x="3751293" y="4488377"/>
            <a:ext cx="1749198" cy="400110"/>
          </a:xfrm>
          <a:prstGeom prst="rect">
            <a:avLst/>
          </a:prstGeom>
          <a:noFill/>
          <a:ln w="9525">
            <a:noFill/>
            <a:miter lim="800000"/>
            <a:headEnd/>
            <a:tailEnd/>
          </a:ln>
        </p:spPr>
        <p:txBody>
          <a:bodyPr wrap="none">
            <a:prstTxWarp prst="textNoShape">
              <a:avLst/>
            </a:prstTxWarp>
            <a:spAutoFit/>
          </a:bodyPr>
          <a:lstStyle/>
          <a:p>
            <a:pPr algn="ctr"/>
            <a:r>
              <a:rPr lang="en-GB" sz="2000" b="1" dirty="0" smtClean="0">
                <a:latin typeface="Arial Narrow"/>
                <a:cs typeface="Arial Narrow"/>
              </a:rPr>
              <a:t>Sandrine Baron</a:t>
            </a:r>
            <a:endParaRPr lang="en-GB" sz="2000" b="1" baseline="30000" dirty="0">
              <a:latin typeface="Arial Narrow"/>
              <a:ea typeface="Arial Narrow" charset="0"/>
              <a:cs typeface="Arial Narrow"/>
            </a:endParaRPr>
          </a:p>
        </p:txBody>
      </p:sp>
      <p:sp>
        <p:nvSpPr>
          <p:cNvPr id="7" name="ZoneTexte 6"/>
          <p:cNvSpPr txBox="1"/>
          <p:nvPr/>
        </p:nvSpPr>
        <p:spPr>
          <a:xfrm>
            <a:off x="2129943" y="5303566"/>
            <a:ext cx="5430846" cy="369332"/>
          </a:xfrm>
          <a:prstGeom prst="rect">
            <a:avLst/>
          </a:prstGeom>
          <a:noFill/>
        </p:spPr>
        <p:txBody>
          <a:bodyPr wrap="none" rtlCol="0">
            <a:spAutoFit/>
          </a:bodyPr>
          <a:lstStyle/>
          <a:p>
            <a:r>
              <a:rPr lang="en-GB" b="1" dirty="0" smtClean="0">
                <a:latin typeface="Arial Narrow"/>
                <a:cs typeface="Arial Narrow"/>
              </a:rPr>
              <a:t>CNRS, TRACES laboratory, University of Toulouse, France</a:t>
            </a:r>
          </a:p>
        </p:txBody>
      </p:sp>
      <p:sp>
        <p:nvSpPr>
          <p:cNvPr id="17" name="ZoneTexte 16"/>
          <p:cNvSpPr txBox="1"/>
          <p:nvPr/>
        </p:nvSpPr>
        <p:spPr>
          <a:xfrm>
            <a:off x="1979971" y="6369635"/>
            <a:ext cx="6043770" cy="369332"/>
          </a:xfrm>
          <a:prstGeom prst="rect">
            <a:avLst/>
          </a:prstGeom>
          <a:noFill/>
        </p:spPr>
        <p:txBody>
          <a:bodyPr wrap="none" rtlCol="0">
            <a:spAutoFit/>
          </a:bodyPr>
          <a:lstStyle/>
          <a:p>
            <a:r>
              <a:rPr lang="en-GB" b="1" dirty="0" smtClean="0">
                <a:latin typeface="Arial Narrow"/>
                <a:cs typeface="Arial Narrow"/>
              </a:rPr>
              <a:t>ERC SILVER Kick-Off Meeting, Lyon, France, January 21-24, 2018</a:t>
            </a:r>
            <a:endParaRPr lang="en-GB" b="1" dirty="0">
              <a:latin typeface="Arial Narrow"/>
              <a:cs typeface="Arial Narrow"/>
            </a:endParaRPr>
          </a:p>
        </p:txBody>
      </p:sp>
      <p:sp>
        <p:nvSpPr>
          <p:cNvPr id="19" name="Espace réservé du numéro de diapositive 18"/>
          <p:cNvSpPr>
            <a:spLocks noGrp="1"/>
          </p:cNvSpPr>
          <p:nvPr>
            <p:ph type="sldNum" sz="quarter" idx="12"/>
          </p:nvPr>
        </p:nvSpPr>
        <p:spPr/>
        <p:txBody>
          <a:bodyPr/>
          <a:lstStyle/>
          <a:p>
            <a:pPr>
              <a:defRPr/>
            </a:pPr>
            <a:fld id="{222D8A44-60A9-7147-8B4E-3356F412ED3A}" type="slidenum">
              <a:rPr lang="fr-FR" smtClean="0"/>
              <a:pPr>
                <a:defRPr/>
              </a:pPr>
              <a:t>1</a:t>
            </a:fld>
            <a:endParaRPr lang="fr-FR"/>
          </a:p>
        </p:txBody>
      </p:sp>
      <p:pic>
        <p:nvPicPr>
          <p:cNvPr id="2" name="Image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25505" y="53340"/>
            <a:ext cx="2265155" cy="1242060"/>
          </a:xfrm>
          <a:prstGeom prst="rect">
            <a:avLst/>
          </a:prstGeom>
        </p:spPr>
      </p:pic>
      <p:pic>
        <p:nvPicPr>
          <p:cNvPr id="3" name="Image 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89686" y="138164"/>
            <a:ext cx="1072411" cy="1072411"/>
          </a:xfrm>
          <a:prstGeom prst="rect">
            <a:avLst/>
          </a:prstGeom>
        </p:spPr>
      </p:pic>
    </p:spTree>
  </p:cSld>
  <p:clrMapOvr>
    <a:masterClrMapping/>
  </p:clrMapOvr>
  <p:transition advTm="13483"/>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alphaModFix amt="35000"/>
            <a:extLst>
              <a:ext uri="{28A0092B-C50C-407E-A947-70E740481C1C}">
                <a14:useLocalDpi xmlns:a14="http://schemas.microsoft.com/office/drawing/2010/main"/>
              </a:ext>
            </a:extLst>
          </a:blip>
          <a:stretch>
            <a:fillRect/>
          </a:stretch>
        </p:blipFill>
        <p:spPr>
          <a:xfrm>
            <a:off x="2" y="0"/>
            <a:ext cx="9143998" cy="6858000"/>
          </a:xfrm>
          <a:prstGeom prst="rect">
            <a:avLst/>
          </a:prstGeom>
          <a:ln w="6350">
            <a:solidFill>
              <a:schemeClr val="tx1"/>
            </a:solidFill>
          </a:ln>
        </p:spPr>
      </p:pic>
      <p:sp>
        <p:nvSpPr>
          <p:cNvPr id="5" name="Rectangle 11"/>
          <p:cNvSpPr>
            <a:spLocks noChangeArrowheads="1"/>
          </p:cNvSpPr>
          <p:nvPr/>
        </p:nvSpPr>
        <p:spPr bwMode="auto">
          <a:xfrm>
            <a:off x="0" y="0"/>
            <a:ext cx="9144000" cy="6401753"/>
          </a:xfrm>
          <a:prstGeom prst="rect">
            <a:avLst/>
          </a:prstGeom>
          <a:noFill/>
          <a:ln w="9525">
            <a:noFill/>
            <a:miter lim="800000"/>
            <a:headEnd/>
            <a:tailEnd/>
          </a:ln>
        </p:spPr>
        <p:txBody>
          <a:bodyPr wrap="square">
            <a:prstTxWarp prst="textNoShape">
              <a:avLst/>
            </a:prstTxWarp>
            <a:spAutoFit/>
          </a:bodyPr>
          <a:lstStyle/>
          <a:p>
            <a:pPr algn="ctr"/>
            <a:endParaRPr lang="en-GB" sz="3600" dirty="0" smtClean="0">
              <a:solidFill>
                <a:srgbClr val="000000"/>
              </a:solidFill>
              <a:latin typeface="Arial Narrow"/>
              <a:ea typeface="Consolas"/>
              <a:cs typeface="Arial Narrow"/>
            </a:endParaRPr>
          </a:p>
          <a:p>
            <a:pPr algn="ctr">
              <a:spcAft>
                <a:spcPts val="1200"/>
              </a:spcAft>
            </a:pPr>
            <a:r>
              <a:rPr lang="en-GB" sz="3600" dirty="0">
                <a:solidFill>
                  <a:srgbClr val="000000"/>
                </a:solidFill>
                <a:latin typeface="Arial Narrow"/>
                <a:ea typeface="Consolas"/>
                <a:cs typeface="Arial Narrow"/>
              </a:rPr>
              <a:t>The significance of ore mining districts </a:t>
            </a:r>
          </a:p>
          <a:p>
            <a:pPr algn="ctr">
              <a:spcAft>
                <a:spcPts val="1200"/>
              </a:spcAft>
            </a:pPr>
            <a:r>
              <a:rPr lang="en-GB" sz="3600" dirty="0">
                <a:solidFill>
                  <a:srgbClr val="000000"/>
                </a:solidFill>
                <a:latin typeface="Arial Narrow"/>
                <a:ea typeface="Consolas"/>
                <a:cs typeface="Arial Narrow"/>
              </a:rPr>
              <a:t>and associated metallurgical </a:t>
            </a:r>
            <a:r>
              <a:rPr lang="en-GB" sz="3600" dirty="0" smtClean="0">
                <a:solidFill>
                  <a:srgbClr val="000000"/>
                </a:solidFill>
                <a:latin typeface="Arial Narrow"/>
                <a:ea typeface="Consolas"/>
                <a:cs typeface="Arial Narrow"/>
              </a:rPr>
              <a:t>sites </a:t>
            </a:r>
            <a:endParaRPr lang="en-GB" sz="2400" dirty="0">
              <a:latin typeface="Arial Narrow"/>
              <a:cs typeface="Arial Narrow"/>
            </a:endParaRPr>
          </a:p>
          <a:p>
            <a:pPr algn="ctr"/>
            <a:endParaRPr lang="en-GB" sz="3600" b="1" dirty="0" smtClean="0">
              <a:solidFill>
                <a:srgbClr val="000000"/>
              </a:solidFill>
              <a:latin typeface="Arial Narrow"/>
              <a:ea typeface="Consolas"/>
              <a:cs typeface="Arial Narrow"/>
              <a:sym typeface="Symbol" charset="2"/>
            </a:endParaRPr>
          </a:p>
          <a:p>
            <a:endParaRPr lang="en-GB" sz="3600" b="1" dirty="0" smtClean="0">
              <a:latin typeface="Arial Narrow" charset="0"/>
              <a:ea typeface="Arial Narrow" charset="0"/>
              <a:cs typeface="Arial Narrow" charset="0"/>
              <a:sym typeface="Symbol" charset="2"/>
            </a:endParaRPr>
          </a:p>
          <a:p>
            <a:pPr marL="457200" indent="-457200">
              <a:buFontTx/>
              <a:buChar char="-"/>
            </a:pPr>
            <a:r>
              <a:rPr lang="en-GB" sz="3000" dirty="0" smtClean="0">
                <a:latin typeface="Arial Narrow" charset="0"/>
                <a:ea typeface="Arial Narrow" charset="0"/>
                <a:cs typeface="Arial Narrow" charset="0"/>
                <a:sym typeface="Symbol" charset="2"/>
              </a:rPr>
              <a:t>General background</a:t>
            </a:r>
          </a:p>
          <a:p>
            <a:pPr marL="1371600" lvl="2" indent="-457200">
              <a:buFontTx/>
              <a:buChar char="-"/>
            </a:pPr>
            <a:r>
              <a:rPr lang="en-GB" sz="3000" dirty="0" smtClean="0">
                <a:latin typeface="Arial Narrow" charset="0"/>
                <a:ea typeface="Arial Narrow" charset="0"/>
                <a:cs typeface="Arial Narrow" charset="0"/>
                <a:sym typeface="Symbol" charset="2"/>
              </a:rPr>
              <a:t>Theoretical lead-silver </a:t>
            </a:r>
            <a:r>
              <a:rPr lang="en-GB" sz="3000" i="1" dirty="0" err="1" smtClean="0">
                <a:latin typeface="Arial Narrow" charset="0"/>
                <a:ea typeface="Arial Narrow" charset="0"/>
                <a:cs typeface="Arial Narrow" charset="0"/>
                <a:sym typeface="Symbol" charset="2"/>
              </a:rPr>
              <a:t>chaîne</a:t>
            </a:r>
            <a:r>
              <a:rPr lang="en-GB" sz="3000" i="1" dirty="0" smtClean="0">
                <a:latin typeface="Arial Narrow" charset="0"/>
                <a:ea typeface="Arial Narrow" charset="0"/>
                <a:cs typeface="Arial Narrow" charset="0"/>
                <a:sym typeface="Symbol" charset="2"/>
              </a:rPr>
              <a:t> </a:t>
            </a:r>
            <a:r>
              <a:rPr lang="en-GB" sz="3000" i="1" dirty="0" err="1" smtClean="0">
                <a:latin typeface="Arial Narrow" charset="0"/>
                <a:ea typeface="Arial Narrow" charset="0"/>
                <a:cs typeface="Arial Narrow" charset="0"/>
                <a:sym typeface="Symbol" charset="2"/>
              </a:rPr>
              <a:t>opératoire</a:t>
            </a:r>
            <a:endParaRPr lang="en-GB" sz="3000" i="1" dirty="0">
              <a:latin typeface="Arial Narrow" charset="0"/>
              <a:ea typeface="Arial Narrow" charset="0"/>
              <a:cs typeface="Arial Narrow" charset="0"/>
              <a:sym typeface="Symbol" charset="2"/>
            </a:endParaRPr>
          </a:p>
          <a:p>
            <a:pPr marL="1371600" lvl="2" indent="-457200">
              <a:buFontTx/>
              <a:buChar char="-"/>
            </a:pPr>
            <a:r>
              <a:rPr lang="en-GB" sz="3000" dirty="0" smtClean="0">
                <a:latin typeface="Arial Narrow" charset="0"/>
                <a:ea typeface="Arial Narrow" charset="0"/>
                <a:cs typeface="Arial Narrow" charset="0"/>
                <a:sym typeface="Symbol" charset="2"/>
              </a:rPr>
              <a:t>Theory of metal provenance study</a:t>
            </a:r>
          </a:p>
          <a:p>
            <a:pPr marL="457200" indent="-457200">
              <a:buFontTx/>
              <a:buChar char="-"/>
            </a:pPr>
            <a:r>
              <a:rPr lang="en-GB" sz="3000" dirty="0" smtClean="0">
                <a:latin typeface="Arial Narrow" charset="0"/>
                <a:ea typeface="Arial Narrow" charset="0"/>
                <a:cs typeface="Arial Narrow" charset="0"/>
                <a:sym typeface="Symbol" charset="2"/>
              </a:rPr>
              <a:t>Limiting factors</a:t>
            </a:r>
          </a:p>
          <a:p>
            <a:pPr marL="457200" indent="-457200">
              <a:buFontTx/>
              <a:buChar char="-"/>
            </a:pPr>
            <a:r>
              <a:rPr lang="en-GB" sz="3000" dirty="0" smtClean="0">
                <a:latin typeface="Arial Narrow" charset="0"/>
                <a:ea typeface="Arial Narrow" charset="0"/>
                <a:cs typeface="Arial Narrow" charset="0"/>
                <a:sym typeface="Symbol" charset="2"/>
              </a:rPr>
              <a:t>Strategy</a:t>
            </a:r>
          </a:p>
          <a:p>
            <a:pPr marL="457200" indent="-457200">
              <a:buFontTx/>
              <a:buChar char="-"/>
            </a:pPr>
            <a:r>
              <a:rPr lang="en-GB" sz="3000" dirty="0" smtClean="0">
                <a:latin typeface="Arial Narrow" charset="0"/>
                <a:ea typeface="Arial Narrow" charset="0"/>
                <a:cs typeface="Arial Narrow" charset="0"/>
                <a:sym typeface="Symbol" charset="2"/>
              </a:rPr>
              <a:t>Archaeological examples</a:t>
            </a:r>
          </a:p>
          <a:p>
            <a:pPr marL="457200" lvl="2" indent="-457200">
              <a:buFontTx/>
              <a:buChar char="-"/>
            </a:pPr>
            <a:r>
              <a:rPr lang="en-GB" sz="3000" dirty="0" smtClean="0">
                <a:latin typeface="Arial Narrow" charset="0"/>
                <a:ea typeface="Arial Narrow" charset="0"/>
                <a:cs typeface="Arial Narrow" charset="0"/>
                <a:sym typeface="Symbol" charset="2"/>
              </a:rPr>
              <a:t>Conclusion : expectations and required work for SILVER</a:t>
            </a:r>
            <a:endParaRPr lang="en-GB" sz="3000" dirty="0" smtClean="0">
              <a:latin typeface="Arial Narrow" charset="0"/>
              <a:ea typeface="Arial Narrow" charset="0"/>
              <a:cs typeface="Arial Narrow" charset="0"/>
            </a:endParaRPr>
          </a:p>
        </p:txBody>
      </p:sp>
      <p:sp>
        <p:nvSpPr>
          <p:cNvPr id="4" name="Espace réservé du numéro de diapositive 3"/>
          <p:cNvSpPr>
            <a:spLocks noGrp="1"/>
          </p:cNvSpPr>
          <p:nvPr>
            <p:ph type="sldNum" sz="quarter" idx="12"/>
          </p:nvPr>
        </p:nvSpPr>
        <p:spPr/>
        <p:txBody>
          <a:bodyPr/>
          <a:lstStyle/>
          <a:p>
            <a:pPr>
              <a:defRPr/>
            </a:pPr>
            <a:fld id="{222D8A44-60A9-7147-8B4E-3356F412ED3A}" type="slidenum">
              <a:rPr lang="fr-FR" smtClean="0"/>
              <a:pPr>
                <a:defRPr/>
              </a:pPr>
              <a:t>2</a:t>
            </a:fld>
            <a:endParaRPr lang="fr-FR"/>
          </a:p>
        </p:txBody>
      </p:sp>
    </p:spTree>
    <p:extLst>
      <p:ext uri="{BB962C8B-B14F-4D97-AF65-F5344CB8AC3E}">
        <p14:creationId xmlns:p14="http://schemas.microsoft.com/office/powerpoint/2010/main" val="470211272"/>
      </p:ext>
    </p:extLst>
  </p:cSld>
  <p:clrMapOvr>
    <a:masterClrMapping/>
  </p:clrMapOvr>
  <p:transition advTm="7549"/>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alphaModFix amt="35000"/>
            <a:extLst>
              <a:ext uri="{28A0092B-C50C-407E-A947-70E740481C1C}">
                <a14:useLocalDpi xmlns:a14="http://schemas.microsoft.com/office/drawing/2010/main"/>
              </a:ext>
            </a:extLst>
          </a:blip>
          <a:stretch>
            <a:fillRect/>
          </a:stretch>
        </p:blipFill>
        <p:spPr>
          <a:xfrm>
            <a:off x="2" y="0"/>
            <a:ext cx="9143998" cy="6858000"/>
          </a:xfrm>
          <a:prstGeom prst="rect">
            <a:avLst/>
          </a:prstGeom>
          <a:ln w="6350">
            <a:solidFill>
              <a:schemeClr val="tx1"/>
            </a:solidFill>
          </a:ln>
        </p:spPr>
      </p:pic>
      <p:sp>
        <p:nvSpPr>
          <p:cNvPr id="5" name="Rectangle 11"/>
          <p:cNvSpPr>
            <a:spLocks noChangeArrowheads="1"/>
          </p:cNvSpPr>
          <p:nvPr/>
        </p:nvSpPr>
        <p:spPr bwMode="auto">
          <a:xfrm>
            <a:off x="0" y="0"/>
            <a:ext cx="9144000" cy="6401753"/>
          </a:xfrm>
          <a:prstGeom prst="rect">
            <a:avLst/>
          </a:prstGeom>
          <a:noFill/>
          <a:ln w="9525">
            <a:noFill/>
            <a:miter lim="800000"/>
            <a:headEnd/>
            <a:tailEnd/>
          </a:ln>
        </p:spPr>
        <p:txBody>
          <a:bodyPr wrap="square">
            <a:prstTxWarp prst="textNoShape">
              <a:avLst/>
            </a:prstTxWarp>
            <a:spAutoFit/>
          </a:bodyPr>
          <a:lstStyle/>
          <a:p>
            <a:pPr algn="ctr"/>
            <a:endParaRPr lang="en-GB" sz="3600" dirty="0" smtClean="0">
              <a:solidFill>
                <a:srgbClr val="000000"/>
              </a:solidFill>
              <a:latin typeface="Arial Narrow"/>
              <a:ea typeface="Consolas"/>
              <a:cs typeface="Arial Narrow"/>
            </a:endParaRPr>
          </a:p>
          <a:p>
            <a:pPr algn="ctr">
              <a:spcAft>
                <a:spcPts val="1200"/>
              </a:spcAft>
            </a:pPr>
            <a:r>
              <a:rPr lang="en-GB" sz="3600" dirty="0">
                <a:solidFill>
                  <a:srgbClr val="000000"/>
                </a:solidFill>
                <a:latin typeface="Arial Narrow"/>
                <a:ea typeface="Consolas"/>
                <a:cs typeface="Arial Narrow"/>
              </a:rPr>
              <a:t>The significance of ore mining districts </a:t>
            </a:r>
          </a:p>
          <a:p>
            <a:pPr algn="ctr">
              <a:spcAft>
                <a:spcPts val="1200"/>
              </a:spcAft>
            </a:pPr>
            <a:r>
              <a:rPr lang="en-GB" sz="3600" dirty="0">
                <a:solidFill>
                  <a:srgbClr val="000000"/>
                </a:solidFill>
                <a:latin typeface="Arial Narrow"/>
                <a:ea typeface="Consolas"/>
                <a:cs typeface="Arial Narrow"/>
              </a:rPr>
              <a:t>and associated metallurgical </a:t>
            </a:r>
            <a:r>
              <a:rPr lang="en-GB" sz="3600" dirty="0" smtClean="0">
                <a:solidFill>
                  <a:srgbClr val="000000"/>
                </a:solidFill>
                <a:latin typeface="Arial Narrow"/>
                <a:ea typeface="Consolas"/>
                <a:cs typeface="Arial Narrow"/>
              </a:rPr>
              <a:t>sites </a:t>
            </a:r>
            <a:endParaRPr lang="en-GB" sz="2400" dirty="0">
              <a:latin typeface="Arial Narrow"/>
              <a:cs typeface="Arial Narrow"/>
            </a:endParaRPr>
          </a:p>
          <a:p>
            <a:pPr algn="ctr"/>
            <a:endParaRPr lang="en-GB" sz="3600" b="1" dirty="0" smtClean="0">
              <a:solidFill>
                <a:srgbClr val="000000"/>
              </a:solidFill>
              <a:latin typeface="Arial Narrow"/>
              <a:ea typeface="Consolas"/>
              <a:cs typeface="Arial Narrow"/>
              <a:sym typeface="Symbol" charset="2"/>
            </a:endParaRPr>
          </a:p>
          <a:p>
            <a:endParaRPr lang="en-GB" sz="3600" b="1" dirty="0" smtClean="0">
              <a:latin typeface="Arial Narrow" charset="0"/>
              <a:ea typeface="Arial Narrow" charset="0"/>
              <a:cs typeface="Arial Narrow" charset="0"/>
              <a:sym typeface="Symbol" charset="2"/>
            </a:endParaRPr>
          </a:p>
          <a:p>
            <a:pPr marL="457200" indent="-457200">
              <a:buFontTx/>
              <a:buChar char="-"/>
            </a:pPr>
            <a:r>
              <a:rPr lang="en-GB" sz="3000" dirty="0" smtClean="0">
                <a:latin typeface="Arial Narrow" charset="0"/>
                <a:ea typeface="Arial Narrow" charset="0"/>
                <a:cs typeface="Arial Narrow" charset="0"/>
                <a:sym typeface="Symbol" charset="2"/>
              </a:rPr>
              <a:t>General background</a:t>
            </a:r>
          </a:p>
          <a:p>
            <a:pPr marL="1371600" lvl="2" indent="-457200">
              <a:buFontTx/>
              <a:buChar char="-"/>
            </a:pPr>
            <a:r>
              <a:rPr lang="en-GB" sz="3000" dirty="0" smtClean="0">
                <a:latin typeface="Arial Narrow" charset="0"/>
                <a:ea typeface="Arial Narrow" charset="0"/>
                <a:cs typeface="Arial Narrow" charset="0"/>
                <a:sym typeface="Symbol" charset="2"/>
              </a:rPr>
              <a:t>Theoretical lead-silver </a:t>
            </a:r>
            <a:r>
              <a:rPr lang="en-GB" sz="3000" i="1" dirty="0" err="1" smtClean="0">
                <a:latin typeface="Arial Narrow" charset="0"/>
                <a:ea typeface="Arial Narrow" charset="0"/>
                <a:cs typeface="Arial Narrow" charset="0"/>
                <a:sym typeface="Symbol" charset="2"/>
              </a:rPr>
              <a:t>chaîne</a:t>
            </a:r>
            <a:r>
              <a:rPr lang="en-GB" sz="3000" i="1" dirty="0" smtClean="0">
                <a:latin typeface="Arial Narrow" charset="0"/>
                <a:ea typeface="Arial Narrow" charset="0"/>
                <a:cs typeface="Arial Narrow" charset="0"/>
                <a:sym typeface="Symbol" charset="2"/>
              </a:rPr>
              <a:t> </a:t>
            </a:r>
            <a:r>
              <a:rPr lang="en-GB" sz="3000" i="1" dirty="0" err="1" smtClean="0">
                <a:latin typeface="Arial Narrow" charset="0"/>
                <a:ea typeface="Arial Narrow" charset="0"/>
                <a:cs typeface="Arial Narrow" charset="0"/>
                <a:sym typeface="Symbol" charset="2"/>
              </a:rPr>
              <a:t>opératoire</a:t>
            </a:r>
            <a:endParaRPr lang="en-GB" sz="3000" i="1" dirty="0">
              <a:latin typeface="Arial Narrow" charset="0"/>
              <a:ea typeface="Arial Narrow" charset="0"/>
              <a:cs typeface="Arial Narrow" charset="0"/>
              <a:sym typeface="Symbol" charset="2"/>
            </a:endParaRPr>
          </a:p>
          <a:p>
            <a:pPr marL="1371600" lvl="2" indent="-457200">
              <a:buFontTx/>
              <a:buChar char="-"/>
            </a:pPr>
            <a:r>
              <a:rPr lang="en-GB" sz="3000" dirty="0" smtClean="0">
                <a:solidFill>
                  <a:schemeClr val="bg1"/>
                </a:solidFill>
                <a:latin typeface="Arial Narrow" charset="0"/>
                <a:ea typeface="Arial Narrow" charset="0"/>
                <a:cs typeface="Arial Narrow" charset="0"/>
                <a:sym typeface="Symbol" charset="2"/>
              </a:rPr>
              <a:t>Theory of metal provenance study</a:t>
            </a:r>
          </a:p>
          <a:p>
            <a:pPr marL="457200" indent="-457200">
              <a:buFontTx/>
              <a:buChar char="-"/>
            </a:pPr>
            <a:r>
              <a:rPr lang="en-GB" sz="3000" dirty="0" smtClean="0">
                <a:solidFill>
                  <a:schemeClr val="bg1"/>
                </a:solidFill>
                <a:latin typeface="Arial Narrow" charset="0"/>
                <a:ea typeface="Arial Narrow" charset="0"/>
                <a:cs typeface="Arial Narrow" charset="0"/>
                <a:sym typeface="Symbol" charset="2"/>
              </a:rPr>
              <a:t>Limiting factors</a:t>
            </a:r>
          </a:p>
          <a:p>
            <a:pPr marL="457200" indent="-457200">
              <a:buFontTx/>
              <a:buChar char="-"/>
            </a:pPr>
            <a:r>
              <a:rPr lang="en-GB" sz="3000" dirty="0" smtClean="0">
                <a:solidFill>
                  <a:schemeClr val="bg1"/>
                </a:solidFill>
                <a:latin typeface="Arial Narrow" charset="0"/>
                <a:ea typeface="Arial Narrow" charset="0"/>
                <a:cs typeface="Arial Narrow" charset="0"/>
                <a:sym typeface="Symbol" charset="2"/>
              </a:rPr>
              <a:t>Strategy</a:t>
            </a:r>
          </a:p>
          <a:p>
            <a:pPr marL="457200" indent="-457200">
              <a:buFontTx/>
              <a:buChar char="-"/>
            </a:pPr>
            <a:r>
              <a:rPr lang="en-GB" sz="3000" dirty="0" smtClean="0">
                <a:solidFill>
                  <a:schemeClr val="bg1"/>
                </a:solidFill>
                <a:latin typeface="Arial Narrow" charset="0"/>
                <a:ea typeface="Arial Narrow" charset="0"/>
                <a:cs typeface="Arial Narrow" charset="0"/>
                <a:sym typeface="Symbol" charset="2"/>
              </a:rPr>
              <a:t>Archaeological examples</a:t>
            </a:r>
          </a:p>
          <a:p>
            <a:pPr marL="457200" lvl="2" indent="-457200">
              <a:buFontTx/>
              <a:buChar char="-"/>
            </a:pPr>
            <a:r>
              <a:rPr lang="en-GB" sz="3000" dirty="0" smtClean="0">
                <a:solidFill>
                  <a:schemeClr val="bg1"/>
                </a:solidFill>
                <a:latin typeface="Arial Narrow" charset="0"/>
                <a:ea typeface="Arial Narrow" charset="0"/>
                <a:cs typeface="Arial Narrow" charset="0"/>
                <a:sym typeface="Symbol" charset="2"/>
              </a:rPr>
              <a:t>Conclusion : expectations and required work for SILVER</a:t>
            </a:r>
            <a:endParaRPr lang="en-GB" sz="3000" dirty="0" smtClean="0">
              <a:solidFill>
                <a:schemeClr val="bg1"/>
              </a:solidFill>
              <a:latin typeface="Arial Narrow" charset="0"/>
              <a:ea typeface="Arial Narrow" charset="0"/>
              <a:cs typeface="Arial Narrow" charset="0"/>
            </a:endParaRPr>
          </a:p>
        </p:txBody>
      </p:sp>
      <p:sp>
        <p:nvSpPr>
          <p:cNvPr id="4" name="Espace réservé du numéro de diapositive 3"/>
          <p:cNvSpPr>
            <a:spLocks noGrp="1"/>
          </p:cNvSpPr>
          <p:nvPr>
            <p:ph type="sldNum" sz="quarter" idx="12"/>
          </p:nvPr>
        </p:nvSpPr>
        <p:spPr/>
        <p:txBody>
          <a:bodyPr/>
          <a:lstStyle/>
          <a:p>
            <a:pPr>
              <a:defRPr/>
            </a:pPr>
            <a:fld id="{222D8A44-60A9-7147-8B4E-3356F412ED3A}" type="slidenum">
              <a:rPr lang="fr-FR" smtClean="0"/>
              <a:pPr>
                <a:defRPr/>
              </a:pPr>
              <a:t>3</a:t>
            </a:fld>
            <a:endParaRPr lang="fr-FR"/>
          </a:p>
        </p:txBody>
      </p:sp>
    </p:spTree>
    <p:extLst>
      <p:ext uri="{BB962C8B-B14F-4D97-AF65-F5344CB8AC3E}">
        <p14:creationId xmlns:p14="http://schemas.microsoft.com/office/powerpoint/2010/main" val="1676298102"/>
      </p:ext>
    </p:extLst>
  </p:cSld>
  <p:clrMapOvr>
    <a:masterClrMapping/>
  </p:clrMapOvr>
  <p:transition advTm="7549"/>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ensées 3"/>
          <p:cNvSpPr/>
          <p:nvPr/>
        </p:nvSpPr>
        <p:spPr bwMode="auto">
          <a:xfrm>
            <a:off x="5527529" y="3793195"/>
            <a:ext cx="351878" cy="394817"/>
          </a:xfrm>
          <a:prstGeom prst="cloudCallout">
            <a:avLst>
              <a:gd name="adj1" fmla="val -431808"/>
              <a:gd name="adj2" fmla="val 103279"/>
            </a:avLst>
          </a:prstGeom>
          <a:solidFill>
            <a:srgbClr val="C4BD97"/>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7" name="Trapèze 6"/>
          <p:cNvSpPr/>
          <p:nvPr/>
        </p:nvSpPr>
        <p:spPr bwMode="auto">
          <a:xfrm>
            <a:off x="5070328" y="1690554"/>
            <a:ext cx="584200" cy="703262"/>
          </a:xfrm>
          <a:prstGeom prst="trapezoid">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grpSp>
        <p:nvGrpSpPr>
          <p:cNvPr id="2" name="Grouper 96"/>
          <p:cNvGrpSpPr>
            <a:grpSpLocks/>
          </p:cNvGrpSpPr>
          <p:nvPr/>
        </p:nvGrpSpPr>
        <p:grpSpPr bwMode="auto">
          <a:xfrm>
            <a:off x="3793978" y="3105010"/>
            <a:ext cx="1454150" cy="558799"/>
            <a:chOff x="209195" y="3238712"/>
            <a:chExt cx="1454118" cy="558744"/>
          </a:xfrm>
        </p:grpSpPr>
        <p:sp>
          <p:nvSpPr>
            <p:cNvPr id="135" name="Cube 134"/>
            <p:cNvSpPr/>
            <p:nvPr/>
          </p:nvSpPr>
          <p:spPr>
            <a:xfrm>
              <a:off x="837831" y="3340302"/>
              <a:ext cx="825482" cy="203180"/>
            </a:xfrm>
            <a:prstGeom prst="cube">
              <a:avLst/>
            </a:prstGeom>
            <a:solidFill>
              <a:schemeClr val="accent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36" name="Cube 12"/>
            <p:cNvSpPr/>
            <p:nvPr/>
          </p:nvSpPr>
          <p:spPr>
            <a:xfrm>
              <a:off x="209195" y="3238712"/>
              <a:ext cx="825482" cy="203180"/>
            </a:xfrm>
            <a:prstGeom prst="cube">
              <a:avLst/>
            </a:prstGeom>
            <a:solidFill>
              <a:schemeClr val="accent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37" name="Cube 136"/>
            <p:cNvSpPr/>
            <p:nvPr/>
          </p:nvSpPr>
          <p:spPr>
            <a:xfrm>
              <a:off x="536213" y="3492687"/>
              <a:ext cx="825482" cy="203180"/>
            </a:xfrm>
            <a:prstGeom prst="cube">
              <a:avLst/>
            </a:prstGeom>
            <a:solidFill>
              <a:schemeClr val="accent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38" name="Cube 14"/>
            <p:cNvSpPr/>
            <p:nvPr/>
          </p:nvSpPr>
          <p:spPr>
            <a:xfrm>
              <a:off x="209195" y="3594276"/>
              <a:ext cx="825482" cy="203180"/>
            </a:xfrm>
            <a:prstGeom prst="cube">
              <a:avLst/>
            </a:prstGeom>
            <a:solidFill>
              <a:schemeClr val="accent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grpSp>
      <p:sp>
        <p:nvSpPr>
          <p:cNvPr id="9" name="ZoneTexte 22"/>
          <p:cNvSpPr txBox="1">
            <a:spLocks noChangeArrowheads="1"/>
          </p:cNvSpPr>
          <p:nvPr/>
        </p:nvSpPr>
        <p:spPr bwMode="auto">
          <a:xfrm>
            <a:off x="4473801" y="2431643"/>
            <a:ext cx="1760418" cy="338554"/>
          </a:xfrm>
          <a:prstGeom prst="rect">
            <a:avLst/>
          </a:prstGeom>
          <a:noFill/>
          <a:ln w="19050">
            <a:noFill/>
            <a:round/>
            <a:headEnd/>
            <a:tailEnd/>
          </a:ln>
        </p:spPr>
        <p:txBody>
          <a:bodyPr wrap="none">
            <a:prstTxWarp prst="textNoShape">
              <a:avLst/>
            </a:prstTxWarp>
            <a:spAutoFit/>
          </a:bodyPr>
          <a:lstStyle/>
          <a:p>
            <a:r>
              <a:rPr lang="en-GB" sz="1600" dirty="0" smtClean="0">
                <a:latin typeface="Arial Narrow" charset="0"/>
                <a:ea typeface="Arial Narrow" charset="0"/>
                <a:cs typeface="Arial Narrow" charset="0"/>
              </a:rPr>
              <a:t>Metallurgical process</a:t>
            </a:r>
            <a:endParaRPr lang="en-GB" sz="1600" dirty="0">
              <a:latin typeface="Arial Narrow" charset="0"/>
              <a:ea typeface="Arial Narrow" charset="0"/>
              <a:cs typeface="Arial Narrow" charset="0"/>
            </a:endParaRPr>
          </a:p>
        </p:txBody>
      </p:sp>
      <p:sp>
        <p:nvSpPr>
          <p:cNvPr id="10" name="ZoneTexte 23"/>
          <p:cNvSpPr txBox="1">
            <a:spLocks noChangeArrowheads="1"/>
          </p:cNvSpPr>
          <p:nvPr/>
        </p:nvSpPr>
        <p:spPr bwMode="auto">
          <a:xfrm>
            <a:off x="3248546" y="3664291"/>
            <a:ext cx="1822935" cy="338554"/>
          </a:xfrm>
          <a:prstGeom prst="rect">
            <a:avLst/>
          </a:prstGeom>
          <a:noFill/>
          <a:ln w="19050">
            <a:noFill/>
            <a:round/>
            <a:headEnd/>
            <a:tailEnd/>
          </a:ln>
        </p:spPr>
        <p:txBody>
          <a:bodyPr wrap="none">
            <a:prstTxWarp prst="textNoShape">
              <a:avLst/>
            </a:prstTxWarp>
            <a:spAutoFit/>
          </a:bodyPr>
          <a:lstStyle/>
          <a:p>
            <a:r>
              <a:rPr lang="en-GB" sz="1600" dirty="0" smtClean="0">
                <a:latin typeface="Arial Narrow" charset="0"/>
                <a:ea typeface="Arial Narrow" charset="0"/>
                <a:cs typeface="Arial Narrow" charset="0"/>
              </a:rPr>
              <a:t>Lead bullion (</a:t>
            </a:r>
            <a:r>
              <a:rPr lang="en-GB" sz="1600" smtClean="0">
                <a:latin typeface="Arial Narrow" charset="0"/>
                <a:ea typeface="Arial Narrow" charset="0"/>
                <a:cs typeface="Arial Narrow" charset="0"/>
              </a:rPr>
              <a:t>Ag rich)</a:t>
            </a:r>
            <a:endParaRPr lang="en-GB" sz="1600" dirty="0">
              <a:latin typeface="Arial Narrow" charset="0"/>
              <a:ea typeface="Arial Narrow" charset="0"/>
              <a:cs typeface="Arial Narrow" charset="0"/>
            </a:endParaRPr>
          </a:p>
        </p:txBody>
      </p:sp>
      <p:sp>
        <p:nvSpPr>
          <p:cNvPr id="11" name="ZoneTexte 25"/>
          <p:cNvSpPr txBox="1">
            <a:spLocks noChangeArrowheads="1"/>
          </p:cNvSpPr>
          <p:nvPr/>
        </p:nvSpPr>
        <p:spPr bwMode="auto">
          <a:xfrm>
            <a:off x="6186556" y="3647815"/>
            <a:ext cx="604653" cy="338554"/>
          </a:xfrm>
          <a:prstGeom prst="rect">
            <a:avLst/>
          </a:prstGeom>
          <a:noFill/>
          <a:ln w="19050">
            <a:noFill/>
            <a:round/>
            <a:headEnd/>
            <a:tailEnd/>
          </a:ln>
        </p:spPr>
        <p:txBody>
          <a:bodyPr wrap="none">
            <a:prstTxWarp prst="textNoShape">
              <a:avLst/>
            </a:prstTxWarp>
            <a:spAutoFit/>
          </a:bodyPr>
          <a:lstStyle/>
          <a:p>
            <a:r>
              <a:rPr lang="en-GB" sz="1600" dirty="0" smtClean="0">
                <a:latin typeface="Arial Narrow" charset="0"/>
                <a:ea typeface="Arial Narrow" charset="0"/>
                <a:cs typeface="Arial Narrow" charset="0"/>
              </a:rPr>
              <a:t>Slags</a:t>
            </a:r>
            <a:endParaRPr lang="en-GB" sz="1600" dirty="0">
              <a:latin typeface="Arial Narrow" charset="0"/>
              <a:ea typeface="Arial Narrow" charset="0"/>
              <a:cs typeface="Arial Narrow" charset="0"/>
            </a:endParaRPr>
          </a:p>
        </p:txBody>
      </p:sp>
      <p:sp>
        <p:nvSpPr>
          <p:cNvPr id="12" name="Arrondir un rectangle avec un coin du même côté 11"/>
          <p:cNvSpPr>
            <a:spLocks/>
          </p:cNvSpPr>
          <p:nvPr/>
        </p:nvSpPr>
        <p:spPr bwMode="auto">
          <a:xfrm>
            <a:off x="3724128" y="4375016"/>
            <a:ext cx="781050" cy="431800"/>
          </a:xfrm>
          <a:prstGeom prst="round2SameRect">
            <a:avLst/>
          </a:prstGeom>
          <a:solidFill>
            <a:schemeClr val="tx1"/>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grpSp>
        <p:nvGrpSpPr>
          <p:cNvPr id="8" name="Grouper 84"/>
          <p:cNvGrpSpPr>
            <a:grpSpLocks noChangeAspect="1"/>
          </p:cNvGrpSpPr>
          <p:nvPr/>
        </p:nvGrpSpPr>
        <p:grpSpPr bwMode="auto">
          <a:xfrm>
            <a:off x="2866879" y="5478325"/>
            <a:ext cx="334963" cy="166687"/>
            <a:chOff x="894828" y="5372666"/>
            <a:chExt cx="516906" cy="257207"/>
          </a:xfrm>
        </p:grpSpPr>
        <p:sp>
          <p:nvSpPr>
            <p:cNvPr id="131" name="Stockage à accès direct 130"/>
            <p:cNvSpPr/>
            <p:nvPr/>
          </p:nvSpPr>
          <p:spPr>
            <a:xfrm>
              <a:off x="948723" y="5372666"/>
              <a:ext cx="205782" cy="105332"/>
            </a:xfrm>
            <a:prstGeom prst="flowChartMagneticDrum">
              <a:avLst/>
            </a:prstGeom>
            <a:solidFill>
              <a:schemeClr val="bg1">
                <a:lumMod val="85000"/>
              </a:schemeClr>
            </a:solidFill>
            <a:ln w="12700" cap="flat" cmpd="sng" algn="ctr">
              <a:solidFill>
                <a:srgbClr val="00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32" name="Stockage à accès direct 131"/>
            <p:cNvSpPr/>
            <p:nvPr/>
          </p:nvSpPr>
          <p:spPr>
            <a:xfrm>
              <a:off x="1100610" y="5524541"/>
              <a:ext cx="208233" cy="105332"/>
            </a:xfrm>
            <a:prstGeom prst="flowChartMagneticDrum">
              <a:avLst/>
            </a:prstGeom>
            <a:solidFill>
              <a:schemeClr val="bg1">
                <a:lumMod val="85000"/>
              </a:schemeClr>
            </a:solidFill>
            <a:ln w="12700" cap="flat" cmpd="sng" algn="ctr">
              <a:solidFill>
                <a:srgbClr val="00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33" name="Stockage à accès direct 132"/>
            <p:cNvSpPr/>
            <p:nvPr/>
          </p:nvSpPr>
          <p:spPr>
            <a:xfrm>
              <a:off x="894828" y="5473098"/>
              <a:ext cx="205782" cy="105333"/>
            </a:xfrm>
            <a:prstGeom prst="flowChartMagneticDrum">
              <a:avLst/>
            </a:prstGeom>
            <a:solidFill>
              <a:schemeClr val="bg1">
                <a:lumMod val="85000"/>
              </a:schemeClr>
            </a:solidFill>
            <a:ln w="12700" cap="flat" cmpd="sng" algn="ctr">
              <a:solidFill>
                <a:srgbClr val="00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34" name="Stockage à accès direct 133"/>
            <p:cNvSpPr/>
            <p:nvPr/>
          </p:nvSpPr>
          <p:spPr>
            <a:xfrm>
              <a:off x="1205952" y="5419207"/>
              <a:ext cx="205782" cy="105333"/>
            </a:xfrm>
            <a:prstGeom prst="flowChartMagneticDrum">
              <a:avLst/>
            </a:prstGeom>
            <a:solidFill>
              <a:schemeClr val="bg1">
                <a:lumMod val="85000"/>
              </a:schemeClr>
            </a:solidFill>
            <a:ln w="12700" cap="flat" cmpd="sng" algn="ctr">
              <a:solidFill>
                <a:srgbClr val="00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grpSp>
      <p:sp>
        <p:nvSpPr>
          <p:cNvPr id="14" name="ZoneTexte 85"/>
          <p:cNvSpPr txBox="1">
            <a:spLocks noChangeArrowheads="1"/>
          </p:cNvSpPr>
          <p:nvPr/>
        </p:nvSpPr>
        <p:spPr bwMode="auto">
          <a:xfrm>
            <a:off x="2349502" y="5609074"/>
            <a:ext cx="792705" cy="338554"/>
          </a:xfrm>
          <a:prstGeom prst="rect">
            <a:avLst/>
          </a:prstGeom>
          <a:noFill/>
          <a:ln w="9525">
            <a:noFill/>
            <a:miter lim="800000"/>
            <a:headEnd/>
            <a:tailEnd/>
          </a:ln>
        </p:spPr>
        <p:txBody>
          <a:bodyPr wrap="none">
            <a:prstTxWarp prst="textNoShape">
              <a:avLst/>
            </a:prstTxWarp>
            <a:spAutoFit/>
          </a:bodyPr>
          <a:lstStyle/>
          <a:p>
            <a:r>
              <a:rPr lang="en-GB" sz="1600" dirty="0" smtClean="0">
                <a:latin typeface="Arial Narrow" charset="0"/>
                <a:ea typeface="Arial Narrow" charset="0"/>
                <a:cs typeface="Arial Narrow" charset="0"/>
              </a:rPr>
              <a:t>Litharge</a:t>
            </a:r>
            <a:endParaRPr lang="en-GB" sz="1600" dirty="0">
              <a:latin typeface="Arial Narrow" charset="0"/>
              <a:ea typeface="Arial Narrow" charset="0"/>
              <a:cs typeface="Arial Narrow" charset="0"/>
            </a:endParaRPr>
          </a:p>
        </p:txBody>
      </p:sp>
      <p:grpSp>
        <p:nvGrpSpPr>
          <p:cNvPr id="13" name="Grouper 90"/>
          <p:cNvGrpSpPr>
            <a:grpSpLocks/>
          </p:cNvGrpSpPr>
          <p:nvPr/>
        </p:nvGrpSpPr>
        <p:grpSpPr bwMode="auto">
          <a:xfrm>
            <a:off x="5195741" y="5375158"/>
            <a:ext cx="793750" cy="298450"/>
            <a:chOff x="1433124" y="5368905"/>
            <a:chExt cx="793733" cy="298419"/>
          </a:xfrm>
        </p:grpSpPr>
        <p:sp>
          <p:nvSpPr>
            <p:cNvPr id="128" name="Cube 127"/>
            <p:cNvSpPr>
              <a:spLocks noChangeAspect="1"/>
            </p:cNvSpPr>
            <p:nvPr/>
          </p:nvSpPr>
          <p:spPr>
            <a:xfrm>
              <a:off x="1433124" y="5368905"/>
              <a:ext cx="461952" cy="114288"/>
            </a:xfrm>
            <a:prstGeom prst="cube">
              <a:avLst/>
            </a:prstGeom>
            <a:solidFill>
              <a:schemeClr val="bg1">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29" name="Cube 128"/>
            <p:cNvSpPr>
              <a:spLocks noChangeAspect="1"/>
            </p:cNvSpPr>
            <p:nvPr/>
          </p:nvSpPr>
          <p:spPr>
            <a:xfrm>
              <a:off x="1433124" y="5553036"/>
              <a:ext cx="461952" cy="114288"/>
            </a:xfrm>
            <a:prstGeom prst="cube">
              <a:avLst/>
            </a:prstGeom>
            <a:solidFill>
              <a:schemeClr val="bg1">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30" name="Cube 129"/>
            <p:cNvSpPr>
              <a:spLocks noChangeAspect="1"/>
            </p:cNvSpPr>
            <p:nvPr/>
          </p:nvSpPr>
          <p:spPr>
            <a:xfrm>
              <a:off x="1764904" y="5483194"/>
              <a:ext cx="461953" cy="114288"/>
            </a:xfrm>
            <a:prstGeom prst="cube">
              <a:avLst/>
            </a:prstGeom>
            <a:solidFill>
              <a:schemeClr val="bg1">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grpSp>
      <p:sp>
        <p:nvSpPr>
          <p:cNvPr id="16" name="ZoneTexte 91"/>
          <p:cNvSpPr txBox="1">
            <a:spLocks noChangeArrowheads="1"/>
          </p:cNvSpPr>
          <p:nvPr/>
        </p:nvSpPr>
        <p:spPr bwMode="auto">
          <a:xfrm>
            <a:off x="4917540" y="5725617"/>
            <a:ext cx="1098378" cy="338554"/>
          </a:xfrm>
          <a:prstGeom prst="rect">
            <a:avLst/>
          </a:prstGeom>
          <a:noFill/>
          <a:ln w="9525">
            <a:noFill/>
            <a:miter lim="800000"/>
            <a:headEnd/>
            <a:tailEnd/>
          </a:ln>
        </p:spPr>
        <p:txBody>
          <a:bodyPr wrap="none">
            <a:prstTxWarp prst="textNoShape">
              <a:avLst/>
            </a:prstTxWarp>
            <a:spAutoFit/>
          </a:bodyPr>
          <a:lstStyle/>
          <a:p>
            <a:r>
              <a:rPr lang="en-GB" sz="1600" dirty="0" smtClean="0">
                <a:latin typeface="Arial Narrow" charset="0"/>
                <a:ea typeface="Arial Narrow" charset="0"/>
                <a:cs typeface="Arial Narrow" charset="0"/>
              </a:rPr>
              <a:t>Silver ingots</a:t>
            </a:r>
            <a:endParaRPr lang="en-GB" sz="1600" dirty="0">
              <a:latin typeface="Arial Narrow" charset="0"/>
              <a:ea typeface="Arial Narrow" charset="0"/>
              <a:cs typeface="Arial Narrow" charset="0"/>
            </a:endParaRPr>
          </a:p>
        </p:txBody>
      </p:sp>
      <p:sp>
        <p:nvSpPr>
          <p:cNvPr id="17" name="ZoneTexte 92"/>
          <p:cNvSpPr txBox="1">
            <a:spLocks noChangeArrowheads="1"/>
          </p:cNvSpPr>
          <p:nvPr/>
        </p:nvSpPr>
        <p:spPr bwMode="auto">
          <a:xfrm>
            <a:off x="3985804" y="6481047"/>
            <a:ext cx="2964273" cy="338554"/>
          </a:xfrm>
          <a:prstGeom prst="rect">
            <a:avLst/>
          </a:prstGeom>
          <a:noFill/>
          <a:ln w="28575">
            <a:solidFill>
              <a:srgbClr val="000000"/>
            </a:solidFill>
            <a:round/>
            <a:headEnd/>
            <a:tailEnd/>
          </a:ln>
        </p:spPr>
        <p:txBody>
          <a:bodyPr wrap="none">
            <a:prstTxWarp prst="textNoShape">
              <a:avLst/>
            </a:prstTxWarp>
            <a:spAutoFit/>
          </a:bodyPr>
          <a:lstStyle/>
          <a:p>
            <a:r>
              <a:rPr lang="en-GB" sz="1600" dirty="0" smtClean="0">
                <a:latin typeface="Arial Narrow" charset="0"/>
                <a:ea typeface="Arial Narrow" charset="0"/>
                <a:cs typeface="Arial Narrow" charset="0"/>
              </a:rPr>
              <a:t>COINS and other precious materials</a:t>
            </a:r>
            <a:endParaRPr lang="en-GB" sz="1600" dirty="0">
              <a:latin typeface="Arial Narrow" charset="0"/>
              <a:ea typeface="Arial Narrow" charset="0"/>
              <a:cs typeface="Arial Narrow" charset="0"/>
            </a:endParaRPr>
          </a:p>
        </p:txBody>
      </p:sp>
      <p:cxnSp>
        <p:nvCxnSpPr>
          <p:cNvPr id="18" name="Connecteur droit avec flèche 17"/>
          <p:cNvCxnSpPr/>
          <p:nvPr/>
        </p:nvCxnSpPr>
        <p:spPr bwMode="auto">
          <a:xfrm>
            <a:off x="5354010" y="1053494"/>
            <a:ext cx="6832" cy="524432"/>
          </a:xfrm>
          <a:prstGeom prst="straightConnector1">
            <a:avLst/>
          </a:prstGeom>
          <a:ln w="28575" cap="flat" cmpd="sng" algn="ctr">
            <a:solidFill>
              <a:srgbClr val="00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pSp>
        <p:nvGrpSpPr>
          <p:cNvPr id="15" name="Grouper 145"/>
          <p:cNvGrpSpPr>
            <a:grpSpLocks/>
          </p:cNvGrpSpPr>
          <p:nvPr/>
        </p:nvGrpSpPr>
        <p:grpSpPr bwMode="auto">
          <a:xfrm>
            <a:off x="6073636" y="3173275"/>
            <a:ext cx="985844" cy="306387"/>
            <a:chOff x="3225390" y="3408568"/>
            <a:chExt cx="985822" cy="306357"/>
          </a:xfrm>
        </p:grpSpPr>
        <p:grpSp>
          <p:nvGrpSpPr>
            <p:cNvPr id="19" name="Grouper 45"/>
            <p:cNvGrpSpPr>
              <a:grpSpLocks noChangeAspect="1"/>
            </p:cNvGrpSpPr>
            <p:nvPr/>
          </p:nvGrpSpPr>
          <p:grpSpPr bwMode="auto">
            <a:xfrm>
              <a:off x="3225390" y="3440315"/>
              <a:ext cx="317495" cy="220641"/>
              <a:chOff x="2547526" y="5301144"/>
              <a:chExt cx="647945" cy="450286"/>
            </a:xfrm>
          </p:grpSpPr>
          <p:sp>
            <p:nvSpPr>
              <p:cNvPr id="113" name="Triangle rectangle 30"/>
              <p:cNvSpPr/>
              <p:nvPr/>
            </p:nvSpPr>
            <p:spPr>
              <a:xfrm>
                <a:off x="2547526" y="5537624"/>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14" name="Triangle rectangle 31"/>
              <p:cNvSpPr/>
              <p:nvPr/>
            </p:nvSpPr>
            <p:spPr>
              <a:xfrm>
                <a:off x="2641479" y="5369172"/>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15" name="Triangle rectangle 32"/>
              <p:cNvSpPr/>
              <p:nvPr/>
            </p:nvSpPr>
            <p:spPr>
              <a:xfrm>
                <a:off x="2673876" y="5301144"/>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16" name="Triangle rectangle 33"/>
              <p:cNvSpPr/>
              <p:nvPr/>
            </p:nvSpPr>
            <p:spPr>
              <a:xfrm>
                <a:off x="2884458" y="5385370"/>
                <a:ext cx="184665" cy="220284"/>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17" name="Triangle rectangle 116"/>
              <p:cNvSpPr/>
              <p:nvPr/>
            </p:nvSpPr>
            <p:spPr>
              <a:xfrm>
                <a:off x="2858540" y="5369172"/>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18" name="Triangle rectangle 117"/>
              <p:cNvSpPr/>
              <p:nvPr/>
            </p:nvSpPr>
            <p:spPr>
              <a:xfrm>
                <a:off x="2764589" y="5301144"/>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19" name="Triangle rectangle 118"/>
              <p:cNvSpPr/>
              <p:nvPr/>
            </p:nvSpPr>
            <p:spPr>
              <a:xfrm>
                <a:off x="2793745" y="5582977"/>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20" name="Triangle rectangle 119"/>
              <p:cNvSpPr/>
              <p:nvPr/>
            </p:nvSpPr>
            <p:spPr>
              <a:xfrm flipV="1">
                <a:off x="2942773" y="5456638"/>
                <a:ext cx="184665" cy="84226"/>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21" name="Triangle rectangle 120"/>
              <p:cNvSpPr/>
              <p:nvPr/>
            </p:nvSpPr>
            <p:spPr>
              <a:xfrm>
                <a:off x="2641479" y="5369172"/>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22" name="Triangle rectangle 121"/>
              <p:cNvSpPr/>
              <p:nvPr/>
            </p:nvSpPr>
            <p:spPr>
              <a:xfrm>
                <a:off x="2793745" y="5521428"/>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23" name="Triangle rectangle 122"/>
              <p:cNvSpPr/>
              <p:nvPr/>
            </p:nvSpPr>
            <p:spPr>
              <a:xfrm>
                <a:off x="2826142" y="5453398"/>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24" name="Triangle rectangle 123"/>
              <p:cNvSpPr>
                <a:spLocks noChangeAspect="1"/>
              </p:cNvSpPr>
              <p:nvPr/>
            </p:nvSpPr>
            <p:spPr>
              <a:xfrm>
                <a:off x="2605841" y="5453398"/>
                <a:ext cx="129589" cy="116621"/>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25" name="Triangle rectangle 124"/>
              <p:cNvSpPr/>
              <p:nvPr/>
            </p:nvSpPr>
            <p:spPr>
              <a:xfrm>
                <a:off x="3010808" y="5521428"/>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26" name="Triangle rectangle 125"/>
              <p:cNvSpPr/>
              <p:nvPr/>
            </p:nvSpPr>
            <p:spPr>
              <a:xfrm>
                <a:off x="2916855" y="5453398"/>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27" name="Triangle rectangle 126"/>
              <p:cNvSpPr>
                <a:spLocks noChangeAspect="1"/>
              </p:cNvSpPr>
              <p:nvPr/>
            </p:nvSpPr>
            <p:spPr>
              <a:xfrm>
                <a:off x="2732191" y="5369172"/>
                <a:ext cx="87472" cy="77747"/>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grpSp>
        <p:grpSp>
          <p:nvGrpSpPr>
            <p:cNvPr id="32" name="Grouper 46"/>
            <p:cNvGrpSpPr>
              <a:grpSpLocks noChangeAspect="1"/>
            </p:cNvGrpSpPr>
            <p:nvPr/>
          </p:nvGrpSpPr>
          <p:grpSpPr bwMode="auto">
            <a:xfrm>
              <a:off x="3423823" y="3494284"/>
              <a:ext cx="317494" cy="220641"/>
              <a:chOff x="2548622" y="5301901"/>
              <a:chExt cx="647945" cy="450286"/>
            </a:xfrm>
          </p:grpSpPr>
          <p:sp>
            <p:nvSpPr>
              <p:cNvPr id="98" name="Triangle rectangle 97"/>
              <p:cNvSpPr/>
              <p:nvPr/>
            </p:nvSpPr>
            <p:spPr>
              <a:xfrm>
                <a:off x="2548622" y="5538381"/>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99" name="Triangle rectangle 98"/>
              <p:cNvSpPr/>
              <p:nvPr/>
            </p:nvSpPr>
            <p:spPr>
              <a:xfrm>
                <a:off x="2642573" y="5369929"/>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00" name="Triangle rectangle 99"/>
              <p:cNvSpPr/>
              <p:nvPr/>
            </p:nvSpPr>
            <p:spPr>
              <a:xfrm>
                <a:off x="2674970" y="5301901"/>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01" name="Triangle rectangle 100"/>
              <p:cNvSpPr/>
              <p:nvPr/>
            </p:nvSpPr>
            <p:spPr>
              <a:xfrm>
                <a:off x="2885553" y="5386127"/>
                <a:ext cx="184663" cy="220284"/>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02" name="Triangle rectangle 101"/>
              <p:cNvSpPr/>
              <p:nvPr/>
            </p:nvSpPr>
            <p:spPr>
              <a:xfrm>
                <a:off x="2859636" y="5369929"/>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03" name="Triangle rectangle 102"/>
              <p:cNvSpPr/>
              <p:nvPr/>
            </p:nvSpPr>
            <p:spPr>
              <a:xfrm>
                <a:off x="2765683" y="5301901"/>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04" name="Triangle rectangle 103"/>
              <p:cNvSpPr/>
              <p:nvPr/>
            </p:nvSpPr>
            <p:spPr>
              <a:xfrm>
                <a:off x="2794841" y="5583734"/>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05" name="Triangle rectangle 104"/>
              <p:cNvSpPr/>
              <p:nvPr/>
            </p:nvSpPr>
            <p:spPr>
              <a:xfrm flipV="1">
                <a:off x="2943868" y="5457395"/>
                <a:ext cx="184663" cy="84226"/>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06" name="Triangle rectangle 105"/>
              <p:cNvSpPr/>
              <p:nvPr/>
            </p:nvSpPr>
            <p:spPr>
              <a:xfrm>
                <a:off x="2642573" y="5369929"/>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07" name="Triangle rectangle 106"/>
              <p:cNvSpPr/>
              <p:nvPr/>
            </p:nvSpPr>
            <p:spPr>
              <a:xfrm>
                <a:off x="2794841" y="5522185"/>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08" name="Triangle rectangle 107"/>
              <p:cNvSpPr/>
              <p:nvPr/>
            </p:nvSpPr>
            <p:spPr>
              <a:xfrm>
                <a:off x="2827238" y="5454155"/>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09" name="Triangle rectangle 108"/>
              <p:cNvSpPr>
                <a:spLocks noChangeAspect="1"/>
              </p:cNvSpPr>
              <p:nvPr/>
            </p:nvSpPr>
            <p:spPr>
              <a:xfrm>
                <a:off x="2606937" y="5454155"/>
                <a:ext cx="129589" cy="116621"/>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10" name="Triangle rectangle 109"/>
              <p:cNvSpPr/>
              <p:nvPr/>
            </p:nvSpPr>
            <p:spPr>
              <a:xfrm>
                <a:off x="3011902" y="5522185"/>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11" name="Triangle rectangle 110"/>
              <p:cNvSpPr/>
              <p:nvPr/>
            </p:nvSpPr>
            <p:spPr>
              <a:xfrm>
                <a:off x="2917951" y="5454155"/>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12" name="Triangle rectangle 111"/>
              <p:cNvSpPr>
                <a:spLocks noChangeAspect="1"/>
              </p:cNvSpPr>
              <p:nvPr/>
            </p:nvSpPr>
            <p:spPr>
              <a:xfrm>
                <a:off x="2733285" y="5369929"/>
                <a:ext cx="87474" cy="77747"/>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grpSp>
        <p:grpSp>
          <p:nvGrpSpPr>
            <p:cNvPr id="33" name="Grouper 62"/>
            <p:cNvGrpSpPr>
              <a:grpSpLocks noChangeAspect="1"/>
            </p:cNvGrpSpPr>
            <p:nvPr/>
          </p:nvGrpSpPr>
          <p:grpSpPr bwMode="auto">
            <a:xfrm>
              <a:off x="3588923" y="3418092"/>
              <a:ext cx="317495" cy="220641"/>
              <a:chOff x="2547728" y="5300558"/>
              <a:chExt cx="647945" cy="450286"/>
            </a:xfrm>
          </p:grpSpPr>
          <p:sp>
            <p:nvSpPr>
              <p:cNvPr id="83" name="Triangle rectangle 82"/>
              <p:cNvSpPr/>
              <p:nvPr/>
            </p:nvSpPr>
            <p:spPr>
              <a:xfrm>
                <a:off x="2547728" y="5537038"/>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84" name="Triangle rectangle 83"/>
              <p:cNvSpPr/>
              <p:nvPr/>
            </p:nvSpPr>
            <p:spPr>
              <a:xfrm>
                <a:off x="2641679" y="5368586"/>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85" name="Triangle rectangle 84"/>
              <p:cNvSpPr/>
              <p:nvPr/>
            </p:nvSpPr>
            <p:spPr>
              <a:xfrm>
                <a:off x="2674076" y="5300558"/>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86" name="Triangle rectangle 85"/>
              <p:cNvSpPr/>
              <p:nvPr/>
            </p:nvSpPr>
            <p:spPr>
              <a:xfrm>
                <a:off x="2884660" y="5384784"/>
                <a:ext cx="184663" cy="220284"/>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87" name="Triangle rectangle 86"/>
              <p:cNvSpPr/>
              <p:nvPr/>
            </p:nvSpPr>
            <p:spPr>
              <a:xfrm>
                <a:off x="2858742" y="5368586"/>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88" name="Triangle rectangle 87"/>
              <p:cNvSpPr/>
              <p:nvPr/>
            </p:nvSpPr>
            <p:spPr>
              <a:xfrm>
                <a:off x="2764789" y="5300558"/>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89" name="Triangle rectangle 88"/>
              <p:cNvSpPr/>
              <p:nvPr/>
            </p:nvSpPr>
            <p:spPr>
              <a:xfrm>
                <a:off x="2793947" y="5582391"/>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90" name="Triangle rectangle 89"/>
              <p:cNvSpPr/>
              <p:nvPr/>
            </p:nvSpPr>
            <p:spPr>
              <a:xfrm flipV="1">
                <a:off x="2942975" y="5456053"/>
                <a:ext cx="184663" cy="84226"/>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91" name="Triangle rectangle 90"/>
              <p:cNvSpPr/>
              <p:nvPr/>
            </p:nvSpPr>
            <p:spPr>
              <a:xfrm>
                <a:off x="2641679" y="5368586"/>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92" name="Triangle rectangle 91"/>
              <p:cNvSpPr/>
              <p:nvPr/>
            </p:nvSpPr>
            <p:spPr>
              <a:xfrm>
                <a:off x="2793947" y="5520842"/>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93" name="Triangle rectangle 92"/>
              <p:cNvSpPr/>
              <p:nvPr/>
            </p:nvSpPr>
            <p:spPr>
              <a:xfrm>
                <a:off x="2826344" y="5452812"/>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94" name="Triangle rectangle 93"/>
              <p:cNvSpPr>
                <a:spLocks noChangeAspect="1"/>
              </p:cNvSpPr>
              <p:nvPr/>
            </p:nvSpPr>
            <p:spPr>
              <a:xfrm>
                <a:off x="2606043" y="5452812"/>
                <a:ext cx="129589" cy="116621"/>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95" name="Triangle rectangle 94"/>
              <p:cNvSpPr/>
              <p:nvPr/>
            </p:nvSpPr>
            <p:spPr>
              <a:xfrm>
                <a:off x="3011008" y="5520842"/>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96" name="Triangle rectangle 95"/>
              <p:cNvSpPr/>
              <p:nvPr/>
            </p:nvSpPr>
            <p:spPr>
              <a:xfrm>
                <a:off x="2917057" y="5452812"/>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97" name="Triangle rectangle 96"/>
              <p:cNvSpPr>
                <a:spLocks noChangeAspect="1"/>
              </p:cNvSpPr>
              <p:nvPr/>
            </p:nvSpPr>
            <p:spPr>
              <a:xfrm>
                <a:off x="2732391" y="5368586"/>
                <a:ext cx="87474" cy="77747"/>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grpSp>
        <p:grpSp>
          <p:nvGrpSpPr>
            <p:cNvPr id="34" name="Grouper 97"/>
            <p:cNvGrpSpPr>
              <a:grpSpLocks noChangeAspect="1"/>
            </p:cNvGrpSpPr>
            <p:nvPr/>
          </p:nvGrpSpPr>
          <p:grpSpPr bwMode="auto">
            <a:xfrm>
              <a:off x="3530184" y="3430787"/>
              <a:ext cx="317495" cy="220640"/>
              <a:chOff x="2547375" y="5302499"/>
              <a:chExt cx="647945" cy="450286"/>
            </a:xfrm>
          </p:grpSpPr>
          <p:sp>
            <p:nvSpPr>
              <p:cNvPr id="68" name="Triangle rectangle 67"/>
              <p:cNvSpPr/>
              <p:nvPr/>
            </p:nvSpPr>
            <p:spPr>
              <a:xfrm>
                <a:off x="2547375" y="5538979"/>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69" name="Triangle rectangle 68"/>
              <p:cNvSpPr/>
              <p:nvPr/>
            </p:nvSpPr>
            <p:spPr>
              <a:xfrm>
                <a:off x="2641328" y="5370526"/>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70" name="Triangle rectangle 69"/>
              <p:cNvSpPr/>
              <p:nvPr/>
            </p:nvSpPr>
            <p:spPr>
              <a:xfrm>
                <a:off x="2673725" y="5302499"/>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71" name="Triangle rectangle 70"/>
              <p:cNvSpPr/>
              <p:nvPr/>
            </p:nvSpPr>
            <p:spPr>
              <a:xfrm>
                <a:off x="2884307" y="5386725"/>
                <a:ext cx="184665" cy="220284"/>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72" name="Triangle rectangle 71"/>
              <p:cNvSpPr/>
              <p:nvPr/>
            </p:nvSpPr>
            <p:spPr>
              <a:xfrm>
                <a:off x="2858389" y="5370526"/>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73" name="Triangle rectangle 72"/>
              <p:cNvSpPr/>
              <p:nvPr/>
            </p:nvSpPr>
            <p:spPr>
              <a:xfrm>
                <a:off x="2764438" y="5302499"/>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74" name="Triangle rectangle 73"/>
              <p:cNvSpPr/>
              <p:nvPr/>
            </p:nvSpPr>
            <p:spPr>
              <a:xfrm>
                <a:off x="2793594" y="5584332"/>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75" name="Triangle rectangle 74"/>
              <p:cNvSpPr/>
              <p:nvPr/>
            </p:nvSpPr>
            <p:spPr>
              <a:xfrm flipV="1">
                <a:off x="2942622" y="5457993"/>
                <a:ext cx="184665" cy="84226"/>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76" name="Triangle rectangle 75"/>
              <p:cNvSpPr/>
              <p:nvPr/>
            </p:nvSpPr>
            <p:spPr>
              <a:xfrm>
                <a:off x="2641328" y="5370526"/>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77" name="Triangle rectangle 76"/>
              <p:cNvSpPr/>
              <p:nvPr/>
            </p:nvSpPr>
            <p:spPr>
              <a:xfrm>
                <a:off x="2793594" y="5522783"/>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78" name="Triangle rectangle 77"/>
              <p:cNvSpPr/>
              <p:nvPr/>
            </p:nvSpPr>
            <p:spPr>
              <a:xfrm>
                <a:off x="2825991" y="5454753"/>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79" name="Triangle rectangle 78"/>
              <p:cNvSpPr>
                <a:spLocks noChangeAspect="1"/>
              </p:cNvSpPr>
              <p:nvPr/>
            </p:nvSpPr>
            <p:spPr>
              <a:xfrm>
                <a:off x="2605690" y="5454753"/>
                <a:ext cx="129589" cy="116621"/>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80" name="Triangle rectangle 79"/>
              <p:cNvSpPr/>
              <p:nvPr/>
            </p:nvSpPr>
            <p:spPr>
              <a:xfrm>
                <a:off x="3010657" y="5522783"/>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81" name="Triangle rectangle 80"/>
              <p:cNvSpPr/>
              <p:nvPr/>
            </p:nvSpPr>
            <p:spPr>
              <a:xfrm>
                <a:off x="2916704" y="5454753"/>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82" name="Triangle rectangle 81"/>
              <p:cNvSpPr>
                <a:spLocks noChangeAspect="1"/>
              </p:cNvSpPr>
              <p:nvPr/>
            </p:nvSpPr>
            <p:spPr>
              <a:xfrm>
                <a:off x="2732040" y="5370526"/>
                <a:ext cx="87472" cy="77747"/>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grpSp>
        <p:grpSp>
          <p:nvGrpSpPr>
            <p:cNvPr id="35" name="Grouper 113"/>
            <p:cNvGrpSpPr>
              <a:grpSpLocks noChangeAspect="1"/>
            </p:cNvGrpSpPr>
            <p:nvPr/>
          </p:nvGrpSpPr>
          <p:grpSpPr bwMode="auto">
            <a:xfrm>
              <a:off x="3728616" y="3484760"/>
              <a:ext cx="317494" cy="220641"/>
              <a:chOff x="2548469" y="5303256"/>
              <a:chExt cx="647945" cy="450286"/>
            </a:xfrm>
          </p:grpSpPr>
          <p:sp>
            <p:nvSpPr>
              <p:cNvPr id="53" name="Triangle rectangle 52"/>
              <p:cNvSpPr/>
              <p:nvPr/>
            </p:nvSpPr>
            <p:spPr>
              <a:xfrm>
                <a:off x="2548469" y="5539736"/>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54" name="Triangle rectangle 53"/>
              <p:cNvSpPr/>
              <p:nvPr/>
            </p:nvSpPr>
            <p:spPr>
              <a:xfrm>
                <a:off x="2642420" y="5371284"/>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55" name="Triangle rectangle 54"/>
              <p:cNvSpPr/>
              <p:nvPr/>
            </p:nvSpPr>
            <p:spPr>
              <a:xfrm>
                <a:off x="2674817" y="5303256"/>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56" name="Triangle rectangle 55"/>
              <p:cNvSpPr/>
              <p:nvPr/>
            </p:nvSpPr>
            <p:spPr>
              <a:xfrm>
                <a:off x="2885400" y="5387482"/>
                <a:ext cx="184663" cy="220284"/>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57" name="Triangle rectangle 56"/>
              <p:cNvSpPr/>
              <p:nvPr/>
            </p:nvSpPr>
            <p:spPr>
              <a:xfrm>
                <a:off x="2859483" y="5371284"/>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58" name="Triangle rectangle 57"/>
              <p:cNvSpPr/>
              <p:nvPr/>
            </p:nvSpPr>
            <p:spPr>
              <a:xfrm>
                <a:off x="2765529" y="5303256"/>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59" name="Triangle rectangle 58"/>
              <p:cNvSpPr/>
              <p:nvPr/>
            </p:nvSpPr>
            <p:spPr>
              <a:xfrm>
                <a:off x="2794688" y="5585089"/>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60" name="Triangle rectangle 59"/>
              <p:cNvSpPr/>
              <p:nvPr/>
            </p:nvSpPr>
            <p:spPr>
              <a:xfrm flipV="1">
                <a:off x="2943715" y="5458750"/>
                <a:ext cx="184663" cy="84226"/>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61" name="Triangle rectangle 60"/>
              <p:cNvSpPr/>
              <p:nvPr/>
            </p:nvSpPr>
            <p:spPr>
              <a:xfrm>
                <a:off x="2642420" y="5371284"/>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62" name="Triangle rectangle 61"/>
              <p:cNvSpPr/>
              <p:nvPr/>
            </p:nvSpPr>
            <p:spPr>
              <a:xfrm>
                <a:off x="2794688" y="5523540"/>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63" name="Triangle rectangle 62"/>
              <p:cNvSpPr/>
              <p:nvPr/>
            </p:nvSpPr>
            <p:spPr>
              <a:xfrm>
                <a:off x="2827085" y="5455510"/>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64" name="Triangle rectangle 63"/>
              <p:cNvSpPr>
                <a:spLocks noChangeAspect="1"/>
              </p:cNvSpPr>
              <p:nvPr/>
            </p:nvSpPr>
            <p:spPr>
              <a:xfrm>
                <a:off x="2606784" y="5455510"/>
                <a:ext cx="129589" cy="116621"/>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65" name="Triangle rectangle 64"/>
              <p:cNvSpPr/>
              <p:nvPr/>
            </p:nvSpPr>
            <p:spPr>
              <a:xfrm>
                <a:off x="3011749" y="5523540"/>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66" name="Triangle rectangle 65"/>
              <p:cNvSpPr/>
              <p:nvPr/>
            </p:nvSpPr>
            <p:spPr>
              <a:xfrm>
                <a:off x="2917798" y="5455510"/>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67" name="Triangle rectangle 66"/>
              <p:cNvSpPr>
                <a:spLocks noChangeAspect="1"/>
              </p:cNvSpPr>
              <p:nvPr/>
            </p:nvSpPr>
            <p:spPr>
              <a:xfrm>
                <a:off x="2733132" y="5371284"/>
                <a:ext cx="87474" cy="77747"/>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grpSp>
        <p:grpSp>
          <p:nvGrpSpPr>
            <p:cNvPr id="36" name="Grouper 129"/>
            <p:cNvGrpSpPr>
              <a:grpSpLocks noChangeAspect="1"/>
            </p:cNvGrpSpPr>
            <p:nvPr/>
          </p:nvGrpSpPr>
          <p:grpSpPr bwMode="auto">
            <a:xfrm>
              <a:off x="3893717" y="3408568"/>
              <a:ext cx="317495" cy="220641"/>
              <a:chOff x="2547577" y="5301913"/>
              <a:chExt cx="647945" cy="450286"/>
            </a:xfrm>
          </p:grpSpPr>
          <p:sp>
            <p:nvSpPr>
              <p:cNvPr id="38" name="Triangle rectangle 37"/>
              <p:cNvSpPr/>
              <p:nvPr/>
            </p:nvSpPr>
            <p:spPr>
              <a:xfrm>
                <a:off x="2547577" y="5538393"/>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39" name="Triangle rectangle 38"/>
              <p:cNvSpPr/>
              <p:nvPr/>
            </p:nvSpPr>
            <p:spPr>
              <a:xfrm>
                <a:off x="2641528" y="5369941"/>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40" name="Triangle rectangle 39"/>
              <p:cNvSpPr/>
              <p:nvPr/>
            </p:nvSpPr>
            <p:spPr>
              <a:xfrm>
                <a:off x="2673925" y="5301913"/>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41" name="Triangle rectangle 40"/>
              <p:cNvSpPr/>
              <p:nvPr/>
            </p:nvSpPr>
            <p:spPr>
              <a:xfrm>
                <a:off x="2884509" y="5386139"/>
                <a:ext cx="184663" cy="220284"/>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42" name="Triangle rectangle 41"/>
              <p:cNvSpPr/>
              <p:nvPr/>
            </p:nvSpPr>
            <p:spPr>
              <a:xfrm>
                <a:off x="2858591" y="5369941"/>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43" name="Triangle rectangle 42"/>
              <p:cNvSpPr/>
              <p:nvPr/>
            </p:nvSpPr>
            <p:spPr>
              <a:xfrm>
                <a:off x="2764638" y="5301913"/>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44" name="Triangle rectangle 43"/>
              <p:cNvSpPr/>
              <p:nvPr/>
            </p:nvSpPr>
            <p:spPr>
              <a:xfrm>
                <a:off x="2793796" y="5583746"/>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45" name="Triangle rectangle 44"/>
              <p:cNvSpPr/>
              <p:nvPr/>
            </p:nvSpPr>
            <p:spPr>
              <a:xfrm flipV="1">
                <a:off x="2942824" y="5457408"/>
                <a:ext cx="184663" cy="84226"/>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46" name="Triangle rectangle 45"/>
              <p:cNvSpPr/>
              <p:nvPr/>
            </p:nvSpPr>
            <p:spPr>
              <a:xfrm>
                <a:off x="2641528" y="5369941"/>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47" name="Triangle rectangle 46"/>
              <p:cNvSpPr/>
              <p:nvPr/>
            </p:nvSpPr>
            <p:spPr>
              <a:xfrm>
                <a:off x="2793796" y="5522197"/>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48" name="Triangle rectangle 47"/>
              <p:cNvSpPr/>
              <p:nvPr/>
            </p:nvSpPr>
            <p:spPr>
              <a:xfrm>
                <a:off x="2826193" y="5454167"/>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49" name="Triangle rectangle 48"/>
              <p:cNvSpPr>
                <a:spLocks noChangeAspect="1"/>
              </p:cNvSpPr>
              <p:nvPr/>
            </p:nvSpPr>
            <p:spPr>
              <a:xfrm>
                <a:off x="2605892" y="5454167"/>
                <a:ext cx="129589" cy="116621"/>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50" name="Triangle rectangle 49"/>
              <p:cNvSpPr/>
              <p:nvPr/>
            </p:nvSpPr>
            <p:spPr>
              <a:xfrm>
                <a:off x="3010857" y="5522197"/>
                <a:ext cx="184665"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51" name="Triangle rectangle 50"/>
              <p:cNvSpPr/>
              <p:nvPr/>
            </p:nvSpPr>
            <p:spPr>
              <a:xfrm>
                <a:off x="2916906" y="5454167"/>
                <a:ext cx="184663" cy="168453"/>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52" name="Triangle rectangle 51"/>
              <p:cNvSpPr>
                <a:spLocks noChangeAspect="1"/>
              </p:cNvSpPr>
              <p:nvPr/>
            </p:nvSpPr>
            <p:spPr>
              <a:xfrm>
                <a:off x="2732240" y="5369941"/>
                <a:ext cx="87474" cy="77747"/>
              </a:xfrm>
              <a:prstGeom prst="rtTriangle">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grpSp>
      </p:grpSp>
      <p:cxnSp>
        <p:nvCxnSpPr>
          <p:cNvPr id="20" name="Connecteur droit avec flèche 19"/>
          <p:cNvCxnSpPr/>
          <p:nvPr/>
        </p:nvCxnSpPr>
        <p:spPr bwMode="auto">
          <a:xfrm rot="5400000">
            <a:off x="3948759" y="4143241"/>
            <a:ext cx="385762" cy="1587"/>
          </a:xfrm>
          <a:prstGeom prst="straightConnector1">
            <a:avLst/>
          </a:prstGeom>
          <a:ln w="28575" cap="flat" cmpd="sng" algn="ctr">
            <a:solidFill>
              <a:srgbClr val="00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1" name="Connecteur droit avec flèche 20"/>
          <p:cNvCxnSpPr/>
          <p:nvPr/>
        </p:nvCxnSpPr>
        <p:spPr bwMode="auto">
          <a:xfrm rot="10800000" flipV="1">
            <a:off x="4206728" y="2770054"/>
            <a:ext cx="298450" cy="193675"/>
          </a:xfrm>
          <a:prstGeom prst="straightConnector1">
            <a:avLst/>
          </a:prstGeom>
          <a:ln w="28575" cap="flat" cmpd="sng" algn="ctr">
            <a:solidFill>
              <a:srgbClr val="00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2" name="Connecteur droit avec flèche 21"/>
          <p:cNvCxnSpPr/>
          <p:nvPr/>
        </p:nvCxnSpPr>
        <p:spPr bwMode="auto">
          <a:xfrm>
            <a:off x="6257778" y="2771641"/>
            <a:ext cx="314325" cy="192088"/>
          </a:xfrm>
          <a:prstGeom prst="straightConnector1">
            <a:avLst/>
          </a:prstGeom>
          <a:ln w="28575" cap="flat" cmpd="sng" algn="ctr">
            <a:solidFill>
              <a:srgbClr val="00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3" name="Connecteur droit avec flèche 22"/>
          <p:cNvCxnSpPr/>
          <p:nvPr/>
        </p:nvCxnSpPr>
        <p:spPr bwMode="auto">
          <a:xfrm rot="10800000" flipV="1">
            <a:off x="3135166" y="5137016"/>
            <a:ext cx="519112" cy="314325"/>
          </a:xfrm>
          <a:prstGeom prst="straightConnector1">
            <a:avLst/>
          </a:prstGeom>
          <a:ln w="28575" cap="flat" cmpd="sng" algn="ctr">
            <a:solidFill>
              <a:srgbClr val="00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4" name="Connecteur droit avec flèche 23"/>
          <p:cNvCxnSpPr/>
          <p:nvPr/>
        </p:nvCxnSpPr>
        <p:spPr bwMode="auto">
          <a:xfrm>
            <a:off x="4544866" y="5137016"/>
            <a:ext cx="525462" cy="314325"/>
          </a:xfrm>
          <a:prstGeom prst="straightConnector1">
            <a:avLst/>
          </a:prstGeom>
          <a:ln w="28575" cap="flat" cmpd="sng" algn="ctr">
            <a:solidFill>
              <a:srgbClr val="00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5" name="Connecteur droit avec flèche 24"/>
          <p:cNvCxnSpPr/>
          <p:nvPr/>
        </p:nvCxnSpPr>
        <p:spPr bwMode="auto">
          <a:xfrm rot="16200000" flipH="1">
            <a:off x="5358459" y="6191910"/>
            <a:ext cx="211138" cy="0"/>
          </a:xfrm>
          <a:prstGeom prst="straightConnector1">
            <a:avLst/>
          </a:prstGeom>
          <a:ln w="28575" cap="flat" cmpd="sng" algn="ctr">
            <a:solidFill>
              <a:srgbClr val="00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26" name="ZoneTexte 148"/>
          <p:cNvSpPr txBox="1">
            <a:spLocks noChangeArrowheads="1"/>
          </p:cNvSpPr>
          <p:nvPr/>
        </p:nvSpPr>
        <p:spPr bwMode="auto">
          <a:xfrm>
            <a:off x="3582425" y="4803485"/>
            <a:ext cx="1067921" cy="338554"/>
          </a:xfrm>
          <a:prstGeom prst="rect">
            <a:avLst/>
          </a:prstGeom>
          <a:noFill/>
          <a:ln w="19050">
            <a:noFill/>
            <a:round/>
            <a:headEnd/>
            <a:tailEnd/>
          </a:ln>
        </p:spPr>
        <p:txBody>
          <a:bodyPr wrap="none">
            <a:prstTxWarp prst="textNoShape">
              <a:avLst/>
            </a:prstTxWarp>
            <a:spAutoFit/>
          </a:bodyPr>
          <a:lstStyle/>
          <a:p>
            <a:r>
              <a:rPr lang="en-GB" sz="1600" dirty="0" smtClean="0">
                <a:latin typeface="Arial Narrow" charset="0"/>
                <a:ea typeface="Arial Narrow" charset="0"/>
                <a:cs typeface="Arial Narrow" charset="0"/>
              </a:rPr>
              <a:t>Cupellation </a:t>
            </a:r>
            <a:endParaRPr lang="en-GB" sz="1600" dirty="0">
              <a:latin typeface="Arial Narrow" charset="0"/>
              <a:ea typeface="Arial Narrow" charset="0"/>
              <a:cs typeface="Arial Narrow" charset="0"/>
            </a:endParaRPr>
          </a:p>
        </p:txBody>
      </p:sp>
      <p:cxnSp>
        <p:nvCxnSpPr>
          <p:cNvPr id="142" name="Connecteur droit avec flèche 141"/>
          <p:cNvCxnSpPr/>
          <p:nvPr/>
        </p:nvCxnSpPr>
        <p:spPr bwMode="auto">
          <a:xfrm rot="16200000" flipV="1">
            <a:off x="1320727" y="5131838"/>
            <a:ext cx="385762" cy="1587"/>
          </a:xfrm>
          <a:prstGeom prst="straightConnector1">
            <a:avLst/>
          </a:prstGeom>
          <a:ln w="28575" cap="flat" cmpd="sng" algn="ctr">
            <a:solidFill>
              <a:srgbClr val="00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144" name="Trapèze 143"/>
          <p:cNvSpPr/>
          <p:nvPr/>
        </p:nvSpPr>
        <p:spPr bwMode="auto">
          <a:xfrm>
            <a:off x="1235002" y="3867731"/>
            <a:ext cx="584200" cy="703262"/>
          </a:xfrm>
          <a:prstGeom prst="trapezoid">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cxnSp>
        <p:nvCxnSpPr>
          <p:cNvPr id="145" name="Connecteur droit avec flèche 144"/>
          <p:cNvCxnSpPr/>
          <p:nvPr/>
        </p:nvCxnSpPr>
        <p:spPr bwMode="auto">
          <a:xfrm rot="16200000" flipV="1">
            <a:off x="1222594" y="3326544"/>
            <a:ext cx="594730" cy="1587"/>
          </a:xfrm>
          <a:prstGeom prst="straightConnector1">
            <a:avLst/>
          </a:prstGeom>
          <a:ln w="28575" cap="flat" cmpd="sng" algn="ctr">
            <a:solidFill>
              <a:srgbClr val="00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146" name="ZoneTexte 148"/>
          <p:cNvSpPr txBox="1">
            <a:spLocks noChangeArrowheads="1"/>
          </p:cNvSpPr>
          <p:nvPr/>
        </p:nvSpPr>
        <p:spPr bwMode="auto">
          <a:xfrm>
            <a:off x="789302" y="2630926"/>
            <a:ext cx="1245854" cy="338554"/>
          </a:xfrm>
          <a:prstGeom prst="rect">
            <a:avLst/>
          </a:prstGeom>
          <a:noFill/>
          <a:ln w="19050">
            <a:noFill/>
            <a:round/>
            <a:headEnd/>
            <a:tailEnd/>
          </a:ln>
        </p:spPr>
        <p:txBody>
          <a:bodyPr wrap="none">
            <a:prstTxWarp prst="textNoShape">
              <a:avLst/>
            </a:prstTxWarp>
            <a:spAutoFit/>
          </a:bodyPr>
          <a:lstStyle/>
          <a:p>
            <a:r>
              <a:rPr lang="en-GB" sz="1600" dirty="0" smtClean="0">
                <a:latin typeface="Arial Narrow" charset="0"/>
                <a:ea typeface="Arial Narrow" charset="0"/>
                <a:cs typeface="Arial Narrow" charset="0"/>
              </a:rPr>
              <a:t>Merchant lead</a:t>
            </a:r>
            <a:endParaRPr lang="en-GB" sz="1600" dirty="0">
              <a:latin typeface="Arial Narrow" charset="0"/>
              <a:ea typeface="Arial Narrow" charset="0"/>
              <a:cs typeface="Arial Narrow" charset="0"/>
            </a:endParaRPr>
          </a:p>
        </p:txBody>
      </p:sp>
      <p:sp>
        <p:nvSpPr>
          <p:cNvPr id="149" name="ZoneTexte 148"/>
          <p:cNvSpPr txBox="1">
            <a:spLocks noChangeArrowheads="1"/>
          </p:cNvSpPr>
          <p:nvPr/>
        </p:nvSpPr>
        <p:spPr bwMode="auto">
          <a:xfrm>
            <a:off x="1049610" y="4579231"/>
            <a:ext cx="939681" cy="338554"/>
          </a:xfrm>
          <a:prstGeom prst="rect">
            <a:avLst/>
          </a:prstGeom>
          <a:noFill/>
          <a:ln w="19050">
            <a:noFill/>
            <a:round/>
            <a:headEnd/>
            <a:tailEnd/>
          </a:ln>
        </p:spPr>
        <p:txBody>
          <a:bodyPr wrap="none">
            <a:prstTxWarp prst="textNoShape">
              <a:avLst/>
            </a:prstTxWarp>
            <a:spAutoFit/>
          </a:bodyPr>
          <a:lstStyle/>
          <a:p>
            <a:r>
              <a:rPr lang="en-GB" sz="1600" dirty="0" smtClean="0">
                <a:latin typeface="Arial Narrow" charset="0"/>
                <a:ea typeface="Arial Narrow" charset="0"/>
                <a:cs typeface="Arial Narrow" charset="0"/>
              </a:rPr>
              <a:t>Reduction</a:t>
            </a:r>
            <a:endParaRPr lang="en-GB" sz="1600" dirty="0">
              <a:latin typeface="Arial Narrow" charset="0"/>
              <a:ea typeface="Arial Narrow" charset="0"/>
              <a:cs typeface="Arial Narrow" charset="0"/>
            </a:endParaRPr>
          </a:p>
        </p:txBody>
      </p:sp>
      <p:sp>
        <p:nvSpPr>
          <p:cNvPr id="148" name="ZoneTexte 10"/>
          <p:cNvSpPr txBox="1">
            <a:spLocks noChangeArrowheads="1"/>
          </p:cNvSpPr>
          <p:nvPr/>
        </p:nvSpPr>
        <p:spPr bwMode="auto">
          <a:xfrm>
            <a:off x="805708" y="2633844"/>
            <a:ext cx="1409661" cy="338554"/>
          </a:xfrm>
          <a:prstGeom prst="rect">
            <a:avLst/>
          </a:prstGeom>
          <a:noFill/>
          <a:ln w="28575">
            <a:solidFill>
              <a:schemeClr val="tx1"/>
            </a:solidFill>
            <a:round/>
            <a:headEnd/>
            <a:tailEnd/>
          </a:ln>
        </p:spPr>
        <p:txBody>
          <a:bodyPr wrap="square">
            <a:prstTxWarp prst="textNoShape">
              <a:avLst/>
            </a:prstTxWarp>
            <a:spAutoFit/>
          </a:bodyPr>
          <a:lstStyle/>
          <a:p>
            <a:pPr algn="ctr"/>
            <a:endParaRPr lang="en-GB" sz="1600" dirty="0">
              <a:latin typeface="Arial Narrow" charset="0"/>
              <a:ea typeface="Arial Narrow" charset="0"/>
              <a:cs typeface="Arial Narrow" charset="0"/>
            </a:endParaRPr>
          </a:p>
        </p:txBody>
      </p:sp>
      <p:pic>
        <p:nvPicPr>
          <p:cNvPr id="151" name="Image 15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84" y="450256"/>
            <a:ext cx="2891782" cy="1931295"/>
          </a:xfrm>
          <a:prstGeom prst="rect">
            <a:avLst/>
          </a:prstGeom>
          <a:ln w="12700">
            <a:solidFill>
              <a:schemeClr val="tx1"/>
            </a:solidFill>
          </a:ln>
        </p:spPr>
      </p:pic>
      <p:sp>
        <p:nvSpPr>
          <p:cNvPr id="152" name="ZoneTexte 151"/>
          <p:cNvSpPr txBox="1"/>
          <p:nvPr/>
        </p:nvSpPr>
        <p:spPr>
          <a:xfrm>
            <a:off x="-24714" y="2176724"/>
            <a:ext cx="591829" cy="246221"/>
          </a:xfrm>
          <a:prstGeom prst="rect">
            <a:avLst/>
          </a:prstGeom>
          <a:noFill/>
        </p:spPr>
        <p:txBody>
          <a:bodyPr wrap="none" rtlCol="0">
            <a:spAutoFit/>
          </a:bodyPr>
          <a:lstStyle/>
          <a:p>
            <a:r>
              <a:rPr lang="en-GB" sz="1000" i="1" dirty="0" smtClean="0">
                <a:solidFill>
                  <a:schemeClr val="bg1"/>
                </a:solidFill>
                <a:latin typeface="Arial Narrow" charset="0"/>
                <a:ea typeface="Arial Narrow" charset="0"/>
                <a:cs typeface="Arial Narrow" charset="0"/>
              </a:rPr>
              <a:t>S. Baron</a:t>
            </a:r>
            <a:endParaRPr lang="en-GB" sz="1000" i="1" dirty="0">
              <a:solidFill>
                <a:schemeClr val="bg1"/>
              </a:solidFill>
              <a:latin typeface="Arial Narrow" charset="0"/>
              <a:ea typeface="Arial Narrow" charset="0"/>
              <a:cs typeface="Arial Narrow" charset="0"/>
            </a:endParaRPr>
          </a:p>
        </p:txBody>
      </p:sp>
      <p:sp>
        <p:nvSpPr>
          <p:cNvPr id="6" name="ZoneTexte 10"/>
          <p:cNvSpPr txBox="1">
            <a:spLocks noChangeArrowheads="1"/>
          </p:cNvSpPr>
          <p:nvPr/>
        </p:nvSpPr>
        <p:spPr bwMode="auto">
          <a:xfrm>
            <a:off x="4806592" y="622186"/>
            <a:ext cx="1098378" cy="338554"/>
          </a:xfrm>
          <a:prstGeom prst="rect">
            <a:avLst/>
          </a:prstGeom>
          <a:noFill/>
          <a:ln w="28575">
            <a:solidFill>
              <a:schemeClr val="tx1"/>
            </a:solidFill>
            <a:round/>
            <a:headEnd/>
            <a:tailEnd/>
          </a:ln>
        </p:spPr>
        <p:txBody>
          <a:bodyPr wrap="none">
            <a:prstTxWarp prst="textNoShape">
              <a:avLst/>
            </a:prstTxWarp>
            <a:spAutoFit/>
          </a:bodyPr>
          <a:lstStyle/>
          <a:p>
            <a:r>
              <a:rPr lang="en-GB" sz="1600" smtClean="0">
                <a:latin typeface="Arial Narrow" charset="0"/>
                <a:ea typeface="Arial Narrow" charset="0"/>
                <a:cs typeface="Arial Narrow" charset="0"/>
              </a:rPr>
              <a:t>Galena ores</a:t>
            </a:r>
            <a:endParaRPr lang="en-GB" sz="1600" dirty="0">
              <a:latin typeface="Arial Narrow" charset="0"/>
              <a:ea typeface="Arial Narrow" charset="0"/>
              <a:cs typeface="Arial Narrow" charset="0"/>
            </a:endParaRPr>
          </a:p>
        </p:txBody>
      </p:sp>
      <p:sp>
        <p:nvSpPr>
          <p:cNvPr id="154" name="Pensées 153"/>
          <p:cNvSpPr/>
          <p:nvPr/>
        </p:nvSpPr>
        <p:spPr bwMode="auto">
          <a:xfrm>
            <a:off x="5679929" y="3945595"/>
            <a:ext cx="351878" cy="394817"/>
          </a:xfrm>
          <a:prstGeom prst="cloudCallout">
            <a:avLst>
              <a:gd name="adj1" fmla="val -495500"/>
              <a:gd name="adj2" fmla="val 62408"/>
            </a:avLst>
          </a:prstGeom>
          <a:solidFill>
            <a:srgbClr val="C4BD97"/>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55" name="Pensées 154"/>
          <p:cNvSpPr/>
          <p:nvPr/>
        </p:nvSpPr>
        <p:spPr bwMode="auto">
          <a:xfrm>
            <a:off x="5369695" y="4017713"/>
            <a:ext cx="351878" cy="394817"/>
          </a:xfrm>
          <a:prstGeom prst="cloudCallout">
            <a:avLst>
              <a:gd name="adj1" fmla="val -396140"/>
              <a:gd name="adj2" fmla="val 37431"/>
            </a:avLst>
          </a:prstGeom>
          <a:solidFill>
            <a:srgbClr val="C4BD97"/>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56" name="Pensées 155"/>
          <p:cNvSpPr/>
          <p:nvPr/>
        </p:nvSpPr>
        <p:spPr bwMode="auto">
          <a:xfrm>
            <a:off x="2945000" y="3178036"/>
            <a:ext cx="351878" cy="394817"/>
          </a:xfrm>
          <a:prstGeom prst="cloudCallout">
            <a:avLst>
              <a:gd name="adj1" fmla="val -431808"/>
              <a:gd name="adj2" fmla="val 103279"/>
            </a:avLst>
          </a:prstGeom>
          <a:solidFill>
            <a:srgbClr val="C4BD97"/>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57" name="Pensées 156"/>
          <p:cNvSpPr/>
          <p:nvPr/>
        </p:nvSpPr>
        <p:spPr bwMode="auto">
          <a:xfrm>
            <a:off x="3097400" y="3330436"/>
            <a:ext cx="351878" cy="394817"/>
          </a:xfrm>
          <a:prstGeom prst="cloudCallout">
            <a:avLst>
              <a:gd name="adj1" fmla="val -495500"/>
              <a:gd name="adj2" fmla="val 62408"/>
            </a:avLst>
          </a:prstGeom>
          <a:solidFill>
            <a:srgbClr val="C4BD97"/>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58" name="Pensées 157"/>
          <p:cNvSpPr/>
          <p:nvPr/>
        </p:nvSpPr>
        <p:spPr bwMode="auto">
          <a:xfrm>
            <a:off x="2787166" y="3402554"/>
            <a:ext cx="351878" cy="394817"/>
          </a:xfrm>
          <a:prstGeom prst="cloudCallout">
            <a:avLst>
              <a:gd name="adj1" fmla="val -396140"/>
              <a:gd name="adj2" fmla="val 37431"/>
            </a:avLst>
          </a:prstGeom>
          <a:solidFill>
            <a:srgbClr val="C4BD97"/>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pic>
        <p:nvPicPr>
          <p:cNvPr id="27" name="Image 2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97502" y="5772724"/>
            <a:ext cx="1394469" cy="624813"/>
          </a:xfrm>
          <a:prstGeom prst="rect">
            <a:avLst/>
          </a:prstGeom>
        </p:spPr>
      </p:pic>
      <p:pic>
        <p:nvPicPr>
          <p:cNvPr id="28" name="Image 2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55560" y="5449168"/>
            <a:ext cx="1335152" cy="1401567"/>
          </a:xfrm>
          <a:prstGeom prst="rect">
            <a:avLst/>
          </a:prstGeom>
        </p:spPr>
      </p:pic>
      <p:cxnSp>
        <p:nvCxnSpPr>
          <p:cNvPr id="163" name="Connecteur droit 162"/>
          <p:cNvCxnSpPr/>
          <p:nvPr/>
        </p:nvCxnSpPr>
        <p:spPr>
          <a:xfrm>
            <a:off x="0" y="425450"/>
            <a:ext cx="9148763" cy="1588"/>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40" name="Image 13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60841" y="5749850"/>
            <a:ext cx="670560" cy="670560"/>
          </a:xfrm>
          <a:prstGeom prst="rect">
            <a:avLst/>
          </a:prstGeom>
        </p:spPr>
      </p:pic>
      <p:sp>
        <p:nvSpPr>
          <p:cNvPr id="166" name="Rectangle 11"/>
          <p:cNvSpPr>
            <a:spLocks noChangeArrowheads="1"/>
          </p:cNvSpPr>
          <p:nvPr/>
        </p:nvSpPr>
        <p:spPr bwMode="auto">
          <a:xfrm>
            <a:off x="1587" y="-36512"/>
            <a:ext cx="9122855" cy="430887"/>
          </a:xfrm>
          <a:prstGeom prst="rect">
            <a:avLst/>
          </a:prstGeom>
          <a:noFill/>
          <a:ln w="9525">
            <a:noFill/>
            <a:miter lim="800000"/>
            <a:headEnd/>
            <a:tailEnd/>
          </a:ln>
        </p:spPr>
        <p:txBody>
          <a:bodyPr wrap="square">
            <a:prstTxWarp prst="textNoShape">
              <a:avLst/>
            </a:prstTxWarp>
            <a:spAutoFit/>
          </a:bodyPr>
          <a:lstStyle/>
          <a:p>
            <a:r>
              <a:rPr lang="en-GB" sz="2200" b="1" dirty="0" smtClean="0">
                <a:latin typeface="Arial Narrow" charset="0"/>
                <a:ea typeface="Arial Narrow" charset="0"/>
                <a:cs typeface="Arial Narrow" charset="0"/>
                <a:sym typeface="Symbol" charset="2"/>
              </a:rPr>
              <a:t>General principle of </a:t>
            </a:r>
            <a:r>
              <a:rPr lang="en-GB" sz="2200" b="1" dirty="0" err="1">
                <a:latin typeface="Arial Narrow" charset="0"/>
                <a:ea typeface="Arial Narrow" charset="0"/>
                <a:cs typeface="Arial Narrow" charset="0"/>
                <a:sym typeface="Symbol" charset="2"/>
              </a:rPr>
              <a:t>argentiferous</a:t>
            </a:r>
            <a:r>
              <a:rPr lang="en-GB" sz="2200" b="1" dirty="0">
                <a:latin typeface="Arial Narrow" charset="0"/>
                <a:ea typeface="Arial Narrow" charset="0"/>
                <a:cs typeface="Arial Narrow" charset="0"/>
                <a:sym typeface="Symbol" charset="2"/>
              </a:rPr>
              <a:t> lead </a:t>
            </a:r>
            <a:r>
              <a:rPr lang="en-GB" sz="2200" b="1" i="1" dirty="0" err="1" smtClean="0">
                <a:latin typeface="Arial Narrow" charset="0"/>
                <a:ea typeface="Arial Narrow" charset="0"/>
                <a:cs typeface="Arial Narrow" charset="0"/>
                <a:sym typeface="Symbol" charset="2"/>
              </a:rPr>
              <a:t>chaîne</a:t>
            </a:r>
            <a:r>
              <a:rPr lang="en-GB" sz="2200" b="1" i="1" dirty="0" smtClean="0">
                <a:latin typeface="Arial Narrow" charset="0"/>
                <a:ea typeface="Arial Narrow" charset="0"/>
                <a:cs typeface="Arial Narrow" charset="0"/>
                <a:sym typeface="Symbol" charset="2"/>
              </a:rPr>
              <a:t> </a:t>
            </a:r>
            <a:r>
              <a:rPr lang="en-GB" sz="2200" b="1" i="1" dirty="0" err="1" smtClean="0">
                <a:latin typeface="Arial Narrow" charset="0"/>
                <a:ea typeface="Arial Narrow" charset="0"/>
                <a:cs typeface="Arial Narrow" charset="0"/>
                <a:sym typeface="Symbol" charset="2"/>
              </a:rPr>
              <a:t>opératoire</a:t>
            </a:r>
            <a:endParaRPr lang="en-GB" sz="2200" b="1" i="1" dirty="0">
              <a:latin typeface="Arial Narrow" charset="0"/>
              <a:ea typeface="Arial Narrow" charset="0"/>
              <a:cs typeface="Arial Narrow" charset="0"/>
              <a:sym typeface="Symbol" charset="2"/>
            </a:endParaRPr>
          </a:p>
        </p:txBody>
      </p:sp>
      <p:pic>
        <p:nvPicPr>
          <p:cNvPr id="167" name="Image 166" descr="PL12-S2_0155.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6278928" y="454694"/>
            <a:ext cx="2857130" cy="2255036"/>
          </a:xfrm>
          <a:prstGeom prst="rect">
            <a:avLst/>
          </a:prstGeom>
          <a:ln w="12700">
            <a:solidFill>
              <a:schemeClr val="tx1"/>
            </a:solidFill>
          </a:ln>
        </p:spPr>
      </p:pic>
      <p:sp>
        <p:nvSpPr>
          <p:cNvPr id="159" name="Pensées 158"/>
          <p:cNvSpPr/>
          <p:nvPr/>
        </p:nvSpPr>
        <p:spPr bwMode="auto">
          <a:xfrm>
            <a:off x="4012509" y="550484"/>
            <a:ext cx="351878" cy="394817"/>
          </a:xfrm>
          <a:prstGeom prst="cloudCallout">
            <a:avLst>
              <a:gd name="adj1" fmla="val 312664"/>
              <a:gd name="adj2" fmla="val 230556"/>
            </a:avLst>
          </a:prstGeom>
          <a:solidFill>
            <a:srgbClr val="C4BD97"/>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60" name="Pensées 159"/>
          <p:cNvSpPr/>
          <p:nvPr/>
        </p:nvSpPr>
        <p:spPr bwMode="auto">
          <a:xfrm>
            <a:off x="4164909" y="702884"/>
            <a:ext cx="351878" cy="394817"/>
          </a:xfrm>
          <a:prstGeom prst="cloudCallout">
            <a:avLst>
              <a:gd name="adj1" fmla="val 288771"/>
              <a:gd name="adj2" fmla="val 183425"/>
            </a:avLst>
          </a:prstGeom>
          <a:solidFill>
            <a:srgbClr val="C4BD97"/>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61" name="Pensées 160"/>
          <p:cNvSpPr/>
          <p:nvPr/>
        </p:nvSpPr>
        <p:spPr bwMode="auto">
          <a:xfrm>
            <a:off x="3854675" y="775002"/>
            <a:ext cx="351878" cy="394817"/>
          </a:xfrm>
          <a:prstGeom prst="cloudCallout">
            <a:avLst>
              <a:gd name="adj1" fmla="val 392813"/>
              <a:gd name="adj2" fmla="val 166794"/>
            </a:avLst>
          </a:prstGeom>
          <a:solidFill>
            <a:srgbClr val="C4BD97"/>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800" dirty="0"/>
          </a:p>
        </p:txBody>
      </p:sp>
      <p:sp>
        <p:nvSpPr>
          <p:cNvPr id="168" name="ZoneTexte 167"/>
          <p:cNvSpPr txBox="1"/>
          <p:nvPr/>
        </p:nvSpPr>
        <p:spPr>
          <a:xfrm>
            <a:off x="6342870" y="2485817"/>
            <a:ext cx="691215" cy="246221"/>
          </a:xfrm>
          <a:prstGeom prst="rect">
            <a:avLst/>
          </a:prstGeom>
          <a:noFill/>
        </p:spPr>
        <p:txBody>
          <a:bodyPr wrap="none" rtlCol="0">
            <a:spAutoFit/>
          </a:bodyPr>
          <a:lstStyle/>
          <a:p>
            <a:r>
              <a:rPr lang="en-GB" sz="1000" i="1" dirty="0" smtClean="0">
                <a:solidFill>
                  <a:schemeClr val="bg1"/>
                </a:solidFill>
                <a:latin typeface="Arial Narrow" charset="0"/>
                <a:ea typeface="Arial Narrow" charset="0"/>
                <a:cs typeface="Arial Narrow" charset="0"/>
              </a:rPr>
              <a:t>© Ch. Rico</a:t>
            </a:r>
            <a:endParaRPr lang="en-GB" sz="1000" i="1" dirty="0">
              <a:solidFill>
                <a:schemeClr val="bg1"/>
              </a:solidFill>
              <a:latin typeface="Arial Narrow" charset="0"/>
              <a:ea typeface="Arial Narrow" charset="0"/>
              <a:cs typeface="Arial Narrow" charset="0"/>
            </a:endParaRPr>
          </a:p>
        </p:txBody>
      </p:sp>
      <p:sp>
        <p:nvSpPr>
          <p:cNvPr id="141" name="ZoneTexte 140"/>
          <p:cNvSpPr txBox="1"/>
          <p:nvPr/>
        </p:nvSpPr>
        <p:spPr>
          <a:xfrm>
            <a:off x="6980599" y="2670567"/>
            <a:ext cx="2250937" cy="246221"/>
          </a:xfrm>
          <a:prstGeom prst="rect">
            <a:avLst/>
          </a:prstGeom>
          <a:noFill/>
        </p:spPr>
        <p:txBody>
          <a:bodyPr wrap="none" rtlCol="0">
            <a:spAutoFit/>
          </a:bodyPr>
          <a:lstStyle/>
          <a:p>
            <a:r>
              <a:rPr lang="en-GB" sz="1000" i="1" dirty="0" smtClean="0">
                <a:latin typeface="Arial Narrow" charset="0"/>
                <a:ea typeface="Arial Narrow" charset="0"/>
                <a:cs typeface="Arial Narrow" charset="0"/>
              </a:rPr>
              <a:t>Ore </a:t>
            </a:r>
            <a:r>
              <a:rPr lang="en-GB" sz="1000" i="1" smtClean="0">
                <a:latin typeface="Arial Narrow" charset="0"/>
                <a:ea typeface="Arial Narrow" charset="0"/>
                <a:cs typeface="Arial Narrow" charset="0"/>
              </a:rPr>
              <a:t>treatment structures (Cartagena, Spain)</a:t>
            </a:r>
            <a:endParaRPr lang="en-GB" sz="1000" i="1" dirty="0">
              <a:latin typeface="Arial Narrow" charset="0"/>
              <a:ea typeface="Arial Narrow" charset="0"/>
              <a:cs typeface="Arial Narrow" charset="0"/>
            </a:endParaRPr>
          </a:p>
        </p:txBody>
      </p:sp>
      <p:sp>
        <p:nvSpPr>
          <p:cNvPr id="169" name="ZoneTexte 168"/>
          <p:cNvSpPr txBox="1"/>
          <p:nvPr/>
        </p:nvSpPr>
        <p:spPr>
          <a:xfrm>
            <a:off x="-55140" y="2345406"/>
            <a:ext cx="2287806" cy="246221"/>
          </a:xfrm>
          <a:prstGeom prst="rect">
            <a:avLst/>
          </a:prstGeom>
          <a:noFill/>
        </p:spPr>
        <p:txBody>
          <a:bodyPr wrap="none" rtlCol="0">
            <a:spAutoFit/>
          </a:bodyPr>
          <a:lstStyle/>
          <a:p>
            <a:r>
              <a:rPr lang="en-GB" sz="1000" i="1" dirty="0" err="1" smtClean="0">
                <a:latin typeface="Arial Narrow" charset="0"/>
                <a:ea typeface="Arial Narrow" charset="0"/>
                <a:cs typeface="Arial Narrow" charset="0"/>
              </a:rPr>
              <a:t>Pb</a:t>
            </a:r>
            <a:r>
              <a:rPr lang="en-GB" sz="1000" i="1" dirty="0" smtClean="0">
                <a:latin typeface="Arial Narrow" charset="0"/>
                <a:ea typeface="Arial Narrow" charset="0"/>
                <a:cs typeface="Arial Narrow" charset="0"/>
              </a:rPr>
              <a:t> ingots (Saintes-</a:t>
            </a:r>
            <a:r>
              <a:rPr lang="en-GB" sz="1000" i="1" dirty="0" err="1" smtClean="0">
                <a:latin typeface="Arial Narrow" charset="0"/>
                <a:ea typeface="Arial Narrow" charset="0"/>
                <a:cs typeface="Arial Narrow" charset="0"/>
              </a:rPr>
              <a:t>Maries</a:t>
            </a:r>
            <a:r>
              <a:rPr lang="en-GB" sz="1000" i="1" dirty="0" smtClean="0">
                <a:latin typeface="Arial Narrow" charset="0"/>
                <a:ea typeface="Arial Narrow" charset="0"/>
                <a:cs typeface="Arial Narrow" charset="0"/>
              </a:rPr>
              <a:t>-de-la-</a:t>
            </a:r>
            <a:r>
              <a:rPr lang="en-GB" sz="1000" i="1" dirty="0" err="1" smtClean="0">
                <a:latin typeface="Arial Narrow" charset="0"/>
                <a:ea typeface="Arial Narrow" charset="0"/>
                <a:cs typeface="Arial Narrow" charset="0"/>
              </a:rPr>
              <a:t>Mer</a:t>
            </a:r>
            <a:r>
              <a:rPr lang="en-GB" sz="1000" i="1" dirty="0" smtClean="0">
                <a:latin typeface="Arial Narrow" charset="0"/>
                <a:ea typeface="Arial Narrow" charset="0"/>
                <a:cs typeface="Arial Narrow" charset="0"/>
              </a:rPr>
              <a:t>, France)</a:t>
            </a:r>
            <a:endParaRPr lang="en-GB" sz="1000" i="1" dirty="0">
              <a:latin typeface="Arial Narrow" charset="0"/>
              <a:ea typeface="Arial Narrow" charset="0"/>
              <a:cs typeface="Arial Narrow" charset="0"/>
            </a:endParaRPr>
          </a:p>
        </p:txBody>
      </p:sp>
    </p:spTree>
    <p:extLst>
      <p:ext uri="{BB962C8B-B14F-4D97-AF65-F5344CB8AC3E}">
        <p14:creationId xmlns:p14="http://schemas.microsoft.com/office/powerpoint/2010/main" val="1111380220"/>
      </p:ext>
    </p:extLst>
  </p:cSld>
  <p:clrMapOvr>
    <a:masterClrMapping/>
  </p:clrMapOvr>
  <p:transition advTm="47783"/>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alphaModFix amt="35000"/>
            <a:extLst>
              <a:ext uri="{28A0092B-C50C-407E-A947-70E740481C1C}">
                <a14:useLocalDpi xmlns:a14="http://schemas.microsoft.com/office/drawing/2010/main"/>
              </a:ext>
            </a:extLst>
          </a:blip>
          <a:stretch>
            <a:fillRect/>
          </a:stretch>
        </p:blipFill>
        <p:spPr>
          <a:xfrm>
            <a:off x="2" y="0"/>
            <a:ext cx="9143998" cy="6858000"/>
          </a:xfrm>
          <a:prstGeom prst="rect">
            <a:avLst/>
          </a:prstGeom>
          <a:ln w="6350">
            <a:solidFill>
              <a:schemeClr val="tx1"/>
            </a:solidFill>
          </a:ln>
        </p:spPr>
      </p:pic>
      <p:sp>
        <p:nvSpPr>
          <p:cNvPr id="5" name="Rectangle 11"/>
          <p:cNvSpPr>
            <a:spLocks noChangeArrowheads="1"/>
          </p:cNvSpPr>
          <p:nvPr/>
        </p:nvSpPr>
        <p:spPr bwMode="auto">
          <a:xfrm>
            <a:off x="0" y="0"/>
            <a:ext cx="9144000" cy="6401753"/>
          </a:xfrm>
          <a:prstGeom prst="rect">
            <a:avLst/>
          </a:prstGeom>
          <a:noFill/>
          <a:ln w="9525">
            <a:noFill/>
            <a:miter lim="800000"/>
            <a:headEnd/>
            <a:tailEnd/>
          </a:ln>
        </p:spPr>
        <p:txBody>
          <a:bodyPr wrap="square">
            <a:prstTxWarp prst="textNoShape">
              <a:avLst/>
            </a:prstTxWarp>
            <a:spAutoFit/>
          </a:bodyPr>
          <a:lstStyle/>
          <a:p>
            <a:pPr algn="ctr"/>
            <a:endParaRPr lang="en-GB" sz="3600" dirty="0" smtClean="0">
              <a:solidFill>
                <a:srgbClr val="000000"/>
              </a:solidFill>
              <a:latin typeface="Arial Narrow"/>
              <a:ea typeface="Consolas"/>
              <a:cs typeface="Arial Narrow"/>
            </a:endParaRPr>
          </a:p>
          <a:p>
            <a:pPr algn="ctr">
              <a:spcAft>
                <a:spcPts val="1200"/>
              </a:spcAft>
            </a:pPr>
            <a:r>
              <a:rPr lang="en-GB" sz="3600" dirty="0">
                <a:solidFill>
                  <a:srgbClr val="000000"/>
                </a:solidFill>
                <a:latin typeface="Arial Narrow"/>
                <a:ea typeface="Consolas"/>
                <a:cs typeface="Arial Narrow"/>
              </a:rPr>
              <a:t>The significance of ore mining districts </a:t>
            </a:r>
          </a:p>
          <a:p>
            <a:pPr algn="ctr">
              <a:spcAft>
                <a:spcPts val="1200"/>
              </a:spcAft>
            </a:pPr>
            <a:r>
              <a:rPr lang="en-GB" sz="3600" dirty="0">
                <a:solidFill>
                  <a:srgbClr val="000000"/>
                </a:solidFill>
                <a:latin typeface="Arial Narrow"/>
                <a:ea typeface="Consolas"/>
                <a:cs typeface="Arial Narrow"/>
              </a:rPr>
              <a:t>and associated metallurgical </a:t>
            </a:r>
            <a:r>
              <a:rPr lang="en-GB" sz="3600" dirty="0" smtClean="0">
                <a:solidFill>
                  <a:srgbClr val="000000"/>
                </a:solidFill>
                <a:latin typeface="Arial Narrow"/>
                <a:ea typeface="Consolas"/>
                <a:cs typeface="Arial Narrow"/>
              </a:rPr>
              <a:t>sites </a:t>
            </a:r>
            <a:endParaRPr lang="en-GB" sz="2400" dirty="0">
              <a:latin typeface="Arial Narrow"/>
              <a:cs typeface="Arial Narrow"/>
            </a:endParaRPr>
          </a:p>
          <a:p>
            <a:pPr algn="ctr"/>
            <a:endParaRPr lang="en-GB" sz="3600" b="1" dirty="0" smtClean="0">
              <a:solidFill>
                <a:srgbClr val="000000"/>
              </a:solidFill>
              <a:latin typeface="Arial Narrow"/>
              <a:ea typeface="Consolas"/>
              <a:cs typeface="Arial Narrow"/>
              <a:sym typeface="Symbol" charset="2"/>
            </a:endParaRPr>
          </a:p>
          <a:p>
            <a:endParaRPr lang="en-GB" sz="3600" b="1" dirty="0" smtClean="0">
              <a:latin typeface="Arial Narrow" charset="0"/>
              <a:ea typeface="Arial Narrow" charset="0"/>
              <a:cs typeface="Arial Narrow" charset="0"/>
              <a:sym typeface="Symbol" charset="2"/>
            </a:endParaRPr>
          </a:p>
          <a:p>
            <a:pPr marL="457200" indent="-457200">
              <a:buFontTx/>
              <a:buChar char="-"/>
            </a:pPr>
            <a:r>
              <a:rPr lang="en-GB" sz="3000" dirty="0" smtClean="0">
                <a:solidFill>
                  <a:schemeClr val="bg1"/>
                </a:solidFill>
                <a:latin typeface="Arial Narrow" charset="0"/>
                <a:ea typeface="Arial Narrow" charset="0"/>
                <a:cs typeface="Arial Narrow" charset="0"/>
                <a:sym typeface="Symbol" charset="2"/>
              </a:rPr>
              <a:t>General background</a:t>
            </a:r>
          </a:p>
          <a:p>
            <a:pPr marL="1371600" lvl="2" indent="-457200">
              <a:buFontTx/>
              <a:buChar char="-"/>
            </a:pPr>
            <a:r>
              <a:rPr lang="en-GB" sz="3000" dirty="0" smtClean="0">
                <a:solidFill>
                  <a:schemeClr val="bg1"/>
                </a:solidFill>
                <a:latin typeface="Arial Narrow" charset="0"/>
                <a:ea typeface="Arial Narrow" charset="0"/>
                <a:cs typeface="Arial Narrow" charset="0"/>
                <a:sym typeface="Symbol" charset="2"/>
              </a:rPr>
              <a:t>Theoretical lead-silver </a:t>
            </a:r>
            <a:r>
              <a:rPr lang="en-GB" sz="3000" i="1" dirty="0" err="1" smtClean="0">
                <a:solidFill>
                  <a:schemeClr val="bg1"/>
                </a:solidFill>
                <a:latin typeface="Arial Narrow" charset="0"/>
                <a:ea typeface="Arial Narrow" charset="0"/>
                <a:cs typeface="Arial Narrow" charset="0"/>
                <a:sym typeface="Symbol" charset="2"/>
              </a:rPr>
              <a:t>chaîne</a:t>
            </a:r>
            <a:r>
              <a:rPr lang="en-GB" sz="3000" i="1" dirty="0" smtClean="0">
                <a:solidFill>
                  <a:schemeClr val="bg1"/>
                </a:solidFill>
                <a:latin typeface="Arial Narrow" charset="0"/>
                <a:ea typeface="Arial Narrow" charset="0"/>
                <a:cs typeface="Arial Narrow" charset="0"/>
                <a:sym typeface="Symbol" charset="2"/>
              </a:rPr>
              <a:t> </a:t>
            </a:r>
            <a:r>
              <a:rPr lang="en-GB" sz="3000" i="1" dirty="0" err="1" smtClean="0">
                <a:solidFill>
                  <a:schemeClr val="bg1"/>
                </a:solidFill>
                <a:latin typeface="Arial Narrow" charset="0"/>
                <a:ea typeface="Arial Narrow" charset="0"/>
                <a:cs typeface="Arial Narrow" charset="0"/>
                <a:sym typeface="Symbol" charset="2"/>
              </a:rPr>
              <a:t>opératoire</a:t>
            </a:r>
            <a:endParaRPr lang="en-GB" sz="3000" i="1" dirty="0">
              <a:solidFill>
                <a:schemeClr val="bg1"/>
              </a:solidFill>
              <a:latin typeface="Arial Narrow" charset="0"/>
              <a:ea typeface="Arial Narrow" charset="0"/>
              <a:cs typeface="Arial Narrow" charset="0"/>
              <a:sym typeface="Symbol" charset="2"/>
            </a:endParaRPr>
          </a:p>
          <a:p>
            <a:pPr marL="1371600" lvl="2" indent="-457200">
              <a:buFontTx/>
              <a:buChar char="-"/>
            </a:pPr>
            <a:r>
              <a:rPr lang="en-GB" sz="3000" dirty="0" smtClean="0">
                <a:latin typeface="Arial Narrow" charset="0"/>
                <a:ea typeface="Arial Narrow" charset="0"/>
                <a:cs typeface="Arial Narrow" charset="0"/>
                <a:sym typeface="Symbol" charset="2"/>
              </a:rPr>
              <a:t>Theory of metal provenance study</a:t>
            </a:r>
          </a:p>
          <a:p>
            <a:pPr marL="457200" indent="-457200">
              <a:buFontTx/>
              <a:buChar char="-"/>
            </a:pPr>
            <a:r>
              <a:rPr lang="en-GB" sz="3000" dirty="0" smtClean="0">
                <a:solidFill>
                  <a:schemeClr val="bg1"/>
                </a:solidFill>
                <a:latin typeface="Arial Narrow" charset="0"/>
                <a:ea typeface="Arial Narrow" charset="0"/>
                <a:cs typeface="Arial Narrow" charset="0"/>
                <a:sym typeface="Symbol" charset="2"/>
              </a:rPr>
              <a:t>Limiting factors</a:t>
            </a:r>
          </a:p>
          <a:p>
            <a:pPr marL="457200" indent="-457200">
              <a:buFontTx/>
              <a:buChar char="-"/>
            </a:pPr>
            <a:r>
              <a:rPr lang="en-GB" sz="3000" dirty="0" smtClean="0">
                <a:solidFill>
                  <a:schemeClr val="bg1"/>
                </a:solidFill>
                <a:latin typeface="Arial Narrow" charset="0"/>
                <a:ea typeface="Arial Narrow" charset="0"/>
                <a:cs typeface="Arial Narrow" charset="0"/>
                <a:sym typeface="Symbol" charset="2"/>
              </a:rPr>
              <a:t>Strategy</a:t>
            </a:r>
          </a:p>
          <a:p>
            <a:pPr marL="457200" indent="-457200">
              <a:buFontTx/>
              <a:buChar char="-"/>
            </a:pPr>
            <a:r>
              <a:rPr lang="en-GB" sz="3000" dirty="0" smtClean="0">
                <a:solidFill>
                  <a:schemeClr val="bg1"/>
                </a:solidFill>
                <a:latin typeface="Arial Narrow" charset="0"/>
                <a:ea typeface="Arial Narrow" charset="0"/>
                <a:cs typeface="Arial Narrow" charset="0"/>
                <a:sym typeface="Symbol" charset="2"/>
              </a:rPr>
              <a:t>Archaeological examples</a:t>
            </a:r>
          </a:p>
          <a:p>
            <a:pPr marL="457200" lvl="2" indent="-457200">
              <a:buFontTx/>
              <a:buChar char="-"/>
            </a:pPr>
            <a:r>
              <a:rPr lang="en-GB" sz="3000" dirty="0" smtClean="0">
                <a:solidFill>
                  <a:schemeClr val="bg1"/>
                </a:solidFill>
                <a:latin typeface="Arial Narrow" charset="0"/>
                <a:ea typeface="Arial Narrow" charset="0"/>
                <a:cs typeface="Arial Narrow" charset="0"/>
                <a:sym typeface="Symbol" charset="2"/>
              </a:rPr>
              <a:t>Conclusion : expectations and required work for SILVER</a:t>
            </a:r>
            <a:endParaRPr lang="en-GB" sz="3000" dirty="0" smtClean="0">
              <a:solidFill>
                <a:schemeClr val="bg1"/>
              </a:solidFill>
              <a:latin typeface="Arial Narrow" charset="0"/>
              <a:ea typeface="Arial Narrow" charset="0"/>
              <a:cs typeface="Arial Narrow" charset="0"/>
            </a:endParaRPr>
          </a:p>
        </p:txBody>
      </p:sp>
      <p:sp>
        <p:nvSpPr>
          <p:cNvPr id="4" name="Espace réservé du numéro de diapositive 3"/>
          <p:cNvSpPr>
            <a:spLocks noGrp="1"/>
          </p:cNvSpPr>
          <p:nvPr>
            <p:ph type="sldNum" sz="quarter" idx="12"/>
          </p:nvPr>
        </p:nvSpPr>
        <p:spPr/>
        <p:txBody>
          <a:bodyPr/>
          <a:lstStyle/>
          <a:p>
            <a:pPr>
              <a:defRPr/>
            </a:pPr>
            <a:fld id="{222D8A44-60A9-7147-8B4E-3356F412ED3A}" type="slidenum">
              <a:rPr lang="fr-FR" smtClean="0"/>
              <a:pPr>
                <a:defRPr/>
              </a:pPr>
              <a:t>5</a:t>
            </a:fld>
            <a:endParaRPr lang="fr-FR"/>
          </a:p>
        </p:txBody>
      </p:sp>
    </p:spTree>
    <p:extLst>
      <p:ext uri="{BB962C8B-B14F-4D97-AF65-F5344CB8AC3E}">
        <p14:creationId xmlns:p14="http://schemas.microsoft.com/office/powerpoint/2010/main" val="1274648680"/>
      </p:ext>
    </p:extLst>
  </p:cSld>
  <p:clrMapOvr>
    <a:masterClrMapping/>
  </p:clrMapOvr>
  <p:transition advTm="7549"/>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Image 58"/>
          <p:cNvPicPr>
            <a:picLocks noChangeAspect="1"/>
          </p:cNvPicPr>
          <p:nvPr/>
        </p:nvPicPr>
        <p:blipFill>
          <a:blip r:embed="rId2">
            <a:alphaModFix amt="35000"/>
            <a:extLst>
              <a:ext uri="{28A0092B-C50C-407E-A947-70E740481C1C}">
                <a14:useLocalDpi xmlns:a14="http://schemas.microsoft.com/office/drawing/2010/main"/>
              </a:ext>
            </a:extLst>
          </a:blip>
          <a:stretch>
            <a:fillRect/>
          </a:stretch>
        </p:blipFill>
        <p:spPr>
          <a:xfrm>
            <a:off x="0" y="0"/>
            <a:ext cx="9142761" cy="6858000"/>
          </a:xfrm>
          <a:prstGeom prst="rect">
            <a:avLst/>
          </a:prstGeom>
          <a:ln w="6350">
            <a:solidFill>
              <a:srgbClr val="000000"/>
            </a:solidFill>
          </a:ln>
        </p:spPr>
      </p:pic>
      <p:cxnSp>
        <p:nvCxnSpPr>
          <p:cNvPr id="7" name="Connecteur droit 6"/>
          <p:cNvCxnSpPr/>
          <p:nvPr/>
        </p:nvCxnSpPr>
        <p:spPr>
          <a:xfrm>
            <a:off x="0" y="425450"/>
            <a:ext cx="9148763" cy="1588"/>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20" name="Image 19" descr="Trincherini et al 17.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44239" y="1679153"/>
            <a:ext cx="3088642" cy="3306884"/>
          </a:xfrm>
          <a:prstGeom prst="rect">
            <a:avLst/>
          </a:prstGeom>
          <a:ln w="19050" cap="flat" cmpd="sng" algn="ctr">
            <a:solidFill>
              <a:schemeClr val="tx1"/>
            </a:solidFill>
            <a:prstDash val="solid"/>
            <a:round/>
            <a:headEnd type="none" w="med" len="med"/>
            <a:tailEnd type="none" w="med" len="med"/>
          </a:ln>
        </p:spPr>
      </p:pic>
      <p:sp>
        <p:nvSpPr>
          <p:cNvPr id="24" name="ZoneTexte 23"/>
          <p:cNvSpPr txBox="1"/>
          <p:nvPr/>
        </p:nvSpPr>
        <p:spPr>
          <a:xfrm>
            <a:off x="6423993" y="1461764"/>
            <a:ext cx="2467968" cy="307777"/>
          </a:xfrm>
          <a:prstGeom prst="rect">
            <a:avLst/>
          </a:prstGeom>
          <a:solidFill>
            <a:schemeClr val="bg1"/>
          </a:solidFill>
          <a:ln w="19050" cap="flat" cmpd="sng" algn="ctr">
            <a:solidFill>
              <a:srgbClr val="000000"/>
            </a:solidFill>
            <a:prstDash val="solid"/>
            <a:round/>
            <a:headEnd type="none" w="med" len="med"/>
            <a:tailEnd type="none" w="med" len="med"/>
          </a:ln>
        </p:spPr>
        <p:txBody>
          <a:bodyPr wrap="none" rtlCol="0">
            <a:spAutoFit/>
          </a:bodyPr>
          <a:lstStyle/>
          <a:p>
            <a:r>
              <a:rPr lang="fr-FR" sz="1400" dirty="0" smtClean="0">
                <a:latin typeface="Arial Narrow"/>
                <a:cs typeface="Arial Narrow"/>
              </a:rPr>
              <a:t>Roman </a:t>
            </a:r>
            <a:r>
              <a:rPr lang="fr-FR" sz="1400" dirty="0" err="1" smtClean="0">
                <a:latin typeface="Arial Narrow"/>
                <a:cs typeface="Arial Narrow"/>
              </a:rPr>
              <a:t>ingots</a:t>
            </a:r>
            <a:r>
              <a:rPr lang="fr-FR" sz="1400" dirty="0" smtClean="0">
                <a:latin typeface="Arial Narrow"/>
                <a:cs typeface="Arial Narrow"/>
              </a:rPr>
              <a:t> versus </a:t>
            </a:r>
            <a:r>
              <a:rPr lang="fr-FR" sz="1400" dirty="0" err="1" smtClean="0">
                <a:latin typeface="Arial Narrow"/>
                <a:cs typeface="Arial Narrow"/>
              </a:rPr>
              <a:t>Spanish</a:t>
            </a:r>
            <a:r>
              <a:rPr lang="fr-FR" sz="1400" dirty="0" smtClean="0">
                <a:latin typeface="Arial Narrow"/>
                <a:cs typeface="Arial Narrow"/>
              </a:rPr>
              <a:t> ores</a:t>
            </a:r>
            <a:endParaRPr lang="fr-FR" sz="1400" dirty="0">
              <a:latin typeface="Arial Narrow"/>
              <a:cs typeface="Arial Narrow"/>
            </a:endParaRPr>
          </a:p>
        </p:txBody>
      </p:sp>
      <p:pic>
        <p:nvPicPr>
          <p:cNvPr id="27" name="Image 26" descr="lead_pig-ingots_museum-of-london.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288" y="1674184"/>
            <a:ext cx="2130433" cy="2296057"/>
          </a:xfrm>
          <a:prstGeom prst="rect">
            <a:avLst/>
          </a:prstGeom>
          <a:ln w="19050" cap="flat" cmpd="sng" algn="ctr">
            <a:solidFill>
              <a:srgbClr val="000000"/>
            </a:solidFill>
            <a:prstDash val="solid"/>
            <a:round/>
            <a:headEnd type="none" w="med" len="med"/>
            <a:tailEnd type="none" w="med" len="med"/>
          </a:ln>
        </p:spPr>
      </p:pic>
      <p:cxnSp>
        <p:nvCxnSpPr>
          <p:cNvPr id="29" name="Connecteur droit 28"/>
          <p:cNvCxnSpPr/>
          <p:nvPr/>
        </p:nvCxnSpPr>
        <p:spPr>
          <a:xfrm>
            <a:off x="1373171" y="3941736"/>
            <a:ext cx="657527" cy="1619"/>
          </a:xfrm>
          <a:prstGeom prst="line">
            <a:avLst/>
          </a:prstGeom>
          <a:ln w="28575"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0" name="ZoneTexte 29"/>
          <p:cNvSpPr txBox="1"/>
          <p:nvPr/>
        </p:nvSpPr>
        <p:spPr>
          <a:xfrm>
            <a:off x="1403926" y="3648278"/>
            <a:ext cx="727520" cy="307776"/>
          </a:xfrm>
          <a:prstGeom prst="rect">
            <a:avLst/>
          </a:prstGeom>
          <a:noFill/>
        </p:spPr>
        <p:txBody>
          <a:bodyPr wrap="square" rtlCol="0">
            <a:spAutoFit/>
          </a:bodyPr>
          <a:lstStyle/>
          <a:p>
            <a:r>
              <a:rPr lang="fr-FR" sz="1400" b="1" i="1" dirty="0" smtClean="0">
                <a:latin typeface="Arial Narrow"/>
                <a:cs typeface="Arial Narrow"/>
              </a:rPr>
              <a:t>15 cm</a:t>
            </a:r>
            <a:endParaRPr lang="fr-FR" sz="1400" b="1" i="1" dirty="0">
              <a:latin typeface="Arial Narrow"/>
              <a:cs typeface="Arial Narrow"/>
            </a:endParaRPr>
          </a:p>
        </p:txBody>
      </p:sp>
      <p:sp>
        <p:nvSpPr>
          <p:cNvPr id="36" name="ZoneTexte 35"/>
          <p:cNvSpPr txBox="1"/>
          <p:nvPr/>
        </p:nvSpPr>
        <p:spPr>
          <a:xfrm>
            <a:off x="0" y="3970241"/>
            <a:ext cx="1829247" cy="523220"/>
          </a:xfrm>
          <a:prstGeom prst="rect">
            <a:avLst/>
          </a:prstGeom>
          <a:noFill/>
        </p:spPr>
        <p:txBody>
          <a:bodyPr wrap="none" rtlCol="0">
            <a:spAutoFit/>
          </a:bodyPr>
          <a:lstStyle/>
          <a:p>
            <a:r>
              <a:rPr lang="en-GB" sz="1400" b="1" dirty="0" smtClean="0">
                <a:latin typeface="Arial Narrow"/>
                <a:cs typeface="Arial Narrow"/>
              </a:rPr>
              <a:t>Roman Lead Ingots </a:t>
            </a:r>
          </a:p>
          <a:p>
            <a:r>
              <a:rPr lang="en-GB" sz="1400" b="1" dirty="0" smtClean="0">
                <a:latin typeface="Arial Narrow"/>
                <a:cs typeface="Arial Narrow"/>
              </a:rPr>
              <a:t>(Mediterranean wrecks)</a:t>
            </a:r>
            <a:endParaRPr lang="en-GB" sz="1400" b="1" dirty="0">
              <a:latin typeface="Arial Narrow"/>
              <a:cs typeface="Arial Narrow"/>
            </a:endParaRPr>
          </a:p>
        </p:txBody>
      </p:sp>
      <p:sp>
        <p:nvSpPr>
          <p:cNvPr id="38" name="ZoneTexte 37"/>
          <p:cNvSpPr txBox="1"/>
          <p:nvPr/>
        </p:nvSpPr>
        <p:spPr>
          <a:xfrm>
            <a:off x="14288" y="793619"/>
            <a:ext cx="5955861" cy="369332"/>
          </a:xfrm>
          <a:prstGeom prst="rect">
            <a:avLst/>
          </a:prstGeom>
          <a:noFill/>
        </p:spPr>
        <p:txBody>
          <a:bodyPr wrap="none" rtlCol="0">
            <a:spAutoFit/>
          </a:bodyPr>
          <a:lstStyle/>
          <a:p>
            <a:r>
              <a:rPr lang="en-GB" b="1" dirty="0" smtClean="0">
                <a:latin typeface="Arial Narrow"/>
                <a:cs typeface="Arial Narrow"/>
              </a:rPr>
              <a:t>Example : Trade of lead from Cartagena during Antiquity (Spain)</a:t>
            </a:r>
            <a:endParaRPr lang="en-GB" b="1" dirty="0">
              <a:latin typeface="Arial Narrow"/>
              <a:cs typeface="Arial Narrow"/>
            </a:endParaRPr>
          </a:p>
        </p:txBody>
      </p:sp>
      <p:sp>
        <p:nvSpPr>
          <p:cNvPr id="39" name="Rectangle 38"/>
          <p:cNvSpPr/>
          <p:nvPr/>
        </p:nvSpPr>
        <p:spPr>
          <a:xfrm>
            <a:off x="2131446" y="4386252"/>
            <a:ext cx="1458334" cy="276999"/>
          </a:xfrm>
          <a:prstGeom prst="rect">
            <a:avLst/>
          </a:prstGeom>
        </p:spPr>
        <p:txBody>
          <a:bodyPr wrap="none">
            <a:spAutoFit/>
          </a:bodyPr>
          <a:lstStyle/>
          <a:p>
            <a:r>
              <a:rPr lang="en-GB" sz="1200" i="1" dirty="0" err="1" smtClean="0">
                <a:latin typeface="Arial Narrow"/>
                <a:cs typeface="Arial Narrow"/>
              </a:rPr>
              <a:t>Trincherini</a:t>
            </a:r>
            <a:r>
              <a:rPr lang="en-GB" sz="1200" i="1" dirty="0" smtClean="0">
                <a:latin typeface="Arial Narrow"/>
                <a:cs typeface="Arial Narrow"/>
              </a:rPr>
              <a:t> et al., 2009 </a:t>
            </a:r>
          </a:p>
        </p:txBody>
      </p:sp>
      <p:sp>
        <p:nvSpPr>
          <p:cNvPr id="21" name="Rectangle 11"/>
          <p:cNvSpPr>
            <a:spLocks noChangeArrowheads="1"/>
          </p:cNvSpPr>
          <p:nvPr/>
        </p:nvSpPr>
        <p:spPr bwMode="auto">
          <a:xfrm>
            <a:off x="0" y="-36215"/>
            <a:ext cx="9510713" cy="430887"/>
          </a:xfrm>
          <a:prstGeom prst="rect">
            <a:avLst/>
          </a:prstGeom>
          <a:noFill/>
          <a:ln w="9525">
            <a:noFill/>
            <a:miter lim="800000"/>
            <a:headEnd/>
            <a:tailEnd/>
          </a:ln>
        </p:spPr>
        <p:txBody>
          <a:bodyPr wrap="square">
            <a:prstTxWarp prst="textNoShape">
              <a:avLst/>
            </a:prstTxWarp>
            <a:spAutoFit/>
          </a:bodyPr>
          <a:lstStyle/>
          <a:p>
            <a:r>
              <a:rPr lang="en-GB" sz="2200" b="1" dirty="0" smtClean="0">
                <a:latin typeface="Arial Narrow" charset="0"/>
                <a:ea typeface="Arial Narrow" charset="0"/>
                <a:cs typeface="Arial Narrow" charset="0"/>
                <a:sym typeface="Symbol" charset="2"/>
              </a:rPr>
              <a:t>Comparison </a:t>
            </a:r>
            <a:r>
              <a:rPr lang="en-GB" sz="2200" b="1" dirty="0">
                <a:latin typeface="Arial Narrow" charset="0"/>
                <a:ea typeface="Arial Narrow" charset="0"/>
                <a:cs typeface="Arial Narrow" charset="0"/>
                <a:sym typeface="Symbol" charset="2"/>
              </a:rPr>
              <a:t>of</a:t>
            </a:r>
            <a:r>
              <a:rPr lang="en-GB" sz="2200" b="1" dirty="0" smtClean="0">
                <a:latin typeface="Arial Narrow" charset="0"/>
                <a:ea typeface="Arial Narrow" charset="0"/>
                <a:cs typeface="Arial Narrow" charset="0"/>
                <a:sym typeface="Symbol" charset="2"/>
              </a:rPr>
              <a:t> isotopic </a:t>
            </a:r>
            <a:r>
              <a:rPr lang="en-GB" sz="2200" b="1" dirty="0">
                <a:latin typeface="Arial Narrow" charset="0"/>
                <a:ea typeface="Arial Narrow" charset="0"/>
                <a:cs typeface="Arial Narrow" charset="0"/>
                <a:sym typeface="Symbol" charset="2"/>
              </a:rPr>
              <a:t>signatures between ores and</a:t>
            </a:r>
            <a:r>
              <a:rPr lang="en-GB" sz="2200" b="1" dirty="0" smtClean="0">
                <a:latin typeface="Arial Narrow" charset="0"/>
                <a:ea typeface="Arial Narrow" charset="0"/>
                <a:cs typeface="Arial Narrow" charset="0"/>
                <a:sym typeface="Symbol" charset="2"/>
              </a:rPr>
              <a:t> objects</a:t>
            </a:r>
            <a:endParaRPr lang="en-GB" sz="2200" b="1" i="1" dirty="0">
              <a:latin typeface="Arial Narrow" charset="0"/>
              <a:ea typeface="Arial Narrow" charset="0"/>
              <a:cs typeface="Arial Narrow" charset="0"/>
              <a:sym typeface="Symbol" charset="2"/>
            </a:endParaRPr>
          </a:p>
        </p:txBody>
      </p:sp>
      <p:sp>
        <p:nvSpPr>
          <p:cNvPr id="25" name="ZoneTexte 24"/>
          <p:cNvSpPr txBox="1"/>
          <p:nvPr/>
        </p:nvSpPr>
        <p:spPr>
          <a:xfrm>
            <a:off x="6583885" y="3617566"/>
            <a:ext cx="1044038" cy="307777"/>
          </a:xfrm>
          <a:prstGeom prst="rect">
            <a:avLst/>
          </a:prstGeom>
          <a:solidFill>
            <a:schemeClr val="bg1"/>
          </a:solidFill>
        </p:spPr>
        <p:txBody>
          <a:bodyPr wrap="none" rtlCol="0">
            <a:spAutoFit/>
          </a:bodyPr>
          <a:lstStyle/>
          <a:p>
            <a:r>
              <a:rPr lang="fr-FR" sz="1400" dirty="0" smtClean="0">
                <a:latin typeface="Arial Narrow"/>
                <a:cs typeface="Arial Narrow"/>
              </a:rPr>
              <a:t>Basque Ores</a:t>
            </a:r>
            <a:endParaRPr lang="fr-FR" sz="1400" dirty="0">
              <a:latin typeface="Arial Narrow"/>
              <a:cs typeface="Arial Narrow"/>
            </a:endParaRPr>
          </a:p>
        </p:txBody>
      </p:sp>
      <p:sp>
        <p:nvSpPr>
          <p:cNvPr id="26" name="ZoneTexte 25"/>
          <p:cNvSpPr txBox="1"/>
          <p:nvPr/>
        </p:nvSpPr>
        <p:spPr>
          <a:xfrm>
            <a:off x="7271179" y="4165366"/>
            <a:ext cx="1043688" cy="307777"/>
          </a:xfrm>
          <a:prstGeom prst="rect">
            <a:avLst/>
          </a:prstGeom>
          <a:solidFill>
            <a:schemeClr val="bg1"/>
          </a:solidFill>
        </p:spPr>
        <p:txBody>
          <a:bodyPr wrap="none" rtlCol="0">
            <a:spAutoFit/>
          </a:bodyPr>
          <a:lstStyle/>
          <a:p>
            <a:r>
              <a:rPr lang="fr-FR" sz="1400" dirty="0" smtClean="0">
                <a:latin typeface="Arial Narrow"/>
                <a:cs typeface="Arial Narrow"/>
              </a:rPr>
              <a:t>Almeria Ores</a:t>
            </a:r>
            <a:endParaRPr lang="fr-FR" sz="1400" dirty="0">
              <a:latin typeface="Arial Narrow"/>
              <a:cs typeface="Arial Narrow"/>
            </a:endParaRPr>
          </a:p>
        </p:txBody>
      </p:sp>
      <p:sp>
        <p:nvSpPr>
          <p:cNvPr id="31" name="ZoneTexte 30"/>
          <p:cNvSpPr txBox="1"/>
          <p:nvPr/>
        </p:nvSpPr>
        <p:spPr>
          <a:xfrm>
            <a:off x="6393385" y="1883841"/>
            <a:ext cx="1248471" cy="307777"/>
          </a:xfrm>
          <a:prstGeom prst="rect">
            <a:avLst/>
          </a:prstGeom>
          <a:solidFill>
            <a:schemeClr val="bg1"/>
          </a:solidFill>
        </p:spPr>
        <p:txBody>
          <a:bodyPr wrap="none" rtlCol="0">
            <a:spAutoFit/>
          </a:bodyPr>
          <a:lstStyle/>
          <a:p>
            <a:r>
              <a:rPr lang="fr-FR" sz="1400" dirty="0" smtClean="0">
                <a:latin typeface="Arial Narrow"/>
                <a:cs typeface="Arial Narrow"/>
              </a:rPr>
              <a:t>Cartagena Ores</a:t>
            </a:r>
            <a:endParaRPr lang="fr-FR" sz="1400" dirty="0">
              <a:latin typeface="Arial Narrow"/>
              <a:cs typeface="Arial Narrow"/>
            </a:endParaRPr>
          </a:p>
        </p:txBody>
      </p:sp>
      <p:sp>
        <p:nvSpPr>
          <p:cNvPr id="33" name="ZoneTexte 32"/>
          <p:cNvSpPr txBox="1"/>
          <p:nvPr/>
        </p:nvSpPr>
        <p:spPr>
          <a:xfrm>
            <a:off x="8525116" y="1820341"/>
            <a:ext cx="577577" cy="523220"/>
          </a:xfrm>
          <a:prstGeom prst="rect">
            <a:avLst/>
          </a:prstGeom>
          <a:solidFill>
            <a:schemeClr val="bg1"/>
          </a:solidFill>
        </p:spPr>
        <p:txBody>
          <a:bodyPr wrap="none" rtlCol="0">
            <a:spAutoFit/>
          </a:bodyPr>
          <a:lstStyle/>
          <a:p>
            <a:r>
              <a:rPr lang="fr-FR" sz="1400" dirty="0" err="1" smtClean="0">
                <a:latin typeface="Arial Narrow"/>
                <a:cs typeface="Arial Narrow"/>
              </a:rPr>
              <a:t>Lead</a:t>
            </a:r>
            <a:endParaRPr lang="fr-FR" sz="1400" dirty="0" smtClean="0">
              <a:latin typeface="Arial Narrow"/>
              <a:cs typeface="Arial Narrow"/>
            </a:endParaRPr>
          </a:p>
          <a:p>
            <a:r>
              <a:rPr lang="fr-FR" sz="1400" dirty="0" err="1" smtClean="0">
                <a:latin typeface="Arial Narrow"/>
                <a:cs typeface="Arial Narrow"/>
              </a:rPr>
              <a:t>ingots</a:t>
            </a:r>
            <a:endParaRPr lang="fr-FR" sz="1400" dirty="0">
              <a:latin typeface="Arial Narrow"/>
              <a:cs typeface="Arial Narrow"/>
            </a:endParaRPr>
          </a:p>
        </p:txBody>
      </p:sp>
      <p:sp>
        <p:nvSpPr>
          <p:cNvPr id="34" name="Ellipse 33"/>
          <p:cNvSpPr/>
          <p:nvPr/>
        </p:nvSpPr>
        <p:spPr>
          <a:xfrm rot="20445107">
            <a:off x="7838846" y="2069342"/>
            <a:ext cx="681581" cy="1925233"/>
          </a:xfrm>
          <a:prstGeom prst="ellipse">
            <a:avLst/>
          </a:prstGeom>
          <a:solidFill>
            <a:srgbClr val="0000FF"/>
          </a:solidFill>
          <a:ln w="1905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5" name="Ellipse 34"/>
          <p:cNvSpPr/>
          <p:nvPr/>
        </p:nvSpPr>
        <p:spPr>
          <a:xfrm rot="20445107">
            <a:off x="8235125" y="2925585"/>
            <a:ext cx="681581" cy="1802718"/>
          </a:xfrm>
          <a:prstGeom prst="ellipse">
            <a:avLst/>
          </a:prstGeom>
          <a:solidFill>
            <a:srgbClr val="FEA016"/>
          </a:solidFill>
          <a:ln w="1905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smtClean="0"/>
          </a:p>
          <a:p>
            <a:pPr algn="ctr"/>
            <a:endParaRPr lang="fr-FR" dirty="0"/>
          </a:p>
        </p:txBody>
      </p:sp>
      <p:sp>
        <p:nvSpPr>
          <p:cNvPr id="37" name="Ellipse 36"/>
          <p:cNvSpPr/>
          <p:nvPr/>
        </p:nvSpPr>
        <p:spPr>
          <a:xfrm rot="20965598">
            <a:off x="7838729" y="1977864"/>
            <a:ext cx="812777" cy="1631909"/>
          </a:xfrm>
          <a:prstGeom prst="ellipse">
            <a:avLst/>
          </a:prstGeom>
          <a:solidFill>
            <a:schemeClr val="tx2">
              <a:lumMod val="60000"/>
              <a:lumOff val="40000"/>
              <a:alpha val="50000"/>
            </a:schemeClr>
          </a:solidFill>
          <a:ln w="1905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0" name="Ellipse 39"/>
          <p:cNvSpPr/>
          <p:nvPr/>
        </p:nvSpPr>
        <p:spPr>
          <a:xfrm rot="20965598">
            <a:off x="6973080" y="2538451"/>
            <a:ext cx="743134" cy="1031657"/>
          </a:xfrm>
          <a:prstGeom prst="ellipse">
            <a:avLst/>
          </a:prstGeom>
          <a:solidFill>
            <a:srgbClr val="008000">
              <a:alpha val="50000"/>
            </a:srgbClr>
          </a:solidFill>
          <a:ln w="1905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nvGrpSpPr>
          <p:cNvPr id="111" name="Grouper 110"/>
          <p:cNvGrpSpPr/>
          <p:nvPr/>
        </p:nvGrpSpPr>
        <p:grpSpPr>
          <a:xfrm>
            <a:off x="2147499" y="1674184"/>
            <a:ext cx="3869168" cy="3006000"/>
            <a:chOff x="2147499" y="1674184"/>
            <a:chExt cx="3869168" cy="3006000"/>
          </a:xfrm>
        </p:grpSpPr>
        <p:pic>
          <p:nvPicPr>
            <p:cNvPr id="74" name="Image 73" descr="Ingots Diffusion.psd"/>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2147499" y="1674184"/>
              <a:ext cx="3869168" cy="3006000"/>
            </a:xfrm>
            <a:prstGeom prst="rect">
              <a:avLst/>
            </a:prstGeom>
            <a:ln w="19050" cap="flat" cmpd="sng" algn="ctr">
              <a:solidFill>
                <a:schemeClr val="tx1"/>
              </a:solidFill>
              <a:prstDash val="solid"/>
              <a:round/>
              <a:headEnd type="none" w="med" len="med"/>
              <a:tailEnd type="none" w="med" len="med"/>
            </a:ln>
          </p:spPr>
        </p:pic>
        <p:sp>
          <p:nvSpPr>
            <p:cNvPr id="75" name="Ellipse 74"/>
            <p:cNvSpPr/>
            <p:nvPr/>
          </p:nvSpPr>
          <p:spPr>
            <a:xfrm>
              <a:off x="3092450" y="3416300"/>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6" name="Ellipse 75"/>
            <p:cNvSpPr/>
            <p:nvPr/>
          </p:nvSpPr>
          <p:spPr>
            <a:xfrm>
              <a:off x="3221990" y="3675381"/>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7" name="Ellipse 76"/>
            <p:cNvSpPr/>
            <p:nvPr/>
          </p:nvSpPr>
          <p:spPr>
            <a:xfrm>
              <a:off x="2532381" y="3730625"/>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8" name="Ellipse 77"/>
            <p:cNvSpPr/>
            <p:nvPr/>
          </p:nvSpPr>
          <p:spPr>
            <a:xfrm>
              <a:off x="2526031" y="3376931"/>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9" name="Ellipse 78"/>
            <p:cNvSpPr/>
            <p:nvPr/>
          </p:nvSpPr>
          <p:spPr>
            <a:xfrm>
              <a:off x="3307081" y="3246215"/>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0" name="Ellipse 79"/>
            <p:cNvSpPr/>
            <p:nvPr/>
          </p:nvSpPr>
          <p:spPr>
            <a:xfrm>
              <a:off x="3314065" y="3413125"/>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1" name="Ellipse 80"/>
            <p:cNvSpPr/>
            <p:nvPr/>
          </p:nvSpPr>
          <p:spPr>
            <a:xfrm>
              <a:off x="3176271" y="3269074"/>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2" name="Ellipse 81"/>
            <p:cNvSpPr/>
            <p:nvPr/>
          </p:nvSpPr>
          <p:spPr>
            <a:xfrm>
              <a:off x="3682366" y="3477894"/>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3" name="Ellipse 82"/>
            <p:cNvSpPr/>
            <p:nvPr/>
          </p:nvSpPr>
          <p:spPr>
            <a:xfrm>
              <a:off x="3544061" y="3132456"/>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4" name="Ellipse 83"/>
            <p:cNvSpPr/>
            <p:nvPr/>
          </p:nvSpPr>
          <p:spPr>
            <a:xfrm>
              <a:off x="4973956" y="4078510"/>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5" name="Ellipse 84"/>
            <p:cNvSpPr/>
            <p:nvPr/>
          </p:nvSpPr>
          <p:spPr>
            <a:xfrm>
              <a:off x="3930650" y="3941736"/>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6" name="Ellipse 85"/>
            <p:cNvSpPr/>
            <p:nvPr/>
          </p:nvSpPr>
          <p:spPr>
            <a:xfrm>
              <a:off x="4065906" y="3721100"/>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7" name="Ellipse 86"/>
            <p:cNvSpPr/>
            <p:nvPr/>
          </p:nvSpPr>
          <p:spPr>
            <a:xfrm>
              <a:off x="3806191" y="3582669"/>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8" name="Ellipse 87"/>
            <p:cNvSpPr/>
            <p:nvPr/>
          </p:nvSpPr>
          <p:spPr>
            <a:xfrm>
              <a:off x="2898775" y="3576291"/>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9" name="Ellipse 88"/>
            <p:cNvSpPr/>
            <p:nvPr/>
          </p:nvSpPr>
          <p:spPr>
            <a:xfrm>
              <a:off x="3439159" y="3070862"/>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0" name="Ellipse 89"/>
            <p:cNvSpPr/>
            <p:nvPr/>
          </p:nvSpPr>
          <p:spPr>
            <a:xfrm>
              <a:off x="3624581" y="3135631"/>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1" name="Ellipse 90"/>
            <p:cNvSpPr/>
            <p:nvPr/>
          </p:nvSpPr>
          <p:spPr>
            <a:xfrm>
              <a:off x="3760472" y="3200402"/>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2" name="Ellipse 91"/>
            <p:cNvSpPr/>
            <p:nvPr/>
          </p:nvSpPr>
          <p:spPr>
            <a:xfrm>
              <a:off x="3724278" y="3275424"/>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3" name="Ellipse 92"/>
            <p:cNvSpPr/>
            <p:nvPr/>
          </p:nvSpPr>
          <p:spPr>
            <a:xfrm>
              <a:off x="3747772" y="3328037"/>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4" name="Ellipse 93"/>
            <p:cNvSpPr/>
            <p:nvPr/>
          </p:nvSpPr>
          <p:spPr>
            <a:xfrm>
              <a:off x="3832225" y="3347721"/>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5" name="Ellipse 94"/>
            <p:cNvSpPr/>
            <p:nvPr/>
          </p:nvSpPr>
          <p:spPr>
            <a:xfrm>
              <a:off x="3844925" y="3438525"/>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6" name="Ellipse 95"/>
            <p:cNvSpPr/>
            <p:nvPr/>
          </p:nvSpPr>
          <p:spPr>
            <a:xfrm>
              <a:off x="4151631" y="3477894"/>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7" name="Ellipse 96"/>
            <p:cNvSpPr/>
            <p:nvPr/>
          </p:nvSpPr>
          <p:spPr>
            <a:xfrm>
              <a:off x="4091940" y="3445509"/>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8" name="Ellipse 97"/>
            <p:cNvSpPr/>
            <p:nvPr/>
          </p:nvSpPr>
          <p:spPr>
            <a:xfrm>
              <a:off x="4036696" y="3282318"/>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9" name="Ellipse 98"/>
            <p:cNvSpPr/>
            <p:nvPr/>
          </p:nvSpPr>
          <p:spPr>
            <a:xfrm>
              <a:off x="4131309" y="3205483"/>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0" name="Ellipse 99"/>
            <p:cNvSpPr/>
            <p:nvPr/>
          </p:nvSpPr>
          <p:spPr>
            <a:xfrm>
              <a:off x="4086224" y="3135631"/>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1" name="Ellipse 100"/>
            <p:cNvSpPr/>
            <p:nvPr/>
          </p:nvSpPr>
          <p:spPr>
            <a:xfrm>
              <a:off x="4032887" y="3080387"/>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2" name="Ellipse 101"/>
            <p:cNvSpPr/>
            <p:nvPr/>
          </p:nvSpPr>
          <p:spPr>
            <a:xfrm>
              <a:off x="3776981" y="2761009"/>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3" name="Ellipse 102"/>
            <p:cNvSpPr/>
            <p:nvPr/>
          </p:nvSpPr>
          <p:spPr>
            <a:xfrm>
              <a:off x="4154168" y="2814732"/>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4" name="Ellipse 103"/>
            <p:cNvSpPr/>
            <p:nvPr/>
          </p:nvSpPr>
          <p:spPr>
            <a:xfrm>
              <a:off x="4101465" y="2922934"/>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5" name="Ellipse 104"/>
            <p:cNvSpPr/>
            <p:nvPr/>
          </p:nvSpPr>
          <p:spPr>
            <a:xfrm>
              <a:off x="3439793" y="3399790"/>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6" name="Ellipse 105"/>
            <p:cNvSpPr/>
            <p:nvPr/>
          </p:nvSpPr>
          <p:spPr>
            <a:xfrm>
              <a:off x="4010027" y="2999743"/>
              <a:ext cx="91438"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7" name="Ellipse 106"/>
            <p:cNvSpPr/>
            <p:nvPr/>
          </p:nvSpPr>
          <p:spPr>
            <a:xfrm>
              <a:off x="3314065" y="3491228"/>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
        <p:nvSpPr>
          <p:cNvPr id="57" name="Espace réservé du numéro de diapositive 56"/>
          <p:cNvSpPr>
            <a:spLocks noGrp="1"/>
          </p:cNvSpPr>
          <p:nvPr>
            <p:ph type="sldNum" sz="quarter" idx="12"/>
          </p:nvPr>
        </p:nvSpPr>
        <p:spPr/>
        <p:txBody>
          <a:bodyPr/>
          <a:lstStyle/>
          <a:p>
            <a:pPr>
              <a:defRPr/>
            </a:pPr>
            <a:fld id="{222D8A44-60A9-7147-8B4E-3356F412ED3A}" type="slidenum">
              <a:rPr lang="fr-FR" smtClean="0"/>
              <a:pPr>
                <a:defRPr/>
              </a:pPr>
              <a:t>6</a:t>
            </a:fld>
            <a:endParaRPr lang="fr-FR"/>
          </a:p>
        </p:txBody>
      </p:sp>
      <p:sp>
        <p:nvSpPr>
          <p:cNvPr id="58" name="Rectangle 57"/>
          <p:cNvSpPr/>
          <p:nvPr/>
        </p:nvSpPr>
        <p:spPr>
          <a:xfrm>
            <a:off x="2131508" y="4387452"/>
            <a:ext cx="1458334" cy="276999"/>
          </a:xfrm>
          <a:prstGeom prst="rect">
            <a:avLst/>
          </a:prstGeom>
        </p:spPr>
        <p:txBody>
          <a:bodyPr wrap="none">
            <a:spAutoFit/>
          </a:bodyPr>
          <a:lstStyle/>
          <a:p>
            <a:r>
              <a:rPr lang="en-GB" sz="1200" i="1" dirty="0" err="1" smtClean="0">
                <a:latin typeface="Arial Narrow"/>
                <a:cs typeface="Arial Narrow"/>
              </a:rPr>
              <a:t>Trincherini</a:t>
            </a:r>
            <a:r>
              <a:rPr lang="en-GB" sz="1200" i="1" dirty="0" smtClean="0">
                <a:latin typeface="Arial Narrow"/>
                <a:cs typeface="Arial Narrow"/>
              </a:rPr>
              <a:t> et al., 2009 </a:t>
            </a:r>
          </a:p>
        </p:txBody>
      </p:sp>
    </p:spTree>
  </p:cSld>
  <p:clrMapOvr>
    <a:masterClrMapping/>
  </p:clrMapOvr>
  <p:transition advTm="37533"/>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Image 62"/>
          <p:cNvPicPr>
            <a:picLocks noChangeAspect="1"/>
          </p:cNvPicPr>
          <p:nvPr/>
        </p:nvPicPr>
        <p:blipFill>
          <a:blip r:embed="rId2">
            <a:alphaModFix amt="35000"/>
            <a:extLst>
              <a:ext uri="{28A0092B-C50C-407E-A947-70E740481C1C}">
                <a14:useLocalDpi xmlns:a14="http://schemas.microsoft.com/office/drawing/2010/main"/>
              </a:ext>
            </a:extLst>
          </a:blip>
          <a:stretch>
            <a:fillRect/>
          </a:stretch>
        </p:blipFill>
        <p:spPr>
          <a:xfrm>
            <a:off x="0" y="0"/>
            <a:ext cx="9142761" cy="6858000"/>
          </a:xfrm>
          <a:prstGeom prst="rect">
            <a:avLst/>
          </a:prstGeom>
          <a:ln w="6350">
            <a:solidFill>
              <a:srgbClr val="000000"/>
            </a:solidFill>
          </a:ln>
        </p:spPr>
      </p:pic>
      <p:grpSp>
        <p:nvGrpSpPr>
          <p:cNvPr id="78" name="Grouper 77"/>
          <p:cNvGrpSpPr/>
          <p:nvPr/>
        </p:nvGrpSpPr>
        <p:grpSpPr>
          <a:xfrm>
            <a:off x="2147499" y="1674184"/>
            <a:ext cx="3869168" cy="3006000"/>
            <a:chOff x="2147499" y="1674184"/>
            <a:chExt cx="3869168" cy="3006000"/>
          </a:xfrm>
        </p:grpSpPr>
        <p:pic>
          <p:nvPicPr>
            <p:cNvPr id="79" name="Image 78" descr="Ingots Diffusion.psd"/>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147499" y="1674184"/>
              <a:ext cx="3869168" cy="3006000"/>
            </a:xfrm>
            <a:prstGeom prst="rect">
              <a:avLst/>
            </a:prstGeom>
            <a:ln w="19050" cap="flat" cmpd="sng" algn="ctr">
              <a:solidFill>
                <a:schemeClr val="tx1"/>
              </a:solidFill>
              <a:prstDash val="solid"/>
              <a:round/>
              <a:headEnd type="none" w="med" len="med"/>
              <a:tailEnd type="none" w="med" len="med"/>
            </a:ln>
          </p:spPr>
        </p:pic>
        <p:sp>
          <p:nvSpPr>
            <p:cNvPr id="80" name="Ellipse 79"/>
            <p:cNvSpPr/>
            <p:nvPr/>
          </p:nvSpPr>
          <p:spPr>
            <a:xfrm>
              <a:off x="3092450" y="3416300"/>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1" name="Ellipse 80"/>
            <p:cNvSpPr/>
            <p:nvPr/>
          </p:nvSpPr>
          <p:spPr>
            <a:xfrm>
              <a:off x="3221990" y="3675381"/>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2" name="Ellipse 81"/>
            <p:cNvSpPr/>
            <p:nvPr/>
          </p:nvSpPr>
          <p:spPr>
            <a:xfrm>
              <a:off x="2532381" y="3730625"/>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3" name="Ellipse 82"/>
            <p:cNvSpPr/>
            <p:nvPr/>
          </p:nvSpPr>
          <p:spPr>
            <a:xfrm>
              <a:off x="2526031" y="3376931"/>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4" name="Ellipse 83"/>
            <p:cNvSpPr/>
            <p:nvPr/>
          </p:nvSpPr>
          <p:spPr>
            <a:xfrm>
              <a:off x="3307081" y="3246215"/>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5" name="Ellipse 84"/>
            <p:cNvSpPr/>
            <p:nvPr/>
          </p:nvSpPr>
          <p:spPr>
            <a:xfrm>
              <a:off x="3314065" y="3413125"/>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6" name="Ellipse 85"/>
            <p:cNvSpPr/>
            <p:nvPr/>
          </p:nvSpPr>
          <p:spPr>
            <a:xfrm>
              <a:off x="3176271" y="3269074"/>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7" name="Ellipse 86"/>
            <p:cNvSpPr/>
            <p:nvPr/>
          </p:nvSpPr>
          <p:spPr>
            <a:xfrm>
              <a:off x="3682366" y="3477894"/>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8" name="Ellipse 87"/>
            <p:cNvSpPr/>
            <p:nvPr/>
          </p:nvSpPr>
          <p:spPr>
            <a:xfrm>
              <a:off x="3544061" y="3132456"/>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9" name="Ellipse 88"/>
            <p:cNvSpPr/>
            <p:nvPr/>
          </p:nvSpPr>
          <p:spPr>
            <a:xfrm>
              <a:off x="4973956" y="4078510"/>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0" name="Ellipse 89"/>
            <p:cNvSpPr/>
            <p:nvPr/>
          </p:nvSpPr>
          <p:spPr>
            <a:xfrm>
              <a:off x="3930650" y="3941736"/>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1" name="Ellipse 90"/>
            <p:cNvSpPr/>
            <p:nvPr/>
          </p:nvSpPr>
          <p:spPr>
            <a:xfrm>
              <a:off x="4065906" y="3721100"/>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2" name="Ellipse 91"/>
            <p:cNvSpPr/>
            <p:nvPr/>
          </p:nvSpPr>
          <p:spPr>
            <a:xfrm>
              <a:off x="3806191" y="3582669"/>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3" name="Ellipse 92"/>
            <p:cNvSpPr/>
            <p:nvPr/>
          </p:nvSpPr>
          <p:spPr>
            <a:xfrm>
              <a:off x="2898775" y="3576291"/>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4" name="Ellipse 93"/>
            <p:cNvSpPr/>
            <p:nvPr/>
          </p:nvSpPr>
          <p:spPr>
            <a:xfrm>
              <a:off x="3439159" y="3070862"/>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5" name="Ellipse 94"/>
            <p:cNvSpPr/>
            <p:nvPr/>
          </p:nvSpPr>
          <p:spPr>
            <a:xfrm>
              <a:off x="3624581" y="3135631"/>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6" name="Ellipse 95"/>
            <p:cNvSpPr/>
            <p:nvPr/>
          </p:nvSpPr>
          <p:spPr>
            <a:xfrm>
              <a:off x="3760472" y="3200402"/>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7" name="Ellipse 96"/>
            <p:cNvSpPr/>
            <p:nvPr/>
          </p:nvSpPr>
          <p:spPr>
            <a:xfrm>
              <a:off x="3724278" y="3275424"/>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8" name="Ellipse 97"/>
            <p:cNvSpPr/>
            <p:nvPr/>
          </p:nvSpPr>
          <p:spPr>
            <a:xfrm>
              <a:off x="3747772" y="3328037"/>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9" name="Ellipse 98"/>
            <p:cNvSpPr/>
            <p:nvPr/>
          </p:nvSpPr>
          <p:spPr>
            <a:xfrm>
              <a:off x="3832225" y="3347721"/>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0" name="Ellipse 99"/>
            <p:cNvSpPr/>
            <p:nvPr/>
          </p:nvSpPr>
          <p:spPr>
            <a:xfrm>
              <a:off x="3844925" y="3438525"/>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1" name="Ellipse 100"/>
            <p:cNvSpPr/>
            <p:nvPr/>
          </p:nvSpPr>
          <p:spPr>
            <a:xfrm>
              <a:off x="4151631" y="3477894"/>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2" name="Ellipse 101"/>
            <p:cNvSpPr/>
            <p:nvPr/>
          </p:nvSpPr>
          <p:spPr>
            <a:xfrm>
              <a:off x="4091940" y="3445509"/>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3" name="Ellipse 102"/>
            <p:cNvSpPr/>
            <p:nvPr/>
          </p:nvSpPr>
          <p:spPr>
            <a:xfrm>
              <a:off x="4036696" y="3282318"/>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4" name="Ellipse 103"/>
            <p:cNvSpPr/>
            <p:nvPr/>
          </p:nvSpPr>
          <p:spPr>
            <a:xfrm>
              <a:off x="4131309" y="3205483"/>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5" name="Ellipse 104"/>
            <p:cNvSpPr/>
            <p:nvPr/>
          </p:nvSpPr>
          <p:spPr>
            <a:xfrm>
              <a:off x="4086224" y="3135631"/>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6" name="Ellipse 105"/>
            <p:cNvSpPr/>
            <p:nvPr/>
          </p:nvSpPr>
          <p:spPr>
            <a:xfrm>
              <a:off x="4032887" y="3080387"/>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7" name="Ellipse 106"/>
            <p:cNvSpPr/>
            <p:nvPr/>
          </p:nvSpPr>
          <p:spPr>
            <a:xfrm>
              <a:off x="3776981" y="2761009"/>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8" name="Ellipse 107"/>
            <p:cNvSpPr/>
            <p:nvPr/>
          </p:nvSpPr>
          <p:spPr>
            <a:xfrm>
              <a:off x="4154168" y="2814732"/>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9" name="Ellipse 108"/>
            <p:cNvSpPr/>
            <p:nvPr/>
          </p:nvSpPr>
          <p:spPr>
            <a:xfrm>
              <a:off x="4101465" y="2922934"/>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0" name="Ellipse 109"/>
            <p:cNvSpPr/>
            <p:nvPr/>
          </p:nvSpPr>
          <p:spPr>
            <a:xfrm>
              <a:off x="3439793" y="3399790"/>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1" name="Ellipse 110"/>
            <p:cNvSpPr/>
            <p:nvPr/>
          </p:nvSpPr>
          <p:spPr>
            <a:xfrm>
              <a:off x="4010027" y="2999743"/>
              <a:ext cx="91438"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2" name="Ellipse 111"/>
            <p:cNvSpPr/>
            <p:nvPr/>
          </p:nvSpPr>
          <p:spPr>
            <a:xfrm>
              <a:off x="3314065" y="3491228"/>
              <a:ext cx="45719" cy="54863"/>
            </a:xfrm>
            <a:prstGeom prst="ellipse">
              <a:avLst/>
            </a:prstGeom>
            <a:solidFill>
              <a:srgbClr val="0000FF"/>
            </a:solid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cxnSp>
        <p:nvCxnSpPr>
          <p:cNvPr id="7" name="Connecteur droit 6"/>
          <p:cNvCxnSpPr/>
          <p:nvPr/>
        </p:nvCxnSpPr>
        <p:spPr>
          <a:xfrm>
            <a:off x="0" y="425450"/>
            <a:ext cx="9148763" cy="1588"/>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8" name="ZoneTexte 37"/>
          <p:cNvSpPr txBox="1"/>
          <p:nvPr/>
        </p:nvSpPr>
        <p:spPr>
          <a:xfrm>
            <a:off x="14288" y="793619"/>
            <a:ext cx="5955861" cy="369332"/>
          </a:xfrm>
          <a:prstGeom prst="rect">
            <a:avLst/>
          </a:prstGeom>
          <a:noFill/>
        </p:spPr>
        <p:txBody>
          <a:bodyPr wrap="none" rtlCol="0">
            <a:spAutoFit/>
          </a:bodyPr>
          <a:lstStyle/>
          <a:p>
            <a:r>
              <a:rPr lang="en-GB" b="1" dirty="0" smtClean="0">
                <a:latin typeface="Arial Narrow"/>
                <a:cs typeface="Arial Narrow"/>
              </a:rPr>
              <a:t>Example : Trade of lead from Cartagena during Antiquity (Spain)</a:t>
            </a:r>
            <a:endParaRPr lang="en-GB" b="1" dirty="0">
              <a:latin typeface="Arial Narrow"/>
              <a:cs typeface="Arial Narrow"/>
            </a:endParaRPr>
          </a:p>
        </p:txBody>
      </p:sp>
      <p:sp>
        <p:nvSpPr>
          <p:cNvPr id="22" name="ZoneTexte 21"/>
          <p:cNvSpPr txBox="1"/>
          <p:nvPr/>
        </p:nvSpPr>
        <p:spPr>
          <a:xfrm>
            <a:off x="2276630" y="2990636"/>
            <a:ext cx="970338" cy="338554"/>
          </a:xfrm>
          <a:prstGeom prst="rect">
            <a:avLst/>
          </a:prstGeom>
          <a:solidFill>
            <a:schemeClr val="bg1">
              <a:alpha val="50000"/>
            </a:schemeClr>
          </a:solidFill>
        </p:spPr>
        <p:txBody>
          <a:bodyPr wrap="none" rtlCol="0">
            <a:spAutoFit/>
          </a:bodyPr>
          <a:lstStyle/>
          <a:p>
            <a:r>
              <a:rPr lang="en-GB" sz="1600" dirty="0" smtClean="0">
                <a:latin typeface="Arial Narrow"/>
                <a:cs typeface="Arial Narrow"/>
              </a:rPr>
              <a:t>Cartagena</a:t>
            </a:r>
            <a:endParaRPr lang="en-GB" sz="1600" dirty="0">
              <a:latin typeface="Arial Narrow"/>
              <a:cs typeface="Arial Narrow"/>
            </a:endParaRPr>
          </a:p>
        </p:txBody>
      </p:sp>
      <p:sp>
        <p:nvSpPr>
          <p:cNvPr id="23" name="Ellipse 22"/>
          <p:cNvSpPr/>
          <p:nvPr/>
        </p:nvSpPr>
        <p:spPr>
          <a:xfrm>
            <a:off x="2865968" y="3463056"/>
            <a:ext cx="215900" cy="190500"/>
          </a:xfrm>
          <a:prstGeom prst="ellipse">
            <a:avLst/>
          </a:prstGeom>
          <a:solidFill>
            <a:srgbClr val="0000FF"/>
          </a:solidFill>
          <a:ln w="19050" cap="flat" cmpd="sng" algn="ctr">
            <a:solidFill>
              <a:srgbClr val="0000FF"/>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2" name="ZoneTexte 31"/>
          <p:cNvSpPr txBox="1"/>
          <p:nvPr/>
        </p:nvSpPr>
        <p:spPr>
          <a:xfrm>
            <a:off x="0" y="5200670"/>
            <a:ext cx="9091368" cy="1446550"/>
          </a:xfrm>
          <a:prstGeom prst="rect">
            <a:avLst/>
          </a:prstGeom>
          <a:noFill/>
        </p:spPr>
        <p:txBody>
          <a:bodyPr wrap="square" rtlCol="0">
            <a:spAutoFit/>
          </a:bodyPr>
          <a:lstStyle/>
          <a:p>
            <a:endParaRPr lang="en-GB" i="1" dirty="0" smtClean="0">
              <a:latin typeface="Arial Narrow" charset="0"/>
              <a:ea typeface="Arial Narrow" charset="0"/>
              <a:cs typeface="Arial Narrow" charset="0"/>
              <a:sym typeface="Symbol" charset="2"/>
            </a:endParaRPr>
          </a:p>
          <a:p>
            <a:pPr lvl="2">
              <a:buFont typeface="Symbol" charset="2"/>
              <a:buChar char=""/>
            </a:pPr>
            <a:r>
              <a:rPr lang="en-GB" i="1" dirty="0" smtClean="0">
                <a:latin typeface="Arial Narrow" charset="0"/>
                <a:ea typeface="Arial Narrow" charset="0"/>
                <a:cs typeface="Arial Narrow" charset="0"/>
                <a:sym typeface="Symbol" charset="2"/>
              </a:rPr>
              <a:t>  </a:t>
            </a:r>
            <a:r>
              <a:rPr lang="en-GB" sz="2000" b="1" dirty="0" smtClean="0">
                <a:latin typeface="Arial Narrow" charset="0"/>
                <a:ea typeface="Arial Narrow" charset="0"/>
                <a:cs typeface="Arial Narrow" charset="0"/>
                <a:sym typeface="Symbol" charset="2"/>
              </a:rPr>
              <a:t>To</a:t>
            </a:r>
            <a:r>
              <a:rPr lang="en-GB" sz="2000" b="1" i="1" dirty="0" smtClean="0">
                <a:latin typeface="Arial Narrow" charset="0"/>
                <a:ea typeface="Arial Narrow" charset="0"/>
                <a:cs typeface="Arial Narrow" charset="0"/>
                <a:sym typeface="Symbol" charset="2"/>
              </a:rPr>
              <a:t> </a:t>
            </a:r>
            <a:r>
              <a:rPr lang="en-GB" sz="2000" b="1" dirty="0">
                <a:latin typeface="Arial Narrow" charset="0"/>
                <a:ea typeface="Arial Narrow" charset="0"/>
                <a:cs typeface="Arial Narrow" charset="0"/>
                <a:sym typeface="Symbol" charset="2"/>
              </a:rPr>
              <a:t>t</a:t>
            </a:r>
            <a:r>
              <a:rPr lang="en-GB" sz="2000" b="1" dirty="0" smtClean="0">
                <a:latin typeface="Arial Narrow" charset="0"/>
                <a:ea typeface="Arial Narrow" charset="0"/>
                <a:cs typeface="Arial Narrow" charset="0"/>
                <a:sym typeface="Symbol" charset="2"/>
              </a:rPr>
              <a:t>race the origin of the ores used for manufacturing the metal objects</a:t>
            </a:r>
          </a:p>
          <a:p>
            <a:pPr lvl="2">
              <a:buFont typeface="Symbol" charset="2"/>
              <a:buChar char=""/>
            </a:pPr>
            <a:r>
              <a:rPr lang="en-GB" sz="2000" b="1" dirty="0" smtClean="0">
                <a:latin typeface="Arial Narrow" charset="0"/>
                <a:ea typeface="Arial Narrow" charset="0"/>
                <a:cs typeface="Arial Narrow" charset="0"/>
                <a:sym typeface="Symbol" charset="2"/>
              </a:rPr>
              <a:t>  To point out the ancient metal trade routes</a:t>
            </a:r>
          </a:p>
          <a:p>
            <a:pPr lvl="2"/>
            <a:r>
              <a:rPr lang="en-GB" sz="1200" dirty="0" smtClean="0">
                <a:latin typeface="Arial Narrow" charset="0"/>
                <a:ea typeface="Arial Narrow" charset="0"/>
                <a:cs typeface="Arial Narrow" charset="0"/>
                <a:sym typeface="Symbol" charset="2"/>
              </a:rPr>
              <a:t>            (</a:t>
            </a:r>
            <a:r>
              <a:rPr lang="en-GB" sz="1200" i="1" dirty="0" smtClean="0">
                <a:latin typeface="Arial Narrow"/>
                <a:cs typeface="Arial Narrow"/>
              </a:rPr>
              <a:t>e.g. Budd et al., 1993 ; </a:t>
            </a:r>
            <a:r>
              <a:rPr lang="en-GB" sz="1200" i="1" dirty="0" err="1" smtClean="0">
                <a:latin typeface="Arial Narrow"/>
                <a:cs typeface="Arial Narrow"/>
              </a:rPr>
              <a:t>Stos</a:t>
            </a:r>
            <a:r>
              <a:rPr lang="en-GB" sz="1200" i="1" dirty="0" smtClean="0">
                <a:latin typeface="Arial Narrow"/>
                <a:cs typeface="Arial Narrow"/>
              </a:rPr>
              <a:t>-Gale et al., 1998 ; </a:t>
            </a:r>
            <a:r>
              <a:rPr lang="en-GB" sz="1200" i="1" dirty="0" err="1" smtClean="0">
                <a:latin typeface="Arial Narrow"/>
                <a:cs typeface="Arial Narrow"/>
              </a:rPr>
              <a:t>Niederschlag</a:t>
            </a:r>
            <a:r>
              <a:rPr lang="en-GB" sz="1200" i="1" dirty="0" smtClean="0">
                <a:latin typeface="Arial Narrow"/>
                <a:cs typeface="Arial Narrow"/>
              </a:rPr>
              <a:t> et al., 2003 ; Bode et al., 2009</a:t>
            </a:r>
            <a:r>
              <a:rPr lang="en-GB" sz="1200" dirty="0" smtClean="0">
                <a:latin typeface="Arial Narrow"/>
                <a:cs typeface="Arial Narrow"/>
              </a:rPr>
              <a:t>)</a:t>
            </a:r>
          </a:p>
          <a:p>
            <a:pPr lvl="2">
              <a:buFont typeface="Symbol" charset="2"/>
              <a:buChar char=""/>
            </a:pPr>
            <a:endParaRPr lang="en-GB" dirty="0" smtClean="0">
              <a:latin typeface="Arial Narrow" charset="0"/>
              <a:ea typeface="Arial Narrow" charset="0"/>
              <a:cs typeface="Arial Narrow" charset="0"/>
              <a:sym typeface="Symbol" charset="2"/>
            </a:endParaRPr>
          </a:p>
        </p:txBody>
      </p:sp>
      <p:sp>
        <p:nvSpPr>
          <p:cNvPr id="21" name="Rectangle 11"/>
          <p:cNvSpPr>
            <a:spLocks noChangeArrowheads="1"/>
          </p:cNvSpPr>
          <p:nvPr/>
        </p:nvSpPr>
        <p:spPr bwMode="auto">
          <a:xfrm>
            <a:off x="1587" y="-36512"/>
            <a:ext cx="9510713" cy="430887"/>
          </a:xfrm>
          <a:prstGeom prst="rect">
            <a:avLst/>
          </a:prstGeom>
          <a:noFill/>
          <a:ln w="9525">
            <a:noFill/>
            <a:miter lim="800000"/>
            <a:headEnd/>
            <a:tailEnd/>
          </a:ln>
        </p:spPr>
        <p:txBody>
          <a:bodyPr wrap="square">
            <a:prstTxWarp prst="textNoShape">
              <a:avLst/>
            </a:prstTxWarp>
            <a:spAutoFit/>
          </a:bodyPr>
          <a:lstStyle/>
          <a:p>
            <a:r>
              <a:rPr lang="en-GB" sz="2200" b="1" dirty="0" smtClean="0">
                <a:latin typeface="Arial Narrow" charset="0"/>
                <a:ea typeface="Arial Narrow" charset="0"/>
                <a:cs typeface="Arial Narrow" charset="0"/>
                <a:sym typeface="Symbol" charset="2"/>
              </a:rPr>
              <a:t>Comparison </a:t>
            </a:r>
            <a:r>
              <a:rPr lang="en-GB" sz="2200" b="1" dirty="0">
                <a:latin typeface="Arial Narrow" charset="0"/>
                <a:ea typeface="Arial Narrow" charset="0"/>
                <a:cs typeface="Arial Narrow" charset="0"/>
                <a:sym typeface="Symbol" charset="2"/>
              </a:rPr>
              <a:t>of</a:t>
            </a:r>
            <a:r>
              <a:rPr lang="en-GB" sz="2200" b="1" dirty="0" smtClean="0">
                <a:latin typeface="Arial Narrow" charset="0"/>
                <a:ea typeface="Arial Narrow" charset="0"/>
                <a:cs typeface="Arial Narrow" charset="0"/>
                <a:sym typeface="Symbol" charset="2"/>
              </a:rPr>
              <a:t> isotopic </a:t>
            </a:r>
            <a:r>
              <a:rPr lang="en-GB" sz="2200" b="1" dirty="0">
                <a:latin typeface="Arial Narrow" charset="0"/>
                <a:ea typeface="Arial Narrow" charset="0"/>
                <a:cs typeface="Arial Narrow" charset="0"/>
                <a:sym typeface="Symbol" charset="2"/>
              </a:rPr>
              <a:t>signatures between ores and</a:t>
            </a:r>
            <a:r>
              <a:rPr lang="en-GB" sz="2200" b="1" dirty="0" smtClean="0">
                <a:latin typeface="Arial Narrow" charset="0"/>
                <a:ea typeface="Arial Narrow" charset="0"/>
                <a:cs typeface="Arial Narrow" charset="0"/>
                <a:sym typeface="Symbol" charset="2"/>
              </a:rPr>
              <a:t> objects</a:t>
            </a:r>
            <a:endParaRPr lang="en-GB" sz="2200" b="1" i="1" dirty="0">
              <a:latin typeface="Arial Narrow" charset="0"/>
              <a:ea typeface="Arial Narrow" charset="0"/>
              <a:cs typeface="Arial Narrow" charset="0"/>
              <a:sym typeface="Symbol" charset="2"/>
            </a:endParaRPr>
          </a:p>
        </p:txBody>
      </p:sp>
      <p:pic>
        <p:nvPicPr>
          <p:cNvPr id="28" name="Image 27" descr="Trincherini et al 17.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44239" y="1679153"/>
            <a:ext cx="3088642" cy="3306884"/>
          </a:xfrm>
          <a:prstGeom prst="rect">
            <a:avLst/>
          </a:prstGeom>
          <a:ln w="19050" cap="flat" cmpd="sng" algn="ctr">
            <a:solidFill>
              <a:schemeClr val="tx1"/>
            </a:solidFill>
            <a:prstDash val="solid"/>
            <a:round/>
            <a:headEnd type="none" w="med" len="med"/>
            <a:tailEnd type="none" w="med" len="med"/>
          </a:ln>
        </p:spPr>
      </p:pic>
      <p:sp>
        <p:nvSpPr>
          <p:cNvPr id="41" name="ZoneTexte 40"/>
          <p:cNvSpPr txBox="1"/>
          <p:nvPr/>
        </p:nvSpPr>
        <p:spPr>
          <a:xfrm>
            <a:off x="6423993" y="1461764"/>
            <a:ext cx="2467968" cy="307777"/>
          </a:xfrm>
          <a:prstGeom prst="rect">
            <a:avLst/>
          </a:prstGeom>
          <a:solidFill>
            <a:schemeClr val="bg1"/>
          </a:solidFill>
          <a:ln w="19050" cap="flat" cmpd="sng" algn="ctr">
            <a:solidFill>
              <a:srgbClr val="000000"/>
            </a:solidFill>
            <a:prstDash val="solid"/>
            <a:round/>
            <a:headEnd type="none" w="med" len="med"/>
            <a:tailEnd type="none" w="med" len="med"/>
          </a:ln>
        </p:spPr>
        <p:txBody>
          <a:bodyPr wrap="none" rtlCol="0">
            <a:spAutoFit/>
          </a:bodyPr>
          <a:lstStyle/>
          <a:p>
            <a:r>
              <a:rPr lang="fr-FR" sz="1400" dirty="0" smtClean="0">
                <a:latin typeface="Arial Narrow"/>
                <a:cs typeface="Arial Narrow"/>
              </a:rPr>
              <a:t>Roman </a:t>
            </a:r>
            <a:r>
              <a:rPr lang="fr-FR" sz="1400" dirty="0" err="1" smtClean="0">
                <a:latin typeface="Arial Narrow"/>
                <a:cs typeface="Arial Narrow"/>
              </a:rPr>
              <a:t>ingots</a:t>
            </a:r>
            <a:r>
              <a:rPr lang="fr-FR" sz="1400" dirty="0" smtClean="0">
                <a:latin typeface="Arial Narrow"/>
                <a:cs typeface="Arial Narrow"/>
              </a:rPr>
              <a:t> versus </a:t>
            </a:r>
            <a:r>
              <a:rPr lang="fr-FR" sz="1400" dirty="0" err="1" smtClean="0">
                <a:latin typeface="Arial Narrow"/>
                <a:cs typeface="Arial Narrow"/>
              </a:rPr>
              <a:t>Spanish</a:t>
            </a:r>
            <a:r>
              <a:rPr lang="fr-FR" sz="1400" dirty="0" smtClean="0">
                <a:latin typeface="Arial Narrow"/>
                <a:cs typeface="Arial Narrow"/>
              </a:rPr>
              <a:t> ores</a:t>
            </a:r>
            <a:endParaRPr lang="fr-FR" sz="1400" dirty="0">
              <a:latin typeface="Arial Narrow"/>
              <a:cs typeface="Arial Narrow"/>
            </a:endParaRPr>
          </a:p>
        </p:txBody>
      </p:sp>
      <p:pic>
        <p:nvPicPr>
          <p:cNvPr id="42" name="Image 41" descr="lead_pig-ingots_museum-of-london.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288" y="1674184"/>
            <a:ext cx="2130433" cy="2296057"/>
          </a:xfrm>
          <a:prstGeom prst="rect">
            <a:avLst/>
          </a:prstGeom>
          <a:ln w="19050" cap="flat" cmpd="sng" algn="ctr">
            <a:solidFill>
              <a:srgbClr val="000000"/>
            </a:solidFill>
            <a:prstDash val="solid"/>
            <a:round/>
            <a:headEnd type="none" w="med" len="med"/>
            <a:tailEnd type="none" w="med" len="med"/>
          </a:ln>
        </p:spPr>
      </p:pic>
      <p:cxnSp>
        <p:nvCxnSpPr>
          <p:cNvPr id="43" name="Connecteur droit 42"/>
          <p:cNvCxnSpPr/>
          <p:nvPr/>
        </p:nvCxnSpPr>
        <p:spPr>
          <a:xfrm>
            <a:off x="1373171" y="3941736"/>
            <a:ext cx="657527" cy="1619"/>
          </a:xfrm>
          <a:prstGeom prst="line">
            <a:avLst/>
          </a:prstGeom>
          <a:ln w="28575"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4" name="ZoneTexte 43"/>
          <p:cNvSpPr txBox="1"/>
          <p:nvPr/>
        </p:nvSpPr>
        <p:spPr>
          <a:xfrm>
            <a:off x="1403926" y="3648278"/>
            <a:ext cx="727520" cy="307776"/>
          </a:xfrm>
          <a:prstGeom prst="rect">
            <a:avLst/>
          </a:prstGeom>
          <a:noFill/>
        </p:spPr>
        <p:txBody>
          <a:bodyPr wrap="square" rtlCol="0">
            <a:spAutoFit/>
          </a:bodyPr>
          <a:lstStyle/>
          <a:p>
            <a:r>
              <a:rPr lang="fr-FR" sz="1400" b="1" i="1" dirty="0" smtClean="0">
                <a:latin typeface="Arial Narrow"/>
                <a:cs typeface="Arial Narrow"/>
              </a:rPr>
              <a:t>15 cm</a:t>
            </a:r>
            <a:endParaRPr lang="fr-FR" sz="1400" b="1" i="1" dirty="0">
              <a:latin typeface="Arial Narrow"/>
              <a:cs typeface="Arial Narrow"/>
            </a:endParaRPr>
          </a:p>
        </p:txBody>
      </p:sp>
      <p:sp>
        <p:nvSpPr>
          <p:cNvPr id="48" name="ZoneTexte 47"/>
          <p:cNvSpPr txBox="1"/>
          <p:nvPr/>
        </p:nvSpPr>
        <p:spPr>
          <a:xfrm>
            <a:off x="6583885" y="3617566"/>
            <a:ext cx="1044038" cy="307777"/>
          </a:xfrm>
          <a:prstGeom prst="rect">
            <a:avLst/>
          </a:prstGeom>
          <a:solidFill>
            <a:schemeClr val="bg1"/>
          </a:solidFill>
        </p:spPr>
        <p:txBody>
          <a:bodyPr wrap="none" rtlCol="0">
            <a:spAutoFit/>
          </a:bodyPr>
          <a:lstStyle/>
          <a:p>
            <a:r>
              <a:rPr lang="fr-FR" sz="1400" dirty="0" smtClean="0">
                <a:latin typeface="Arial Narrow"/>
                <a:cs typeface="Arial Narrow"/>
              </a:rPr>
              <a:t>Basque Ores</a:t>
            </a:r>
            <a:endParaRPr lang="fr-FR" sz="1400" dirty="0">
              <a:latin typeface="Arial Narrow"/>
              <a:cs typeface="Arial Narrow"/>
            </a:endParaRPr>
          </a:p>
        </p:txBody>
      </p:sp>
      <p:sp>
        <p:nvSpPr>
          <p:cNvPr id="49" name="ZoneTexte 48"/>
          <p:cNvSpPr txBox="1"/>
          <p:nvPr/>
        </p:nvSpPr>
        <p:spPr>
          <a:xfrm>
            <a:off x="7271179" y="4165366"/>
            <a:ext cx="1043688" cy="307777"/>
          </a:xfrm>
          <a:prstGeom prst="rect">
            <a:avLst/>
          </a:prstGeom>
          <a:solidFill>
            <a:schemeClr val="bg1"/>
          </a:solidFill>
        </p:spPr>
        <p:txBody>
          <a:bodyPr wrap="none" rtlCol="0">
            <a:spAutoFit/>
          </a:bodyPr>
          <a:lstStyle/>
          <a:p>
            <a:r>
              <a:rPr lang="fr-FR" sz="1400" dirty="0" smtClean="0">
                <a:latin typeface="Arial Narrow"/>
                <a:cs typeface="Arial Narrow"/>
              </a:rPr>
              <a:t>Almeria Ores</a:t>
            </a:r>
            <a:endParaRPr lang="fr-FR" sz="1400" dirty="0">
              <a:latin typeface="Arial Narrow"/>
              <a:cs typeface="Arial Narrow"/>
            </a:endParaRPr>
          </a:p>
        </p:txBody>
      </p:sp>
      <p:sp>
        <p:nvSpPr>
          <p:cNvPr id="50" name="ZoneTexte 49"/>
          <p:cNvSpPr txBox="1"/>
          <p:nvPr/>
        </p:nvSpPr>
        <p:spPr>
          <a:xfrm>
            <a:off x="6393385" y="1883841"/>
            <a:ext cx="1248471" cy="307777"/>
          </a:xfrm>
          <a:prstGeom prst="rect">
            <a:avLst/>
          </a:prstGeom>
          <a:solidFill>
            <a:schemeClr val="bg1"/>
          </a:solidFill>
        </p:spPr>
        <p:txBody>
          <a:bodyPr wrap="none" rtlCol="0">
            <a:spAutoFit/>
          </a:bodyPr>
          <a:lstStyle/>
          <a:p>
            <a:r>
              <a:rPr lang="fr-FR" sz="1400" dirty="0" smtClean="0">
                <a:latin typeface="Arial Narrow"/>
                <a:cs typeface="Arial Narrow"/>
              </a:rPr>
              <a:t>Cartagena Ores</a:t>
            </a:r>
            <a:endParaRPr lang="fr-FR" sz="1400" dirty="0">
              <a:latin typeface="Arial Narrow"/>
              <a:cs typeface="Arial Narrow"/>
            </a:endParaRPr>
          </a:p>
        </p:txBody>
      </p:sp>
      <p:sp>
        <p:nvSpPr>
          <p:cNvPr id="51" name="ZoneTexte 50"/>
          <p:cNvSpPr txBox="1"/>
          <p:nvPr/>
        </p:nvSpPr>
        <p:spPr>
          <a:xfrm>
            <a:off x="8525116" y="1820341"/>
            <a:ext cx="577577" cy="523220"/>
          </a:xfrm>
          <a:prstGeom prst="rect">
            <a:avLst/>
          </a:prstGeom>
          <a:solidFill>
            <a:schemeClr val="bg1"/>
          </a:solidFill>
        </p:spPr>
        <p:txBody>
          <a:bodyPr wrap="none" rtlCol="0">
            <a:spAutoFit/>
          </a:bodyPr>
          <a:lstStyle/>
          <a:p>
            <a:r>
              <a:rPr lang="fr-FR" sz="1400" dirty="0" err="1" smtClean="0">
                <a:latin typeface="Arial Narrow"/>
                <a:cs typeface="Arial Narrow"/>
              </a:rPr>
              <a:t>Lead</a:t>
            </a:r>
            <a:endParaRPr lang="fr-FR" sz="1400" dirty="0" smtClean="0">
              <a:latin typeface="Arial Narrow"/>
              <a:cs typeface="Arial Narrow"/>
            </a:endParaRPr>
          </a:p>
          <a:p>
            <a:r>
              <a:rPr lang="fr-FR" sz="1400" dirty="0" err="1" smtClean="0">
                <a:latin typeface="Arial Narrow"/>
                <a:cs typeface="Arial Narrow"/>
              </a:rPr>
              <a:t>ingots</a:t>
            </a:r>
            <a:endParaRPr lang="fr-FR" sz="1400" dirty="0">
              <a:latin typeface="Arial Narrow"/>
              <a:cs typeface="Arial Narrow"/>
            </a:endParaRPr>
          </a:p>
        </p:txBody>
      </p:sp>
      <p:sp>
        <p:nvSpPr>
          <p:cNvPr id="52" name="Ellipse 51"/>
          <p:cNvSpPr/>
          <p:nvPr/>
        </p:nvSpPr>
        <p:spPr>
          <a:xfrm rot="20445107">
            <a:off x="7838846" y="2069342"/>
            <a:ext cx="681581" cy="1925233"/>
          </a:xfrm>
          <a:prstGeom prst="ellipse">
            <a:avLst/>
          </a:prstGeom>
          <a:solidFill>
            <a:srgbClr val="0000FF"/>
          </a:solidFill>
          <a:ln w="1905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3" name="Ellipse 52"/>
          <p:cNvSpPr/>
          <p:nvPr/>
        </p:nvSpPr>
        <p:spPr>
          <a:xfrm rot="20445107">
            <a:off x="8235125" y="2925585"/>
            <a:ext cx="681581" cy="1802718"/>
          </a:xfrm>
          <a:prstGeom prst="ellipse">
            <a:avLst/>
          </a:prstGeom>
          <a:solidFill>
            <a:srgbClr val="FEA016"/>
          </a:solidFill>
          <a:ln w="1905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smtClean="0"/>
          </a:p>
          <a:p>
            <a:pPr algn="ctr"/>
            <a:endParaRPr lang="fr-FR" dirty="0"/>
          </a:p>
        </p:txBody>
      </p:sp>
      <p:sp>
        <p:nvSpPr>
          <p:cNvPr id="54" name="Ellipse 53"/>
          <p:cNvSpPr/>
          <p:nvPr/>
        </p:nvSpPr>
        <p:spPr>
          <a:xfrm rot="20965598">
            <a:off x="7838729" y="1977864"/>
            <a:ext cx="812777" cy="1631909"/>
          </a:xfrm>
          <a:prstGeom prst="ellipse">
            <a:avLst/>
          </a:prstGeom>
          <a:solidFill>
            <a:schemeClr val="tx2">
              <a:lumMod val="60000"/>
              <a:lumOff val="40000"/>
              <a:alpha val="50000"/>
            </a:schemeClr>
          </a:solidFill>
          <a:ln w="1905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5" name="Ellipse 54"/>
          <p:cNvSpPr/>
          <p:nvPr/>
        </p:nvSpPr>
        <p:spPr>
          <a:xfrm rot="20965598">
            <a:off x="6973080" y="2538451"/>
            <a:ext cx="743134" cy="1031657"/>
          </a:xfrm>
          <a:prstGeom prst="ellipse">
            <a:avLst/>
          </a:prstGeom>
          <a:solidFill>
            <a:srgbClr val="008000">
              <a:alpha val="50000"/>
            </a:srgbClr>
          </a:solidFill>
          <a:ln w="1905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4" name="Forme libre 113"/>
          <p:cNvSpPr/>
          <p:nvPr/>
        </p:nvSpPr>
        <p:spPr>
          <a:xfrm>
            <a:off x="3056467" y="2722033"/>
            <a:ext cx="1998133" cy="1443567"/>
          </a:xfrm>
          <a:custGeom>
            <a:avLst/>
            <a:gdLst>
              <a:gd name="connsiteX0" fmla="*/ 0 w 1998133"/>
              <a:gd name="connsiteY0" fmla="*/ 740834 h 1443567"/>
              <a:gd name="connsiteX1" fmla="*/ 131233 w 1998133"/>
              <a:gd name="connsiteY1" fmla="*/ 520700 h 1443567"/>
              <a:gd name="connsiteX2" fmla="*/ 241300 w 1998133"/>
              <a:gd name="connsiteY2" fmla="*/ 503767 h 1443567"/>
              <a:gd name="connsiteX3" fmla="*/ 715433 w 1998133"/>
              <a:gd name="connsiteY3" fmla="*/ 0 h 1443567"/>
              <a:gd name="connsiteX4" fmla="*/ 876300 w 1998133"/>
              <a:gd name="connsiteY4" fmla="*/ 203200 h 1443567"/>
              <a:gd name="connsiteX5" fmla="*/ 1126066 w 1998133"/>
              <a:gd name="connsiteY5" fmla="*/ 63500 h 1443567"/>
              <a:gd name="connsiteX6" fmla="*/ 1214966 w 1998133"/>
              <a:gd name="connsiteY6" fmla="*/ 220134 h 1443567"/>
              <a:gd name="connsiteX7" fmla="*/ 1079500 w 1998133"/>
              <a:gd name="connsiteY7" fmla="*/ 292100 h 1443567"/>
              <a:gd name="connsiteX8" fmla="*/ 1126066 w 1998133"/>
              <a:gd name="connsiteY8" fmla="*/ 440267 h 1443567"/>
              <a:gd name="connsiteX9" fmla="*/ 1176866 w 1998133"/>
              <a:gd name="connsiteY9" fmla="*/ 673100 h 1443567"/>
              <a:gd name="connsiteX10" fmla="*/ 1193800 w 1998133"/>
              <a:gd name="connsiteY10" fmla="*/ 872067 h 1443567"/>
              <a:gd name="connsiteX11" fmla="*/ 1168400 w 1998133"/>
              <a:gd name="connsiteY11" fmla="*/ 1096434 h 1443567"/>
              <a:gd name="connsiteX12" fmla="*/ 1998133 w 1998133"/>
              <a:gd name="connsiteY12" fmla="*/ 1278467 h 1443567"/>
              <a:gd name="connsiteX13" fmla="*/ 1960033 w 1998133"/>
              <a:gd name="connsiteY13" fmla="*/ 1443567 h 1443567"/>
              <a:gd name="connsiteX14" fmla="*/ 948266 w 1998133"/>
              <a:gd name="connsiteY14" fmla="*/ 1151467 h 1443567"/>
              <a:gd name="connsiteX15" fmla="*/ 825500 w 1998133"/>
              <a:gd name="connsiteY15" fmla="*/ 1418167 h 1443567"/>
              <a:gd name="connsiteX16" fmla="*/ 21166 w 1998133"/>
              <a:gd name="connsiteY16" fmla="*/ 893234 h 1443567"/>
              <a:gd name="connsiteX17" fmla="*/ 0 w 1998133"/>
              <a:gd name="connsiteY17" fmla="*/ 740834 h 1443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8133" h="1443567">
                <a:moveTo>
                  <a:pt x="0" y="740834"/>
                </a:moveTo>
                <a:lnTo>
                  <a:pt x="131233" y="520700"/>
                </a:lnTo>
                <a:lnTo>
                  <a:pt x="241300" y="503767"/>
                </a:lnTo>
                <a:lnTo>
                  <a:pt x="715433" y="0"/>
                </a:lnTo>
                <a:lnTo>
                  <a:pt x="876300" y="203200"/>
                </a:lnTo>
                <a:lnTo>
                  <a:pt x="1126066" y="63500"/>
                </a:lnTo>
                <a:lnTo>
                  <a:pt x="1214966" y="220134"/>
                </a:lnTo>
                <a:lnTo>
                  <a:pt x="1079500" y="292100"/>
                </a:lnTo>
                <a:lnTo>
                  <a:pt x="1126066" y="440267"/>
                </a:lnTo>
                <a:lnTo>
                  <a:pt x="1176866" y="673100"/>
                </a:lnTo>
                <a:lnTo>
                  <a:pt x="1193800" y="872067"/>
                </a:lnTo>
                <a:lnTo>
                  <a:pt x="1168400" y="1096434"/>
                </a:lnTo>
                <a:lnTo>
                  <a:pt x="1998133" y="1278467"/>
                </a:lnTo>
                <a:lnTo>
                  <a:pt x="1960033" y="1443567"/>
                </a:lnTo>
                <a:lnTo>
                  <a:pt x="948266" y="1151467"/>
                </a:lnTo>
                <a:lnTo>
                  <a:pt x="825500" y="1418167"/>
                </a:lnTo>
                <a:lnTo>
                  <a:pt x="21166" y="893234"/>
                </a:lnTo>
                <a:lnTo>
                  <a:pt x="0" y="740834"/>
                </a:lnTo>
                <a:close/>
              </a:path>
            </a:pathLst>
          </a:custGeom>
          <a:solidFill>
            <a:srgbClr val="0000FF">
              <a:alpha val="10000"/>
            </a:srgbClr>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5" name="Forme libre 114"/>
          <p:cNvSpPr/>
          <p:nvPr/>
        </p:nvSpPr>
        <p:spPr>
          <a:xfrm>
            <a:off x="2484967" y="3344333"/>
            <a:ext cx="402166" cy="529167"/>
          </a:xfrm>
          <a:custGeom>
            <a:avLst/>
            <a:gdLst>
              <a:gd name="connsiteX0" fmla="*/ 38100 w 402166"/>
              <a:gd name="connsiteY0" fmla="*/ 0 h 529167"/>
              <a:gd name="connsiteX1" fmla="*/ 385233 w 402166"/>
              <a:gd name="connsiteY1" fmla="*/ 156634 h 529167"/>
              <a:gd name="connsiteX2" fmla="*/ 372533 w 402166"/>
              <a:gd name="connsiteY2" fmla="*/ 190500 h 529167"/>
              <a:gd name="connsiteX3" fmla="*/ 372533 w 402166"/>
              <a:gd name="connsiteY3" fmla="*/ 241300 h 529167"/>
              <a:gd name="connsiteX4" fmla="*/ 402166 w 402166"/>
              <a:gd name="connsiteY4" fmla="*/ 287867 h 529167"/>
              <a:gd name="connsiteX5" fmla="*/ 93133 w 402166"/>
              <a:gd name="connsiteY5" fmla="*/ 529167 h 529167"/>
              <a:gd name="connsiteX6" fmla="*/ 50800 w 402166"/>
              <a:gd name="connsiteY6" fmla="*/ 440267 h 529167"/>
              <a:gd name="connsiteX7" fmla="*/ 16933 w 402166"/>
              <a:gd name="connsiteY7" fmla="*/ 338667 h 529167"/>
              <a:gd name="connsiteX8" fmla="*/ 4233 w 402166"/>
              <a:gd name="connsiteY8" fmla="*/ 245534 h 529167"/>
              <a:gd name="connsiteX9" fmla="*/ 0 w 402166"/>
              <a:gd name="connsiteY9" fmla="*/ 160867 h 529167"/>
              <a:gd name="connsiteX10" fmla="*/ 25400 w 402166"/>
              <a:gd name="connsiteY10" fmla="*/ 59267 h 529167"/>
              <a:gd name="connsiteX11" fmla="*/ 38100 w 402166"/>
              <a:gd name="connsiteY11" fmla="*/ 0 h 529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2166" h="529167">
                <a:moveTo>
                  <a:pt x="38100" y="0"/>
                </a:moveTo>
                <a:lnTo>
                  <a:pt x="385233" y="156634"/>
                </a:lnTo>
                <a:lnTo>
                  <a:pt x="372533" y="190500"/>
                </a:lnTo>
                <a:lnTo>
                  <a:pt x="372533" y="241300"/>
                </a:lnTo>
                <a:lnTo>
                  <a:pt x="402166" y="287867"/>
                </a:lnTo>
                <a:lnTo>
                  <a:pt x="93133" y="529167"/>
                </a:lnTo>
                <a:cubicBezTo>
                  <a:pt x="50169" y="443238"/>
                  <a:pt x="50800" y="476053"/>
                  <a:pt x="50800" y="440267"/>
                </a:cubicBezTo>
                <a:lnTo>
                  <a:pt x="16933" y="338667"/>
                </a:lnTo>
                <a:lnTo>
                  <a:pt x="4233" y="245534"/>
                </a:lnTo>
                <a:lnTo>
                  <a:pt x="0" y="160867"/>
                </a:lnTo>
                <a:lnTo>
                  <a:pt x="25400" y="59267"/>
                </a:lnTo>
                <a:lnTo>
                  <a:pt x="38100" y="0"/>
                </a:lnTo>
                <a:close/>
              </a:path>
            </a:pathLst>
          </a:custGeom>
          <a:solidFill>
            <a:srgbClr val="0000FF">
              <a:alpha val="10000"/>
            </a:srgbClr>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6" name="ZoneTexte 115"/>
          <p:cNvSpPr txBox="1"/>
          <p:nvPr/>
        </p:nvSpPr>
        <p:spPr>
          <a:xfrm>
            <a:off x="0" y="3970241"/>
            <a:ext cx="1829247" cy="523220"/>
          </a:xfrm>
          <a:prstGeom prst="rect">
            <a:avLst/>
          </a:prstGeom>
          <a:noFill/>
        </p:spPr>
        <p:txBody>
          <a:bodyPr wrap="none" rtlCol="0">
            <a:spAutoFit/>
          </a:bodyPr>
          <a:lstStyle/>
          <a:p>
            <a:r>
              <a:rPr lang="en-GB" sz="1400" b="1" dirty="0" smtClean="0">
                <a:latin typeface="Arial Narrow"/>
                <a:cs typeface="Arial Narrow"/>
              </a:rPr>
              <a:t>Roman Lead Ingots </a:t>
            </a:r>
          </a:p>
          <a:p>
            <a:r>
              <a:rPr lang="en-GB" sz="1400" b="1" dirty="0" smtClean="0">
                <a:latin typeface="Arial Narrow"/>
                <a:cs typeface="Arial Narrow"/>
              </a:rPr>
              <a:t>(Mediterranean wrecks)</a:t>
            </a:r>
            <a:endParaRPr lang="en-GB" sz="1400" b="1" dirty="0">
              <a:latin typeface="Arial Narrow"/>
              <a:cs typeface="Arial Narrow"/>
            </a:endParaRPr>
          </a:p>
        </p:txBody>
      </p:sp>
      <p:sp>
        <p:nvSpPr>
          <p:cNvPr id="62" name="Espace réservé du numéro de diapositive 61"/>
          <p:cNvSpPr>
            <a:spLocks noGrp="1"/>
          </p:cNvSpPr>
          <p:nvPr>
            <p:ph type="sldNum" sz="quarter" idx="12"/>
          </p:nvPr>
        </p:nvSpPr>
        <p:spPr/>
        <p:txBody>
          <a:bodyPr/>
          <a:lstStyle/>
          <a:p>
            <a:pPr>
              <a:defRPr/>
            </a:pPr>
            <a:fld id="{222D8A44-60A9-7147-8B4E-3356F412ED3A}" type="slidenum">
              <a:rPr lang="fr-FR" smtClean="0"/>
              <a:pPr>
                <a:defRPr/>
              </a:pPr>
              <a:t>7</a:t>
            </a:fld>
            <a:endParaRPr lang="fr-FR"/>
          </a:p>
        </p:txBody>
      </p:sp>
      <p:sp>
        <p:nvSpPr>
          <p:cNvPr id="64" name="Rectangle 63"/>
          <p:cNvSpPr/>
          <p:nvPr/>
        </p:nvSpPr>
        <p:spPr>
          <a:xfrm>
            <a:off x="2131508" y="4387452"/>
            <a:ext cx="1458334" cy="276999"/>
          </a:xfrm>
          <a:prstGeom prst="rect">
            <a:avLst/>
          </a:prstGeom>
        </p:spPr>
        <p:txBody>
          <a:bodyPr wrap="none">
            <a:spAutoFit/>
          </a:bodyPr>
          <a:lstStyle/>
          <a:p>
            <a:r>
              <a:rPr lang="en-GB" sz="1200" i="1" dirty="0" err="1" smtClean="0">
                <a:latin typeface="Arial Narrow"/>
                <a:cs typeface="Arial Narrow"/>
              </a:rPr>
              <a:t>Trincherini</a:t>
            </a:r>
            <a:r>
              <a:rPr lang="en-GB" sz="1200" i="1" dirty="0" smtClean="0">
                <a:latin typeface="Arial Narrow"/>
                <a:cs typeface="Arial Narrow"/>
              </a:rPr>
              <a:t> et al., 2009 </a:t>
            </a:r>
          </a:p>
        </p:txBody>
      </p:sp>
    </p:spTree>
  </p:cSld>
  <p:clrMapOvr>
    <a:masterClrMapping/>
  </p:clrMapOvr>
  <p:transition advTm="9333"/>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alphaModFix amt="35000"/>
            <a:extLst>
              <a:ext uri="{28A0092B-C50C-407E-A947-70E740481C1C}">
                <a14:useLocalDpi xmlns:a14="http://schemas.microsoft.com/office/drawing/2010/main"/>
              </a:ext>
            </a:extLst>
          </a:blip>
          <a:stretch>
            <a:fillRect/>
          </a:stretch>
        </p:blipFill>
        <p:spPr>
          <a:xfrm>
            <a:off x="2" y="0"/>
            <a:ext cx="9143998" cy="6858000"/>
          </a:xfrm>
          <a:prstGeom prst="rect">
            <a:avLst/>
          </a:prstGeom>
          <a:ln w="6350">
            <a:solidFill>
              <a:schemeClr val="tx1"/>
            </a:solidFill>
          </a:ln>
        </p:spPr>
      </p:pic>
      <p:sp>
        <p:nvSpPr>
          <p:cNvPr id="5" name="Rectangle 11"/>
          <p:cNvSpPr>
            <a:spLocks noChangeArrowheads="1"/>
          </p:cNvSpPr>
          <p:nvPr/>
        </p:nvSpPr>
        <p:spPr bwMode="auto">
          <a:xfrm>
            <a:off x="0" y="0"/>
            <a:ext cx="9144000" cy="6401753"/>
          </a:xfrm>
          <a:prstGeom prst="rect">
            <a:avLst/>
          </a:prstGeom>
          <a:noFill/>
          <a:ln w="9525">
            <a:noFill/>
            <a:miter lim="800000"/>
            <a:headEnd/>
            <a:tailEnd/>
          </a:ln>
        </p:spPr>
        <p:txBody>
          <a:bodyPr wrap="square">
            <a:prstTxWarp prst="textNoShape">
              <a:avLst/>
            </a:prstTxWarp>
            <a:spAutoFit/>
          </a:bodyPr>
          <a:lstStyle/>
          <a:p>
            <a:pPr algn="ctr"/>
            <a:endParaRPr lang="en-GB" sz="3600" dirty="0" smtClean="0">
              <a:solidFill>
                <a:srgbClr val="000000"/>
              </a:solidFill>
              <a:latin typeface="Arial Narrow"/>
              <a:ea typeface="Consolas"/>
              <a:cs typeface="Arial Narrow"/>
            </a:endParaRPr>
          </a:p>
          <a:p>
            <a:pPr algn="ctr">
              <a:spcAft>
                <a:spcPts val="1200"/>
              </a:spcAft>
            </a:pPr>
            <a:r>
              <a:rPr lang="en-GB" sz="3600" dirty="0">
                <a:solidFill>
                  <a:srgbClr val="000000"/>
                </a:solidFill>
                <a:latin typeface="Arial Narrow"/>
                <a:ea typeface="Consolas"/>
                <a:cs typeface="Arial Narrow"/>
              </a:rPr>
              <a:t>The significance of ore mining districts </a:t>
            </a:r>
          </a:p>
          <a:p>
            <a:pPr algn="ctr">
              <a:spcAft>
                <a:spcPts val="1200"/>
              </a:spcAft>
            </a:pPr>
            <a:r>
              <a:rPr lang="en-GB" sz="3600" dirty="0">
                <a:solidFill>
                  <a:srgbClr val="000000"/>
                </a:solidFill>
                <a:latin typeface="Arial Narrow"/>
                <a:ea typeface="Consolas"/>
                <a:cs typeface="Arial Narrow"/>
              </a:rPr>
              <a:t>and associated metallurgical </a:t>
            </a:r>
            <a:r>
              <a:rPr lang="en-GB" sz="3600" dirty="0" smtClean="0">
                <a:solidFill>
                  <a:srgbClr val="000000"/>
                </a:solidFill>
                <a:latin typeface="Arial Narrow"/>
                <a:ea typeface="Consolas"/>
                <a:cs typeface="Arial Narrow"/>
              </a:rPr>
              <a:t>sites </a:t>
            </a:r>
            <a:endParaRPr lang="en-GB" sz="2400" dirty="0">
              <a:latin typeface="Arial Narrow"/>
              <a:cs typeface="Arial Narrow"/>
            </a:endParaRPr>
          </a:p>
          <a:p>
            <a:pPr algn="ctr"/>
            <a:endParaRPr lang="en-GB" sz="3600" b="1" dirty="0" smtClean="0">
              <a:solidFill>
                <a:srgbClr val="000000"/>
              </a:solidFill>
              <a:latin typeface="Arial Narrow"/>
              <a:ea typeface="Consolas"/>
              <a:cs typeface="Arial Narrow"/>
              <a:sym typeface="Symbol" charset="2"/>
            </a:endParaRPr>
          </a:p>
          <a:p>
            <a:endParaRPr lang="en-GB" sz="3600" b="1" dirty="0" smtClean="0">
              <a:latin typeface="Arial Narrow" charset="0"/>
              <a:ea typeface="Arial Narrow" charset="0"/>
              <a:cs typeface="Arial Narrow" charset="0"/>
              <a:sym typeface="Symbol" charset="2"/>
            </a:endParaRPr>
          </a:p>
          <a:p>
            <a:pPr marL="457200" indent="-457200">
              <a:buFontTx/>
              <a:buChar char="-"/>
            </a:pPr>
            <a:r>
              <a:rPr lang="en-GB" sz="3000" dirty="0" smtClean="0">
                <a:solidFill>
                  <a:schemeClr val="bg1"/>
                </a:solidFill>
                <a:latin typeface="Arial Narrow" charset="0"/>
                <a:ea typeface="Arial Narrow" charset="0"/>
                <a:cs typeface="Arial Narrow" charset="0"/>
                <a:sym typeface="Symbol" charset="2"/>
              </a:rPr>
              <a:t>General background</a:t>
            </a:r>
          </a:p>
          <a:p>
            <a:pPr marL="1371600" lvl="2" indent="-457200">
              <a:buFontTx/>
              <a:buChar char="-"/>
            </a:pPr>
            <a:r>
              <a:rPr lang="en-GB" sz="3000" dirty="0" smtClean="0">
                <a:solidFill>
                  <a:schemeClr val="bg1"/>
                </a:solidFill>
                <a:latin typeface="Arial Narrow" charset="0"/>
                <a:ea typeface="Arial Narrow" charset="0"/>
                <a:cs typeface="Arial Narrow" charset="0"/>
                <a:sym typeface="Symbol" charset="2"/>
              </a:rPr>
              <a:t>Theoretical lead-silver </a:t>
            </a:r>
            <a:r>
              <a:rPr lang="en-GB" sz="3000" i="1" dirty="0" err="1" smtClean="0">
                <a:solidFill>
                  <a:schemeClr val="bg1"/>
                </a:solidFill>
                <a:latin typeface="Arial Narrow" charset="0"/>
                <a:ea typeface="Arial Narrow" charset="0"/>
                <a:cs typeface="Arial Narrow" charset="0"/>
                <a:sym typeface="Symbol" charset="2"/>
              </a:rPr>
              <a:t>chaîne</a:t>
            </a:r>
            <a:r>
              <a:rPr lang="en-GB" sz="3000" i="1" dirty="0" smtClean="0">
                <a:solidFill>
                  <a:schemeClr val="bg1"/>
                </a:solidFill>
                <a:latin typeface="Arial Narrow" charset="0"/>
                <a:ea typeface="Arial Narrow" charset="0"/>
                <a:cs typeface="Arial Narrow" charset="0"/>
                <a:sym typeface="Symbol" charset="2"/>
              </a:rPr>
              <a:t> </a:t>
            </a:r>
            <a:r>
              <a:rPr lang="en-GB" sz="3000" i="1" dirty="0" err="1" smtClean="0">
                <a:solidFill>
                  <a:schemeClr val="bg1"/>
                </a:solidFill>
                <a:latin typeface="Arial Narrow" charset="0"/>
                <a:ea typeface="Arial Narrow" charset="0"/>
                <a:cs typeface="Arial Narrow" charset="0"/>
                <a:sym typeface="Symbol" charset="2"/>
              </a:rPr>
              <a:t>opératoire</a:t>
            </a:r>
            <a:endParaRPr lang="en-GB" sz="3000" i="1" dirty="0">
              <a:solidFill>
                <a:schemeClr val="bg1"/>
              </a:solidFill>
              <a:latin typeface="Arial Narrow" charset="0"/>
              <a:ea typeface="Arial Narrow" charset="0"/>
              <a:cs typeface="Arial Narrow" charset="0"/>
              <a:sym typeface="Symbol" charset="2"/>
            </a:endParaRPr>
          </a:p>
          <a:p>
            <a:pPr marL="1371600" lvl="2" indent="-457200">
              <a:buFontTx/>
              <a:buChar char="-"/>
            </a:pPr>
            <a:r>
              <a:rPr lang="en-GB" sz="3000" dirty="0" smtClean="0">
                <a:solidFill>
                  <a:schemeClr val="bg1"/>
                </a:solidFill>
                <a:latin typeface="Arial Narrow" charset="0"/>
                <a:ea typeface="Arial Narrow" charset="0"/>
                <a:cs typeface="Arial Narrow" charset="0"/>
                <a:sym typeface="Symbol" charset="2"/>
              </a:rPr>
              <a:t>Theory of metal provenance study</a:t>
            </a:r>
          </a:p>
          <a:p>
            <a:pPr marL="457200" indent="-457200">
              <a:buFontTx/>
              <a:buChar char="-"/>
            </a:pPr>
            <a:r>
              <a:rPr lang="en-GB" sz="3000" dirty="0" smtClean="0">
                <a:latin typeface="Arial Narrow" charset="0"/>
                <a:ea typeface="Arial Narrow" charset="0"/>
                <a:cs typeface="Arial Narrow" charset="0"/>
                <a:sym typeface="Symbol" charset="2"/>
              </a:rPr>
              <a:t>Limiting factors</a:t>
            </a:r>
          </a:p>
          <a:p>
            <a:pPr marL="457200" indent="-457200">
              <a:buFontTx/>
              <a:buChar char="-"/>
            </a:pPr>
            <a:r>
              <a:rPr lang="en-GB" sz="3000" dirty="0" smtClean="0">
                <a:solidFill>
                  <a:schemeClr val="bg1"/>
                </a:solidFill>
                <a:latin typeface="Arial Narrow" charset="0"/>
                <a:ea typeface="Arial Narrow" charset="0"/>
                <a:cs typeface="Arial Narrow" charset="0"/>
                <a:sym typeface="Symbol" charset="2"/>
              </a:rPr>
              <a:t>Strategy</a:t>
            </a:r>
          </a:p>
          <a:p>
            <a:pPr marL="457200" indent="-457200">
              <a:buFontTx/>
              <a:buChar char="-"/>
            </a:pPr>
            <a:r>
              <a:rPr lang="en-GB" sz="3000" dirty="0" smtClean="0">
                <a:solidFill>
                  <a:schemeClr val="bg1"/>
                </a:solidFill>
                <a:latin typeface="Arial Narrow" charset="0"/>
                <a:ea typeface="Arial Narrow" charset="0"/>
                <a:cs typeface="Arial Narrow" charset="0"/>
                <a:sym typeface="Symbol" charset="2"/>
              </a:rPr>
              <a:t>Archaeological examples</a:t>
            </a:r>
          </a:p>
          <a:p>
            <a:pPr marL="457200" lvl="2" indent="-457200">
              <a:buFontTx/>
              <a:buChar char="-"/>
            </a:pPr>
            <a:r>
              <a:rPr lang="en-GB" sz="3000" dirty="0" smtClean="0">
                <a:solidFill>
                  <a:schemeClr val="bg1"/>
                </a:solidFill>
                <a:latin typeface="Arial Narrow" charset="0"/>
                <a:ea typeface="Arial Narrow" charset="0"/>
                <a:cs typeface="Arial Narrow" charset="0"/>
                <a:sym typeface="Symbol" charset="2"/>
              </a:rPr>
              <a:t>Conclusion : expectations and required work for SILVER</a:t>
            </a:r>
            <a:endParaRPr lang="en-GB" sz="3000" dirty="0" smtClean="0">
              <a:solidFill>
                <a:schemeClr val="bg1"/>
              </a:solidFill>
              <a:latin typeface="Arial Narrow" charset="0"/>
              <a:ea typeface="Arial Narrow" charset="0"/>
              <a:cs typeface="Arial Narrow" charset="0"/>
            </a:endParaRPr>
          </a:p>
        </p:txBody>
      </p:sp>
      <p:sp>
        <p:nvSpPr>
          <p:cNvPr id="4" name="Espace réservé du numéro de diapositive 3"/>
          <p:cNvSpPr>
            <a:spLocks noGrp="1"/>
          </p:cNvSpPr>
          <p:nvPr>
            <p:ph type="sldNum" sz="quarter" idx="12"/>
          </p:nvPr>
        </p:nvSpPr>
        <p:spPr/>
        <p:txBody>
          <a:bodyPr/>
          <a:lstStyle/>
          <a:p>
            <a:pPr>
              <a:defRPr/>
            </a:pPr>
            <a:fld id="{222D8A44-60A9-7147-8B4E-3356F412ED3A}" type="slidenum">
              <a:rPr lang="fr-FR" smtClean="0"/>
              <a:pPr>
                <a:defRPr/>
              </a:pPr>
              <a:t>8</a:t>
            </a:fld>
            <a:endParaRPr lang="fr-FR"/>
          </a:p>
        </p:txBody>
      </p:sp>
    </p:spTree>
    <p:extLst>
      <p:ext uri="{BB962C8B-B14F-4D97-AF65-F5344CB8AC3E}">
        <p14:creationId xmlns:p14="http://schemas.microsoft.com/office/powerpoint/2010/main" val="1152927718"/>
      </p:ext>
    </p:extLst>
  </p:cSld>
  <p:clrMapOvr>
    <a:masterClrMapping/>
  </p:clrMapOvr>
  <p:transition advTm="7549"/>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1"/>
          <p:cNvSpPr>
            <a:spLocks noChangeArrowheads="1"/>
          </p:cNvSpPr>
          <p:nvPr/>
        </p:nvSpPr>
        <p:spPr bwMode="auto">
          <a:xfrm>
            <a:off x="19660" y="1320890"/>
            <a:ext cx="9129103" cy="3693319"/>
          </a:xfrm>
          <a:prstGeom prst="rect">
            <a:avLst/>
          </a:prstGeom>
          <a:noFill/>
          <a:ln w="9525">
            <a:noFill/>
            <a:miter lim="800000"/>
            <a:headEnd/>
            <a:tailEnd/>
          </a:ln>
        </p:spPr>
        <p:txBody>
          <a:bodyPr wrap="square">
            <a:prstTxWarp prst="textNoShape">
              <a:avLst/>
            </a:prstTxWarp>
            <a:spAutoFit/>
          </a:bodyPr>
          <a:lstStyle/>
          <a:p>
            <a:pPr>
              <a:spcAft>
                <a:spcPts val="0"/>
              </a:spcAft>
              <a:buFont typeface="Arial"/>
              <a:buChar char="•"/>
            </a:pPr>
            <a:r>
              <a:rPr lang="en-GB" b="1" dirty="0" smtClean="0">
                <a:latin typeface="Arial Narrow" charset="0"/>
                <a:ea typeface="Arial Narrow" charset="0"/>
                <a:cs typeface="Arial Narrow" charset="0"/>
              </a:rPr>
              <a:t> The mining districts themselves</a:t>
            </a:r>
          </a:p>
          <a:p>
            <a:pPr lvl="3">
              <a:spcAft>
                <a:spcPts val="0"/>
              </a:spcAft>
            </a:pPr>
            <a:endParaRPr lang="en-GB" b="1" dirty="0" smtClean="0">
              <a:latin typeface="Arial Narrow" charset="0"/>
              <a:ea typeface="Arial Narrow" charset="0"/>
              <a:cs typeface="Arial Narrow" charset="0"/>
            </a:endParaRPr>
          </a:p>
          <a:p>
            <a:pPr lvl="2">
              <a:spcAft>
                <a:spcPts val="0"/>
              </a:spcAft>
              <a:buFont typeface="Arial"/>
              <a:buChar char="•"/>
            </a:pPr>
            <a:endParaRPr lang="en-GB" b="1" dirty="0" smtClean="0">
              <a:latin typeface="Arial Narrow" charset="0"/>
              <a:ea typeface="Arial Narrow" charset="0"/>
              <a:cs typeface="Arial Narrow" charset="0"/>
            </a:endParaRPr>
          </a:p>
          <a:p>
            <a:pPr>
              <a:spcAft>
                <a:spcPts val="0"/>
              </a:spcAft>
            </a:pPr>
            <a:endParaRPr lang="en-GB" b="1" dirty="0" smtClean="0">
              <a:latin typeface="Arial Narrow" charset="0"/>
              <a:ea typeface="Arial Narrow" charset="0"/>
              <a:cs typeface="Arial Narrow" charset="0"/>
            </a:endParaRPr>
          </a:p>
          <a:p>
            <a:pPr>
              <a:spcAft>
                <a:spcPts val="0"/>
              </a:spcAft>
            </a:pPr>
            <a:endParaRPr lang="en-GB" b="1" dirty="0" smtClean="0">
              <a:latin typeface="Arial Narrow" charset="0"/>
              <a:ea typeface="Arial Narrow" charset="0"/>
              <a:cs typeface="Arial Narrow" charset="0"/>
            </a:endParaRPr>
          </a:p>
          <a:p>
            <a:pPr>
              <a:spcAft>
                <a:spcPts val="0"/>
              </a:spcAft>
              <a:buFont typeface="Arial"/>
              <a:buChar char="•"/>
            </a:pPr>
            <a:r>
              <a:rPr lang="en-GB" b="1" dirty="0" smtClean="0">
                <a:latin typeface="Arial Narrow" charset="0"/>
                <a:ea typeface="Arial Narrow" charset="0"/>
                <a:cs typeface="Arial Narrow" charset="0"/>
              </a:rPr>
              <a:t> The metallurgical processes : ores mixing, alloys elaboration, materials additions and recycling</a:t>
            </a:r>
          </a:p>
          <a:p>
            <a:pPr>
              <a:spcAft>
                <a:spcPts val="0"/>
              </a:spcAft>
            </a:pPr>
            <a:r>
              <a:rPr lang="en-GB" b="1" dirty="0" smtClean="0">
                <a:latin typeface="Arial Narrow" charset="0"/>
                <a:ea typeface="Arial Narrow" charset="0"/>
                <a:cs typeface="Arial Narrow" charset="0"/>
              </a:rPr>
              <a:t> </a:t>
            </a:r>
            <a:endParaRPr lang="en-GB" b="1" i="1" dirty="0" smtClean="0">
              <a:latin typeface="Arial Narrow" charset="0"/>
              <a:ea typeface="Arial Narrow" charset="0"/>
              <a:cs typeface="Arial Narrow" charset="0"/>
            </a:endParaRPr>
          </a:p>
          <a:p>
            <a:pPr lvl="2">
              <a:spcAft>
                <a:spcPts val="0"/>
              </a:spcAft>
              <a:buFont typeface="Symbol" charset="2"/>
              <a:buChar char=""/>
            </a:pPr>
            <a:r>
              <a:rPr lang="en-GB" b="1" dirty="0" smtClean="0">
                <a:latin typeface="Arial Narrow" charset="0"/>
                <a:ea typeface="Arial Narrow" charset="0"/>
                <a:cs typeface="Arial Narrow" charset="0"/>
              </a:rPr>
              <a:t> </a:t>
            </a:r>
            <a:r>
              <a:rPr lang="en-GB" b="1" i="1" dirty="0" err="1" smtClean="0">
                <a:latin typeface="Arial Narrow" charset="0"/>
                <a:ea typeface="Arial Narrow" charset="0"/>
                <a:cs typeface="Arial Narrow" charset="0"/>
              </a:rPr>
              <a:t>i.e</a:t>
            </a:r>
            <a:r>
              <a:rPr lang="en-GB" b="1" dirty="0" smtClean="0">
                <a:latin typeface="Arial Narrow" charset="0"/>
                <a:ea typeface="Arial Narrow" charset="0"/>
                <a:cs typeface="Arial Narrow" charset="0"/>
              </a:rPr>
              <a:t> </a:t>
            </a:r>
            <a:r>
              <a:rPr lang="en-GB" b="1" i="1" dirty="0" err="1" smtClean="0">
                <a:latin typeface="Arial Narrow" charset="0"/>
                <a:ea typeface="Arial Narrow" charset="0"/>
                <a:cs typeface="Arial Narrow" charset="0"/>
              </a:rPr>
              <a:t>Chaîne</a:t>
            </a:r>
            <a:r>
              <a:rPr lang="en-GB" b="1" i="1" dirty="0" smtClean="0">
                <a:latin typeface="Arial Narrow" charset="0"/>
                <a:ea typeface="Arial Narrow" charset="0"/>
                <a:cs typeface="Arial Narrow" charset="0"/>
              </a:rPr>
              <a:t> </a:t>
            </a:r>
            <a:r>
              <a:rPr lang="en-GB" b="1" i="1" dirty="0" err="1" smtClean="0">
                <a:latin typeface="Arial Narrow" charset="0"/>
                <a:ea typeface="Arial Narrow" charset="0"/>
                <a:cs typeface="Arial Narrow" charset="0"/>
              </a:rPr>
              <a:t>Opératoire</a:t>
            </a:r>
            <a:r>
              <a:rPr lang="en-GB" b="1" i="1" dirty="0" smtClean="0">
                <a:latin typeface="Arial Narrow" charset="0"/>
                <a:ea typeface="Arial Narrow" charset="0"/>
                <a:cs typeface="Arial Narrow" charset="0"/>
              </a:rPr>
              <a:t> </a:t>
            </a:r>
            <a:endParaRPr lang="en-GB" b="1" dirty="0" smtClean="0">
              <a:latin typeface="Arial Narrow" charset="0"/>
              <a:ea typeface="Arial Narrow" charset="0"/>
              <a:cs typeface="Arial Narrow" charset="0"/>
            </a:endParaRPr>
          </a:p>
          <a:p>
            <a:pPr>
              <a:spcAft>
                <a:spcPts val="0"/>
              </a:spcAft>
            </a:pPr>
            <a:endParaRPr lang="en-GB" b="1" dirty="0" smtClean="0">
              <a:latin typeface="Arial Narrow" charset="0"/>
              <a:ea typeface="Arial Narrow" charset="0"/>
              <a:cs typeface="Arial Narrow" charset="0"/>
            </a:endParaRPr>
          </a:p>
          <a:p>
            <a:pPr>
              <a:spcAft>
                <a:spcPts val="0"/>
              </a:spcAft>
              <a:buFont typeface="Arial"/>
              <a:buChar char="•"/>
            </a:pPr>
            <a:endParaRPr lang="en-GB" b="1" dirty="0" smtClean="0">
              <a:latin typeface="Arial Narrow" charset="0"/>
              <a:ea typeface="Arial Narrow" charset="0"/>
              <a:cs typeface="Arial Narrow" charset="0"/>
            </a:endParaRPr>
          </a:p>
          <a:p>
            <a:pPr>
              <a:spcAft>
                <a:spcPts val="0"/>
              </a:spcAft>
              <a:buFont typeface="Arial"/>
              <a:buChar char="•"/>
            </a:pPr>
            <a:endParaRPr lang="en-GB" b="1" dirty="0" smtClean="0">
              <a:latin typeface="Arial Narrow" charset="0"/>
              <a:ea typeface="Arial Narrow" charset="0"/>
              <a:cs typeface="Arial Narrow" charset="0"/>
            </a:endParaRPr>
          </a:p>
          <a:p>
            <a:pPr>
              <a:spcAft>
                <a:spcPts val="0"/>
              </a:spcAft>
              <a:buFont typeface="Arial"/>
              <a:buChar char="•"/>
            </a:pPr>
            <a:r>
              <a:rPr lang="en-GB" b="1" dirty="0" smtClean="0">
                <a:latin typeface="Arial Narrow" charset="0"/>
                <a:ea typeface="Arial Narrow" charset="0"/>
                <a:cs typeface="Arial Narrow" charset="0"/>
              </a:rPr>
              <a:t> The available isotopic databases </a:t>
            </a:r>
          </a:p>
          <a:p>
            <a:pPr lvl="3">
              <a:spcAft>
                <a:spcPts val="0"/>
              </a:spcAft>
            </a:pPr>
            <a:r>
              <a:rPr lang="en-GB" b="1" dirty="0" smtClean="0">
                <a:latin typeface="Arial Narrow" charset="0"/>
                <a:ea typeface="Arial Narrow" charset="0"/>
                <a:cs typeface="Arial Narrow" charset="0"/>
              </a:rPr>
              <a:t>	</a:t>
            </a:r>
            <a:endParaRPr lang="en-GB" b="1" dirty="0">
              <a:latin typeface="Arial Narrow" charset="0"/>
              <a:ea typeface="Arial Narrow" charset="0"/>
              <a:cs typeface="Arial Narrow" charset="0"/>
            </a:endParaRPr>
          </a:p>
        </p:txBody>
      </p:sp>
      <p:cxnSp>
        <p:nvCxnSpPr>
          <p:cNvPr id="9" name="Connecteur droit 8"/>
          <p:cNvCxnSpPr/>
          <p:nvPr/>
        </p:nvCxnSpPr>
        <p:spPr>
          <a:xfrm>
            <a:off x="0" y="425450"/>
            <a:ext cx="9148763" cy="1588"/>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8" name="Rectangle 11"/>
          <p:cNvSpPr>
            <a:spLocks noChangeArrowheads="1"/>
          </p:cNvSpPr>
          <p:nvPr/>
        </p:nvSpPr>
        <p:spPr bwMode="auto">
          <a:xfrm>
            <a:off x="1588" y="-49212"/>
            <a:ext cx="8964612" cy="430887"/>
          </a:xfrm>
          <a:prstGeom prst="rect">
            <a:avLst/>
          </a:prstGeom>
          <a:noFill/>
          <a:ln w="9525">
            <a:noFill/>
            <a:miter lim="800000"/>
            <a:headEnd/>
            <a:tailEnd/>
          </a:ln>
        </p:spPr>
        <p:txBody>
          <a:bodyPr wrap="square">
            <a:prstTxWarp prst="textNoShape">
              <a:avLst/>
            </a:prstTxWarp>
            <a:spAutoFit/>
          </a:bodyPr>
          <a:lstStyle/>
          <a:p>
            <a:r>
              <a:rPr lang="en-GB" sz="2200" b="1" dirty="0" smtClean="0">
                <a:latin typeface="Arial Narrow" charset="0"/>
                <a:ea typeface="Arial Narrow" charset="0"/>
                <a:cs typeface="Arial Narrow" charset="0"/>
                <a:sym typeface="Symbol" charset="2"/>
              </a:rPr>
              <a:t>Three main limiting factors </a:t>
            </a:r>
            <a:endParaRPr lang="en-GB" sz="2200" b="1" i="1" dirty="0">
              <a:latin typeface="Arial Narrow" charset="0"/>
              <a:ea typeface="Arial Narrow" charset="0"/>
              <a:cs typeface="Arial Narrow" charset="0"/>
              <a:sym typeface="Symbol" charset="2"/>
            </a:endParaRPr>
          </a:p>
        </p:txBody>
      </p:sp>
      <p:sp>
        <p:nvSpPr>
          <p:cNvPr id="10" name="Espace réservé du numéro de diapositive 9"/>
          <p:cNvSpPr>
            <a:spLocks noGrp="1"/>
          </p:cNvSpPr>
          <p:nvPr>
            <p:ph type="sldNum" sz="quarter" idx="12"/>
          </p:nvPr>
        </p:nvSpPr>
        <p:spPr/>
        <p:txBody>
          <a:bodyPr/>
          <a:lstStyle/>
          <a:p>
            <a:pPr>
              <a:defRPr/>
            </a:pPr>
            <a:fld id="{222D8A44-60A9-7147-8B4E-3356F412ED3A}" type="slidenum">
              <a:rPr lang="fr-FR" smtClean="0"/>
              <a:pPr>
                <a:defRPr/>
              </a:pPr>
              <a:t>9</a:t>
            </a:fld>
            <a:endParaRPr lang="fr-FR"/>
          </a:p>
        </p:txBody>
      </p:sp>
    </p:spTree>
  </p:cSld>
  <p:clrMapOvr>
    <a:masterClrMapping/>
  </p:clrMapOvr>
  <p:transition advTm="22699"/>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1"/>
          <p:cNvSpPr>
            <a:spLocks noChangeArrowheads="1"/>
          </p:cNvSpPr>
          <p:nvPr/>
        </p:nvSpPr>
        <p:spPr bwMode="auto">
          <a:xfrm>
            <a:off x="19660" y="1320890"/>
            <a:ext cx="9129103" cy="4524315"/>
          </a:xfrm>
          <a:prstGeom prst="rect">
            <a:avLst/>
          </a:prstGeom>
          <a:noFill/>
          <a:ln w="9525">
            <a:noFill/>
            <a:miter lim="800000"/>
            <a:headEnd/>
            <a:tailEnd/>
          </a:ln>
        </p:spPr>
        <p:txBody>
          <a:bodyPr wrap="square">
            <a:prstTxWarp prst="textNoShape">
              <a:avLst/>
            </a:prstTxWarp>
            <a:spAutoFit/>
          </a:bodyPr>
          <a:lstStyle/>
          <a:p>
            <a:pPr>
              <a:spcAft>
                <a:spcPts val="0"/>
              </a:spcAft>
              <a:buFont typeface="Arial"/>
              <a:buChar char="•"/>
            </a:pPr>
            <a:r>
              <a:rPr lang="en-GB" b="1" dirty="0" smtClean="0">
                <a:latin typeface="Arial Narrow" charset="0"/>
                <a:ea typeface="Arial Narrow" charset="0"/>
                <a:cs typeface="Arial Narrow" charset="0"/>
              </a:rPr>
              <a:t> The mining districts themselves</a:t>
            </a:r>
          </a:p>
          <a:p>
            <a:pPr lvl="3">
              <a:spcAft>
                <a:spcPts val="0"/>
              </a:spcAft>
            </a:pPr>
            <a:endParaRPr lang="en-GB" b="1" dirty="0" smtClean="0">
              <a:latin typeface="Arial Narrow" charset="0"/>
              <a:ea typeface="Arial Narrow" charset="0"/>
              <a:cs typeface="Arial Narrow" charset="0"/>
            </a:endParaRPr>
          </a:p>
          <a:p>
            <a:pPr lvl="2">
              <a:spcAft>
                <a:spcPts val="0"/>
              </a:spcAft>
              <a:buFont typeface="Arial"/>
              <a:buChar char="•"/>
            </a:pPr>
            <a:endParaRPr lang="en-GB" b="1" dirty="0" smtClean="0">
              <a:latin typeface="Arial Narrow" charset="0"/>
              <a:ea typeface="Arial Narrow" charset="0"/>
              <a:cs typeface="Arial Narrow" charset="0"/>
            </a:endParaRPr>
          </a:p>
          <a:p>
            <a:pPr>
              <a:spcAft>
                <a:spcPts val="0"/>
              </a:spcAft>
            </a:pPr>
            <a:endParaRPr lang="en-GB" b="1" dirty="0" smtClean="0">
              <a:latin typeface="Arial Narrow" charset="0"/>
              <a:ea typeface="Arial Narrow" charset="0"/>
              <a:cs typeface="Arial Narrow" charset="0"/>
            </a:endParaRPr>
          </a:p>
          <a:p>
            <a:pPr>
              <a:spcAft>
                <a:spcPts val="0"/>
              </a:spcAft>
            </a:pPr>
            <a:endParaRPr lang="en-GB" b="1" dirty="0" smtClean="0">
              <a:latin typeface="Arial Narrow" charset="0"/>
              <a:ea typeface="Arial Narrow" charset="0"/>
              <a:cs typeface="Arial Narrow" charset="0"/>
            </a:endParaRPr>
          </a:p>
          <a:p>
            <a:pPr>
              <a:spcAft>
                <a:spcPts val="0"/>
              </a:spcAft>
              <a:buFont typeface="Arial"/>
              <a:buChar char="•"/>
            </a:pPr>
            <a:r>
              <a:rPr lang="en-GB" b="1" dirty="0" smtClean="0">
                <a:latin typeface="Arial Narrow" charset="0"/>
                <a:ea typeface="Arial Narrow" charset="0"/>
                <a:cs typeface="Arial Narrow" charset="0"/>
              </a:rPr>
              <a:t> The metallurgical processes : ores mixing, alloys elaboration, materials additions and recycling</a:t>
            </a:r>
          </a:p>
          <a:p>
            <a:pPr>
              <a:spcAft>
                <a:spcPts val="0"/>
              </a:spcAft>
            </a:pPr>
            <a:r>
              <a:rPr lang="en-GB" b="1" dirty="0" smtClean="0">
                <a:latin typeface="Arial Narrow" charset="0"/>
                <a:ea typeface="Arial Narrow" charset="0"/>
                <a:cs typeface="Arial Narrow" charset="0"/>
              </a:rPr>
              <a:t> </a:t>
            </a:r>
            <a:endParaRPr lang="en-GB" b="1" i="1" dirty="0" smtClean="0">
              <a:latin typeface="Arial Narrow" charset="0"/>
              <a:ea typeface="Arial Narrow" charset="0"/>
              <a:cs typeface="Arial Narrow" charset="0"/>
            </a:endParaRPr>
          </a:p>
          <a:p>
            <a:pPr lvl="2">
              <a:spcAft>
                <a:spcPts val="0"/>
              </a:spcAft>
              <a:buFont typeface="Symbol" charset="2"/>
              <a:buChar char=""/>
            </a:pPr>
            <a:r>
              <a:rPr lang="en-GB" b="1" dirty="0" smtClean="0">
                <a:latin typeface="Arial Narrow" charset="0"/>
                <a:ea typeface="Arial Narrow" charset="0"/>
                <a:cs typeface="Arial Narrow" charset="0"/>
              </a:rPr>
              <a:t> </a:t>
            </a:r>
            <a:r>
              <a:rPr lang="en-GB" b="1" i="1" dirty="0" err="1" smtClean="0">
                <a:latin typeface="Arial Narrow" charset="0"/>
                <a:ea typeface="Arial Narrow" charset="0"/>
                <a:cs typeface="Arial Narrow" charset="0"/>
              </a:rPr>
              <a:t>i.e</a:t>
            </a:r>
            <a:r>
              <a:rPr lang="en-GB" b="1" dirty="0" smtClean="0">
                <a:latin typeface="Arial Narrow" charset="0"/>
                <a:ea typeface="Arial Narrow" charset="0"/>
                <a:cs typeface="Arial Narrow" charset="0"/>
              </a:rPr>
              <a:t> </a:t>
            </a:r>
            <a:r>
              <a:rPr lang="en-GB" b="1" i="1" dirty="0" err="1" smtClean="0">
                <a:latin typeface="Arial Narrow" charset="0"/>
                <a:ea typeface="Arial Narrow" charset="0"/>
                <a:cs typeface="Arial Narrow" charset="0"/>
              </a:rPr>
              <a:t>Chaîne</a:t>
            </a:r>
            <a:r>
              <a:rPr lang="en-GB" b="1" i="1" dirty="0" smtClean="0">
                <a:latin typeface="Arial Narrow" charset="0"/>
                <a:ea typeface="Arial Narrow" charset="0"/>
                <a:cs typeface="Arial Narrow" charset="0"/>
              </a:rPr>
              <a:t> </a:t>
            </a:r>
            <a:r>
              <a:rPr lang="en-GB" b="1" i="1" dirty="0" err="1" smtClean="0">
                <a:latin typeface="Arial Narrow" charset="0"/>
                <a:ea typeface="Arial Narrow" charset="0"/>
                <a:cs typeface="Arial Narrow" charset="0"/>
              </a:rPr>
              <a:t>Opératoire</a:t>
            </a:r>
            <a:r>
              <a:rPr lang="en-GB" b="1" i="1" dirty="0" smtClean="0">
                <a:latin typeface="Arial Narrow" charset="0"/>
                <a:ea typeface="Arial Narrow" charset="0"/>
                <a:cs typeface="Arial Narrow" charset="0"/>
              </a:rPr>
              <a:t> </a:t>
            </a:r>
            <a:endParaRPr lang="en-GB" b="1" dirty="0" smtClean="0">
              <a:latin typeface="Arial Narrow" charset="0"/>
              <a:ea typeface="Arial Narrow" charset="0"/>
              <a:cs typeface="Arial Narrow" charset="0"/>
            </a:endParaRPr>
          </a:p>
          <a:p>
            <a:pPr>
              <a:spcAft>
                <a:spcPts val="0"/>
              </a:spcAft>
            </a:pPr>
            <a:endParaRPr lang="en-GB" b="1" dirty="0" smtClean="0">
              <a:latin typeface="Arial Narrow" charset="0"/>
              <a:ea typeface="Arial Narrow" charset="0"/>
              <a:cs typeface="Arial Narrow" charset="0"/>
            </a:endParaRPr>
          </a:p>
          <a:p>
            <a:pPr>
              <a:spcAft>
                <a:spcPts val="0"/>
              </a:spcAft>
              <a:buFont typeface="Arial"/>
              <a:buChar char="•"/>
            </a:pPr>
            <a:endParaRPr lang="en-GB" b="1" dirty="0" smtClean="0">
              <a:latin typeface="Arial Narrow" charset="0"/>
              <a:ea typeface="Arial Narrow" charset="0"/>
              <a:cs typeface="Arial Narrow" charset="0"/>
            </a:endParaRPr>
          </a:p>
          <a:p>
            <a:pPr>
              <a:spcAft>
                <a:spcPts val="0"/>
              </a:spcAft>
              <a:buFont typeface="Arial"/>
              <a:buChar char="•"/>
            </a:pPr>
            <a:endParaRPr lang="en-GB" b="1" dirty="0" smtClean="0">
              <a:latin typeface="Arial Narrow" charset="0"/>
              <a:ea typeface="Arial Narrow" charset="0"/>
              <a:cs typeface="Arial Narrow" charset="0"/>
            </a:endParaRPr>
          </a:p>
          <a:p>
            <a:pPr>
              <a:spcAft>
                <a:spcPts val="0"/>
              </a:spcAft>
              <a:buFont typeface="Arial"/>
              <a:buChar char="•"/>
            </a:pPr>
            <a:r>
              <a:rPr lang="en-GB" b="1" dirty="0" smtClean="0">
                <a:latin typeface="Arial Narrow" charset="0"/>
                <a:ea typeface="Arial Narrow" charset="0"/>
                <a:cs typeface="Arial Narrow" charset="0"/>
              </a:rPr>
              <a:t> The available isotopic databases </a:t>
            </a:r>
          </a:p>
          <a:p>
            <a:pPr>
              <a:spcAft>
                <a:spcPts val="0"/>
              </a:spcAft>
              <a:buFont typeface="Arial"/>
              <a:buChar char="•"/>
            </a:pPr>
            <a:endParaRPr lang="en-GB" b="1" dirty="0">
              <a:latin typeface="Arial Narrow" charset="0"/>
              <a:ea typeface="Arial Narrow" charset="0"/>
              <a:cs typeface="Arial Narrow" charset="0"/>
            </a:endParaRPr>
          </a:p>
          <a:p>
            <a:pPr>
              <a:spcAft>
                <a:spcPts val="0"/>
              </a:spcAft>
              <a:buFont typeface="Arial"/>
              <a:buChar char="•"/>
            </a:pPr>
            <a:endParaRPr lang="en-GB" b="1" dirty="0" smtClean="0">
              <a:latin typeface="Arial Narrow" charset="0"/>
              <a:ea typeface="Arial Narrow" charset="0"/>
              <a:cs typeface="Arial Narrow" charset="0"/>
            </a:endParaRPr>
          </a:p>
          <a:p>
            <a:pPr>
              <a:spcAft>
                <a:spcPts val="0"/>
              </a:spcAft>
              <a:buFont typeface="Arial"/>
              <a:buChar char="•"/>
            </a:pPr>
            <a:r>
              <a:rPr lang="en-GB" b="1" dirty="0">
                <a:latin typeface="Arial Narrow" charset="0"/>
                <a:ea typeface="Arial Narrow" charset="0"/>
                <a:cs typeface="Arial Narrow" charset="0"/>
              </a:rPr>
              <a:t> </a:t>
            </a:r>
            <a:r>
              <a:rPr lang="en-GB" b="1" dirty="0" smtClean="0">
                <a:solidFill>
                  <a:srgbClr val="0070C0"/>
                </a:solidFill>
                <a:latin typeface="Arial Narrow" charset="0"/>
                <a:ea typeface="Arial Narrow" charset="0"/>
                <a:cs typeface="Arial Narrow" charset="0"/>
              </a:rPr>
              <a:t>The use of MC-ICP-MS which requires a relevant sampling</a:t>
            </a:r>
          </a:p>
          <a:p>
            <a:pPr lvl="3">
              <a:spcAft>
                <a:spcPts val="0"/>
              </a:spcAft>
            </a:pPr>
            <a:r>
              <a:rPr lang="en-GB" b="1" dirty="0" smtClean="0">
                <a:latin typeface="Arial Narrow" charset="0"/>
                <a:ea typeface="Arial Narrow" charset="0"/>
                <a:cs typeface="Arial Narrow" charset="0"/>
              </a:rPr>
              <a:t>	</a:t>
            </a:r>
            <a:endParaRPr lang="en-GB" b="1" dirty="0">
              <a:latin typeface="Arial Narrow" charset="0"/>
              <a:ea typeface="Arial Narrow" charset="0"/>
              <a:cs typeface="Arial Narrow" charset="0"/>
            </a:endParaRPr>
          </a:p>
        </p:txBody>
      </p:sp>
      <p:cxnSp>
        <p:nvCxnSpPr>
          <p:cNvPr id="9" name="Connecteur droit 8"/>
          <p:cNvCxnSpPr/>
          <p:nvPr/>
        </p:nvCxnSpPr>
        <p:spPr>
          <a:xfrm>
            <a:off x="0" y="425450"/>
            <a:ext cx="9148763" cy="1588"/>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Espace réservé du numéro de diapositive 9"/>
          <p:cNvSpPr>
            <a:spLocks noGrp="1"/>
          </p:cNvSpPr>
          <p:nvPr>
            <p:ph type="sldNum" sz="quarter" idx="12"/>
          </p:nvPr>
        </p:nvSpPr>
        <p:spPr/>
        <p:txBody>
          <a:bodyPr/>
          <a:lstStyle/>
          <a:p>
            <a:pPr>
              <a:defRPr/>
            </a:pPr>
            <a:fld id="{222D8A44-60A9-7147-8B4E-3356F412ED3A}" type="slidenum">
              <a:rPr lang="fr-FR" smtClean="0"/>
              <a:pPr>
                <a:defRPr/>
              </a:pPr>
              <a:t>10</a:t>
            </a:fld>
            <a:endParaRPr lang="fr-FR"/>
          </a:p>
        </p:txBody>
      </p:sp>
      <p:sp>
        <p:nvSpPr>
          <p:cNvPr id="6" name="Rectangle 11"/>
          <p:cNvSpPr>
            <a:spLocks noChangeArrowheads="1"/>
          </p:cNvSpPr>
          <p:nvPr/>
        </p:nvSpPr>
        <p:spPr bwMode="auto">
          <a:xfrm>
            <a:off x="1588" y="-49212"/>
            <a:ext cx="8964612" cy="430887"/>
          </a:xfrm>
          <a:prstGeom prst="rect">
            <a:avLst/>
          </a:prstGeom>
          <a:noFill/>
          <a:ln w="9525">
            <a:noFill/>
            <a:miter lim="800000"/>
            <a:headEnd/>
            <a:tailEnd/>
          </a:ln>
        </p:spPr>
        <p:txBody>
          <a:bodyPr wrap="square">
            <a:prstTxWarp prst="textNoShape">
              <a:avLst/>
            </a:prstTxWarp>
            <a:spAutoFit/>
          </a:bodyPr>
          <a:lstStyle/>
          <a:p>
            <a:r>
              <a:rPr lang="en-GB" sz="2200" b="1" dirty="0" smtClean="0">
                <a:latin typeface="Arial Narrow" charset="0"/>
                <a:ea typeface="Arial Narrow" charset="0"/>
                <a:cs typeface="Arial Narrow" charset="0"/>
                <a:sym typeface="Symbol" charset="2"/>
              </a:rPr>
              <a:t>A last one</a:t>
            </a:r>
            <a:r>
              <a:rPr lang="is-IS" sz="2200" b="1" dirty="0" smtClean="0">
                <a:latin typeface="Arial Narrow" charset="0"/>
                <a:ea typeface="Arial Narrow" charset="0"/>
                <a:cs typeface="Arial Narrow" charset="0"/>
                <a:sym typeface="Symbol" charset="2"/>
              </a:rPr>
              <a:t>…</a:t>
            </a:r>
            <a:endParaRPr lang="en-GB" sz="2200" b="1" i="1" dirty="0">
              <a:latin typeface="Arial Narrow" charset="0"/>
              <a:ea typeface="Arial Narrow" charset="0"/>
              <a:cs typeface="Arial Narrow" charset="0"/>
              <a:sym typeface="Symbol" charset="2"/>
            </a:endParaRPr>
          </a:p>
        </p:txBody>
      </p:sp>
    </p:spTree>
    <p:extLst>
      <p:ext uri="{BB962C8B-B14F-4D97-AF65-F5344CB8AC3E}">
        <p14:creationId xmlns:p14="http://schemas.microsoft.com/office/powerpoint/2010/main" val="1998097157"/>
      </p:ext>
    </p:extLst>
  </p:cSld>
  <p:clrMapOvr>
    <a:masterClrMapping/>
  </p:clrMapOvr>
  <p:transition advTm="22699"/>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a:spLocks noChangeArrowheads="1"/>
          </p:cNvSpPr>
          <p:nvPr/>
        </p:nvSpPr>
        <p:spPr bwMode="auto">
          <a:xfrm>
            <a:off x="0" y="1006294"/>
            <a:ext cx="9144000" cy="5078313"/>
          </a:xfrm>
          <a:prstGeom prst="rect">
            <a:avLst/>
          </a:prstGeom>
          <a:noFill/>
          <a:ln w="9525">
            <a:noFill/>
            <a:miter lim="800000"/>
            <a:headEnd/>
            <a:tailEnd/>
          </a:ln>
        </p:spPr>
        <p:txBody>
          <a:bodyPr wrap="square">
            <a:prstTxWarp prst="textNoShape">
              <a:avLst/>
            </a:prstTxWarp>
            <a:spAutoFit/>
          </a:bodyPr>
          <a:lstStyle/>
          <a:p>
            <a:pPr marL="342900" indent="-342900">
              <a:buFont typeface="Arial" charset="0"/>
              <a:buChar char="•"/>
            </a:pPr>
            <a:r>
              <a:rPr lang="en-GB" b="1" u="sng" dirty="0" smtClean="0">
                <a:latin typeface="Arial Narrow" charset="0"/>
                <a:ea typeface="Arial Narrow" charset="0"/>
                <a:cs typeface="Arial Narrow" charset="0"/>
              </a:rPr>
              <a:t>Isotopic compositions  </a:t>
            </a:r>
          </a:p>
          <a:p>
            <a:pPr marL="342900" indent="-342900">
              <a:buFont typeface="Arial" charset="0"/>
              <a:buChar char="•"/>
            </a:pPr>
            <a:endParaRPr lang="en-GB" b="1" dirty="0">
              <a:latin typeface="Arial Narrow" charset="0"/>
              <a:ea typeface="Arial Narrow" charset="0"/>
              <a:cs typeface="Arial Narrow" charset="0"/>
            </a:endParaRPr>
          </a:p>
          <a:p>
            <a:pPr lvl="1"/>
            <a:r>
              <a:rPr lang="en-GB" b="1" dirty="0" smtClean="0">
                <a:latin typeface="Arial Narrow" charset="0"/>
                <a:ea typeface="Arial Narrow" charset="0"/>
                <a:cs typeface="Arial Narrow" charset="0"/>
              </a:rPr>
              <a:t>=&gt; similarities between several mining districts through Mediterranean world and beyond</a:t>
            </a:r>
          </a:p>
          <a:p>
            <a:pPr lvl="1"/>
            <a:r>
              <a:rPr lang="en-GB" b="1" dirty="0" smtClean="0">
                <a:latin typeface="Arial Narrow" charset="0"/>
                <a:ea typeface="Arial Narrow" charset="0"/>
                <a:cs typeface="Arial Narrow" charset="0"/>
              </a:rPr>
              <a:t>=&gt; heterogeneities inside mining district and / or even inside a same lode</a:t>
            </a:r>
          </a:p>
          <a:p>
            <a:pPr marL="342900" indent="-342900">
              <a:buFont typeface="Arial" charset="0"/>
              <a:buChar char="•"/>
            </a:pPr>
            <a:endParaRPr lang="en-GB" b="1" dirty="0" smtClean="0">
              <a:latin typeface="Arial Narrow" charset="0"/>
              <a:ea typeface="Arial Narrow" charset="0"/>
              <a:cs typeface="Arial Narrow" charset="0"/>
            </a:endParaRPr>
          </a:p>
          <a:p>
            <a:pPr marL="342900" indent="-342900">
              <a:buFont typeface="Arial" charset="0"/>
              <a:buChar char="•"/>
            </a:pPr>
            <a:endParaRPr lang="en-GB" b="1" dirty="0">
              <a:latin typeface="Arial Narrow" charset="0"/>
              <a:ea typeface="Arial Narrow" charset="0"/>
              <a:cs typeface="Arial Narrow" charset="0"/>
            </a:endParaRPr>
          </a:p>
          <a:p>
            <a:pPr>
              <a:buFont typeface="Arial" charset="0"/>
              <a:buChar char="•"/>
            </a:pPr>
            <a:r>
              <a:rPr lang="en-GB" b="1" dirty="0" smtClean="0">
                <a:latin typeface="Arial Narrow" charset="0"/>
                <a:ea typeface="Arial Narrow" charset="0"/>
                <a:cs typeface="Arial Narrow" charset="0"/>
              </a:rPr>
              <a:t>     </a:t>
            </a:r>
            <a:r>
              <a:rPr lang="en-GB" b="1" u="sng" dirty="0" smtClean="0">
                <a:latin typeface="Arial Narrow" charset="0"/>
                <a:ea typeface="Arial Narrow" charset="0"/>
                <a:cs typeface="Arial Narrow" charset="0"/>
              </a:rPr>
              <a:t>Ores </a:t>
            </a:r>
            <a:r>
              <a:rPr lang="en-GB" b="1" u="sng" dirty="0">
                <a:latin typeface="Arial Narrow" charset="0"/>
                <a:ea typeface="Arial Narrow" charset="0"/>
                <a:cs typeface="Arial Narrow" charset="0"/>
              </a:rPr>
              <a:t>selection</a:t>
            </a:r>
          </a:p>
          <a:p>
            <a:pPr>
              <a:buFont typeface="Arial" charset="0"/>
              <a:buChar char="•"/>
            </a:pPr>
            <a:endParaRPr lang="en-GB" b="1" dirty="0">
              <a:latin typeface="Arial Narrow" charset="0"/>
              <a:ea typeface="Arial Narrow" charset="0"/>
              <a:cs typeface="Arial Narrow" charset="0"/>
            </a:endParaRPr>
          </a:p>
          <a:p>
            <a:r>
              <a:rPr lang="en-GB" b="1" dirty="0">
                <a:latin typeface="Arial Narrow" charset="0"/>
                <a:ea typeface="Arial Narrow" charset="0"/>
                <a:cs typeface="Arial Narrow" charset="0"/>
              </a:rPr>
              <a:t>	=&gt; </a:t>
            </a:r>
            <a:r>
              <a:rPr lang="en-GB" b="1" dirty="0" smtClean="0">
                <a:latin typeface="Arial Narrow" charset="0"/>
                <a:ea typeface="Arial Narrow" charset="0"/>
                <a:cs typeface="Arial Narrow" charset="0"/>
              </a:rPr>
              <a:t>resources </a:t>
            </a:r>
            <a:r>
              <a:rPr lang="en-GB" b="1" dirty="0">
                <a:latin typeface="Arial Narrow" charset="0"/>
                <a:ea typeface="Arial Narrow" charset="0"/>
                <a:cs typeface="Arial Narrow" charset="0"/>
              </a:rPr>
              <a:t>management linked with </a:t>
            </a:r>
            <a:r>
              <a:rPr lang="en-GB" b="1" dirty="0" smtClean="0">
                <a:latin typeface="Arial Narrow" charset="0"/>
                <a:ea typeface="Arial Narrow" charset="0"/>
                <a:cs typeface="Arial Narrow" charset="0"/>
              </a:rPr>
              <a:t>: </a:t>
            </a:r>
          </a:p>
          <a:p>
            <a:r>
              <a:rPr lang="en-GB" b="1" dirty="0">
                <a:latin typeface="Arial Narrow" charset="0"/>
                <a:ea typeface="Arial Narrow" charset="0"/>
                <a:cs typeface="Arial Narrow" charset="0"/>
              </a:rPr>
              <a:t>	</a:t>
            </a:r>
            <a:r>
              <a:rPr lang="en-GB" b="1" dirty="0" smtClean="0">
                <a:latin typeface="Arial Narrow" charset="0"/>
                <a:ea typeface="Arial Narrow" charset="0"/>
                <a:cs typeface="Arial Narrow" charset="0"/>
              </a:rPr>
              <a:t>		mining </a:t>
            </a:r>
            <a:r>
              <a:rPr lang="en-GB" b="1" dirty="0">
                <a:latin typeface="Arial Narrow" charset="0"/>
                <a:ea typeface="Arial Narrow" charset="0"/>
                <a:cs typeface="Arial Narrow" charset="0"/>
              </a:rPr>
              <a:t>rights, coinage laws, ore content, geo </a:t>
            </a:r>
            <a:r>
              <a:rPr lang="en-GB" b="1" dirty="0" smtClean="0">
                <a:latin typeface="Arial Narrow" charset="0"/>
                <a:ea typeface="Arial Narrow" charset="0"/>
                <a:cs typeface="Arial Narrow" charset="0"/>
              </a:rPr>
              <a:t>political, economical </a:t>
            </a:r>
            <a:r>
              <a:rPr lang="en-GB" b="1" dirty="0">
                <a:latin typeface="Arial Narrow" charset="0"/>
                <a:ea typeface="Arial Narrow" charset="0"/>
                <a:cs typeface="Arial Narrow" charset="0"/>
              </a:rPr>
              <a:t>stakes</a:t>
            </a:r>
            <a:r>
              <a:rPr lang="is-IS" b="1" dirty="0" smtClean="0">
                <a:latin typeface="Arial Narrow" charset="0"/>
                <a:ea typeface="Arial Narrow" charset="0"/>
                <a:cs typeface="Arial Narrow" charset="0"/>
              </a:rPr>
              <a:t>…</a:t>
            </a:r>
          </a:p>
          <a:p>
            <a:r>
              <a:rPr lang="en-GB" b="1" dirty="0">
                <a:latin typeface="Arial Narrow" charset="0"/>
                <a:ea typeface="Arial Narrow" charset="0"/>
                <a:cs typeface="Arial Narrow" charset="0"/>
              </a:rPr>
              <a:t>	</a:t>
            </a:r>
            <a:r>
              <a:rPr lang="en-GB" b="1" dirty="0" smtClean="0">
                <a:latin typeface="Arial Narrow" charset="0"/>
                <a:ea typeface="Arial Narrow" charset="0"/>
                <a:cs typeface="Arial Narrow" charset="0"/>
              </a:rPr>
              <a:t> 		mining </a:t>
            </a:r>
            <a:r>
              <a:rPr lang="en-GB" b="1" dirty="0">
                <a:latin typeface="Arial Narrow" charset="0"/>
                <a:ea typeface="Arial Narrow" charset="0"/>
                <a:cs typeface="Arial Narrow" charset="0"/>
              </a:rPr>
              <a:t>concessions, different owners (state, private…)</a:t>
            </a:r>
            <a:endParaRPr lang="en-GB" b="1" i="1" dirty="0">
              <a:latin typeface="Arial Narrow" charset="0"/>
              <a:ea typeface="Arial Narrow" charset="0"/>
              <a:cs typeface="Arial Narrow" charset="0"/>
            </a:endParaRPr>
          </a:p>
          <a:p>
            <a:pPr marL="342900" indent="-342900">
              <a:buFont typeface="Arial" charset="0"/>
              <a:buChar char="•"/>
            </a:pPr>
            <a:endParaRPr lang="en-GB" b="1" dirty="0" smtClean="0">
              <a:latin typeface="Arial Narrow" charset="0"/>
              <a:ea typeface="Arial Narrow" charset="0"/>
              <a:cs typeface="Arial Narrow" charset="0"/>
            </a:endParaRPr>
          </a:p>
          <a:p>
            <a:pPr marL="342900" indent="-342900">
              <a:buFont typeface="Arial" charset="0"/>
              <a:buChar char="•"/>
            </a:pPr>
            <a:endParaRPr lang="en-GB" b="1" dirty="0">
              <a:latin typeface="Arial Narrow" charset="0"/>
              <a:ea typeface="Arial Narrow" charset="0"/>
              <a:cs typeface="Arial Narrow" charset="0"/>
            </a:endParaRPr>
          </a:p>
          <a:p>
            <a:pPr marL="342900" indent="-342900">
              <a:buFont typeface="Arial" charset="0"/>
              <a:buChar char="•"/>
            </a:pPr>
            <a:r>
              <a:rPr lang="en-GB" b="1" u="sng" dirty="0" smtClean="0">
                <a:latin typeface="Arial Narrow" charset="0"/>
                <a:ea typeface="Arial Narrow" charset="0"/>
                <a:cs typeface="Arial Narrow" charset="0"/>
              </a:rPr>
              <a:t>Ores sampling representativeness</a:t>
            </a:r>
          </a:p>
          <a:p>
            <a:pPr marL="342900" indent="-342900">
              <a:buFont typeface="Arial" charset="0"/>
              <a:buChar char="•"/>
            </a:pPr>
            <a:endParaRPr lang="en-GB" b="1" dirty="0" smtClean="0">
              <a:latin typeface="Arial Narrow" charset="0"/>
              <a:ea typeface="Arial Narrow" charset="0"/>
              <a:cs typeface="Arial Narrow" charset="0"/>
            </a:endParaRPr>
          </a:p>
          <a:p>
            <a:pPr marL="2171700" lvl="4" indent="-342900">
              <a:buFont typeface="Symbol" charset="2"/>
              <a:buChar char=""/>
            </a:pPr>
            <a:endParaRPr lang="en-GB" b="1" dirty="0" smtClean="0">
              <a:latin typeface="Arial Narrow" charset="0"/>
              <a:ea typeface="Arial Narrow" charset="0"/>
              <a:cs typeface="Arial Narrow" charset="0"/>
            </a:endParaRPr>
          </a:p>
          <a:p>
            <a:pPr marL="2171700" lvl="4" indent="-342900">
              <a:buFont typeface="Symbol" charset="2"/>
              <a:buChar char=""/>
            </a:pPr>
            <a:endParaRPr lang="en-GB" b="1" dirty="0">
              <a:latin typeface="Arial Narrow" charset="0"/>
              <a:ea typeface="Arial Narrow" charset="0"/>
              <a:cs typeface="Arial Narrow" charset="0"/>
            </a:endParaRPr>
          </a:p>
          <a:p>
            <a:pPr marL="2171700" lvl="4" indent="-342900">
              <a:buFont typeface="Symbol" charset="2"/>
              <a:buChar char=""/>
            </a:pPr>
            <a:r>
              <a:rPr lang="en-GB" b="1" dirty="0" smtClean="0">
                <a:latin typeface="Arial Narrow" charset="0"/>
                <a:ea typeface="Arial Narrow" charset="0"/>
                <a:cs typeface="Arial Narrow" charset="0"/>
              </a:rPr>
              <a:t>Difficult to recover precisely ore sources</a:t>
            </a:r>
          </a:p>
        </p:txBody>
      </p:sp>
      <p:sp>
        <p:nvSpPr>
          <p:cNvPr id="22531" name="ZoneTexte 7"/>
          <p:cNvSpPr txBox="1">
            <a:spLocks noChangeArrowheads="1"/>
          </p:cNvSpPr>
          <p:nvPr/>
        </p:nvSpPr>
        <p:spPr bwMode="auto">
          <a:xfrm>
            <a:off x="1084263" y="5938838"/>
            <a:ext cx="184150" cy="366712"/>
          </a:xfrm>
          <a:prstGeom prst="rect">
            <a:avLst/>
          </a:prstGeom>
          <a:noFill/>
          <a:ln w="9525">
            <a:noFill/>
            <a:miter lim="800000"/>
            <a:headEnd/>
            <a:tailEnd/>
          </a:ln>
        </p:spPr>
        <p:txBody>
          <a:bodyPr wrap="none">
            <a:prstTxWarp prst="textNoShape">
              <a:avLst/>
            </a:prstTxWarp>
            <a:spAutoFit/>
          </a:bodyPr>
          <a:lstStyle/>
          <a:p>
            <a:endParaRPr lang="en-GB">
              <a:latin typeface="Calibri" charset="0"/>
            </a:endParaRPr>
          </a:p>
        </p:txBody>
      </p:sp>
      <p:cxnSp>
        <p:nvCxnSpPr>
          <p:cNvPr id="7" name="Connecteur droit 6"/>
          <p:cNvCxnSpPr/>
          <p:nvPr/>
        </p:nvCxnSpPr>
        <p:spPr>
          <a:xfrm>
            <a:off x="0" y="425450"/>
            <a:ext cx="9148763" cy="1588"/>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8" name="Rectangle 11"/>
          <p:cNvSpPr>
            <a:spLocks noChangeArrowheads="1"/>
          </p:cNvSpPr>
          <p:nvPr/>
        </p:nvSpPr>
        <p:spPr bwMode="auto">
          <a:xfrm>
            <a:off x="1587" y="-36512"/>
            <a:ext cx="9510713" cy="430887"/>
          </a:xfrm>
          <a:prstGeom prst="rect">
            <a:avLst/>
          </a:prstGeom>
          <a:noFill/>
          <a:ln w="9525">
            <a:noFill/>
            <a:miter lim="800000"/>
            <a:headEnd/>
            <a:tailEnd/>
          </a:ln>
        </p:spPr>
        <p:txBody>
          <a:bodyPr wrap="square">
            <a:prstTxWarp prst="textNoShape">
              <a:avLst/>
            </a:prstTxWarp>
            <a:spAutoFit/>
          </a:bodyPr>
          <a:lstStyle/>
          <a:p>
            <a:r>
              <a:rPr lang="en-GB" sz="2200" b="1" dirty="0" smtClean="0">
                <a:latin typeface="Arial Narrow" charset="0"/>
                <a:ea typeface="Arial Narrow" charset="0"/>
                <a:cs typeface="Arial Narrow" charset="0"/>
                <a:sym typeface="Symbol" charset="2"/>
              </a:rPr>
              <a:t>Mining districts</a:t>
            </a:r>
            <a:endParaRPr lang="en-GB" sz="2200" b="1" i="1" dirty="0">
              <a:latin typeface="Arial Narrow" charset="0"/>
              <a:ea typeface="Arial Narrow" charset="0"/>
              <a:cs typeface="Arial Narrow" charset="0"/>
              <a:sym typeface="Symbol" charset="2"/>
            </a:endParaRPr>
          </a:p>
        </p:txBody>
      </p:sp>
      <p:sp>
        <p:nvSpPr>
          <p:cNvPr id="14" name="Espace réservé du numéro de diapositive 13"/>
          <p:cNvSpPr>
            <a:spLocks noGrp="1"/>
          </p:cNvSpPr>
          <p:nvPr>
            <p:ph type="sldNum" sz="quarter" idx="12"/>
          </p:nvPr>
        </p:nvSpPr>
        <p:spPr/>
        <p:txBody>
          <a:bodyPr/>
          <a:lstStyle/>
          <a:p>
            <a:pPr>
              <a:defRPr/>
            </a:pPr>
            <a:fld id="{222D8A44-60A9-7147-8B4E-3356F412ED3A}" type="slidenum">
              <a:rPr lang="fr-FR" smtClean="0"/>
              <a:pPr>
                <a:defRPr/>
              </a:pPr>
              <a:t>11</a:t>
            </a:fld>
            <a:endParaRPr lang="fr-FR"/>
          </a:p>
        </p:txBody>
      </p:sp>
    </p:spTree>
  </p:cSld>
  <p:clrMapOvr>
    <a:masterClrMapping/>
  </p:clrMapOvr>
  <p:transition advTm="51333"/>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1"/>
          <p:cNvSpPr txBox="1">
            <a:spLocks noChangeArrowheads="1"/>
          </p:cNvSpPr>
          <p:nvPr/>
        </p:nvSpPr>
        <p:spPr bwMode="auto">
          <a:xfrm>
            <a:off x="0" y="943818"/>
            <a:ext cx="9209903" cy="5632311"/>
          </a:xfrm>
          <a:prstGeom prst="rect">
            <a:avLst/>
          </a:prstGeom>
          <a:noFill/>
          <a:ln w="9525">
            <a:noFill/>
            <a:miter lim="800000"/>
            <a:headEnd/>
            <a:tailEnd/>
          </a:ln>
        </p:spPr>
        <p:txBody>
          <a:bodyPr wrap="square">
            <a:prstTxWarp prst="textNoShape">
              <a:avLst/>
            </a:prstTxWarp>
            <a:spAutoFit/>
          </a:bodyPr>
          <a:lstStyle/>
          <a:p>
            <a:pPr marL="295275" lvl="1" indent="-285750">
              <a:buFont typeface="Arial" charset="0"/>
              <a:buChar char="•"/>
            </a:pPr>
            <a:r>
              <a:rPr lang="en-GB" b="1" u="sng" dirty="0">
                <a:latin typeface="Arial Narrow" charset="0"/>
                <a:ea typeface="Arial Narrow" charset="0"/>
                <a:cs typeface="Arial Narrow" charset="0"/>
              </a:rPr>
              <a:t>Additions during </a:t>
            </a:r>
            <a:r>
              <a:rPr lang="en-GB" b="1" i="1" u="sng" dirty="0" err="1">
                <a:latin typeface="Arial Narrow" charset="0"/>
                <a:ea typeface="Arial Narrow" charset="0"/>
                <a:cs typeface="Arial Narrow" charset="0"/>
                <a:sym typeface="Symbol" charset="2"/>
              </a:rPr>
              <a:t>chaîne</a:t>
            </a:r>
            <a:r>
              <a:rPr lang="en-GB" b="1" i="1" u="sng" dirty="0">
                <a:latin typeface="Arial Narrow" charset="0"/>
                <a:ea typeface="Arial Narrow" charset="0"/>
                <a:cs typeface="Arial Narrow" charset="0"/>
                <a:sym typeface="Symbol" charset="2"/>
              </a:rPr>
              <a:t> </a:t>
            </a:r>
            <a:r>
              <a:rPr lang="en-GB" b="1" i="1" u="sng" dirty="0" err="1">
                <a:latin typeface="Arial Narrow" charset="0"/>
                <a:ea typeface="Arial Narrow" charset="0"/>
                <a:cs typeface="Arial Narrow" charset="0"/>
                <a:sym typeface="Symbol" charset="2"/>
              </a:rPr>
              <a:t>opératoire</a:t>
            </a:r>
            <a:r>
              <a:rPr lang="en-GB" b="1" u="sng" dirty="0">
                <a:latin typeface="Arial Narrow" charset="0"/>
                <a:ea typeface="Arial Narrow" charset="0"/>
                <a:cs typeface="Arial Narrow" charset="0"/>
              </a:rPr>
              <a:t> due to the nature of </a:t>
            </a:r>
            <a:r>
              <a:rPr lang="en-GB" b="1" u="sng" dirty="0" smtClean="0">
                <a:latin typeface="Arial Narrow" charset="0"/>
                <a:ea typeface="Arial Narrow" charset="0"/>
                <a:cs typeface="Arial Narrow" charset="0"/>
              </a:rPr>
              <a:t>the exploited </a:t>
            </a:r>
            <a:r>
              <a:rPr lang="en-GB" b="1" u="sng" dirty="0">
                <a:latin typeface="Arial Narrow" charset="0"/>
                <a:ea typeface="Arial Narrow" charset="0"/>
                <a:cs typeface="Arial Narrow" charset="0"/>
              </a:rPr>
              <a:t>ores </a:t>
            </a:r>
            <a:endParaRPr lang="en-GB" b="1" u="sng" dirty="0" smtClean="0">
              <a:latin typeface="Arial Narrow" charset="0"/>
              <a:ea typeface="Arial Narrow" charset="0"/>
              <a:cs typeface="Arial Narrow" charset="0"/>
            </a:endParaRPr>
          </a:p>
          <a:p>
            <a:pPr marL="295275" lvl="1" indent="-285750">
              <a:buFont typeface="Arial" charset="0"/>
              <a:buChar char="•"/>
            </a:pPr>
            <a:endParaRPr lang="en-GB" b="1" dirty="0" smtClean="0">
              <a:latin typeface="Arial Narrow" charset="0"/>
              <a:ea typeface="Arial Narrow" charset="0"/>
              <a:cs typeface="Arial Narrow" charset="0"/>
            </a:endParaRPr>
          </a:p>
          <a:p>
            <a:pPr marL="9525" lvl="1"/>
            <a:r>
              <a:rPr lang="en-GB" b="1" dirty="0" smtClean="0">
                <a:latin typeface="Arial Narrow" charset="0"/>
                <a:ea typeface="Arial Narrow" charset="0"/>
                <a:cs typeface="Arial Narrow" charset="0"/>
                <a:sym typeface="Symbol" charset="2"/>
              </a:rPr>
              <a:t>			=&gt; Optimize </a:t>
            </a:r>
            <a:r>
              <a:rPr lang="en-GB" b="1" dirty="0">
                <a:latin typeface="Arial Narrow" charset="0"/>
                <a:ea typeface="Arial Narrow" charset="0"/>
                <a:cs typeface="Arial Narrow" charset="0"/>
                <a:sym typeface="Symbol" charset="2"/>
              </a:rPr>
              <a:t>the precious metal </a:t>
            </a:r>
            <a:r>
              <a:rPr lang="en-GB" b="1" dirty="0" smtClean="0">
                <a:latin typeface="Arial Narrow" charset="0"/>
                <a:ea typeface="Arial Narrow" charset="0"/>
                <a:cs typeface="Arial Narrow" charset="0"/>
                <a:sym typeface="Symbol" charset="2"/>
              </a:rPr>
              <a:t>recovering</a:t>
            </a:r>
          </a:p>
          <a:p>
            <a:pPr marL="9525" lvl="1"/>
            <a:endParaRPr lang="en-GB" b="1" dirty="0" smtClean="0">
              <a:latin typeface="Arial Narrow" charset="0"/>
              <a:ea typeface="Arial Narrow" charset="0"/>
              <a:cs typeface="Arial Narrow" charset="0"/>
              <a:sym typeface="Symbol" charset="2"/>
            </a:endParaRPr>
          </a:p>
          <a:p>
            <a:pPr marL="9525" lvl="1"/>
            <a:r>
              <a:rPr lang="en-GB" b="1" dirty="0">
                <a:latin typeface="Arial Narrow" charset="0"/>
                <a:ea typeface="Arial Narrow" charset="0"/>
                <a:cs typeface="Arial Narrow" charset="0"/>
                <a:sym typeface="Symbol" charset="2"/>
              </a:rPr>
              <a:t>	</a:t>
            </a:r>
            <a:r>
              <a:rPr lang="en-GB" b="1" dirty="0" smtClean="0">
                <a:latin typeface="Arial Narrow" charset="0"/>
                <a:ea typeface="Arial Narrow" charset="0"/>
                <a:cs typeface="Arial Narrow" charset="0"/>
                <a:sym typeface="Symbol" charset="2"/>
              </a:rPr>
              <a:t>		=&gt; Favour the slagging formation</a:t>
            </a:r>
            <a:endParaRPr lang="en-GB" b="1" dirty="0">
              <a:latin typeface="Arial Narrow" charset="0"/>
              <a:ea typeface="Arial Narrow" charset="0"/>
              <a:cs typeface="Arial Narrow" charset="0"/>
            </a:endParaRPr>
          </a:p>
          <a:p>
            <a:pPr>
              <a:buFont typeface="Arial"/>
              <a:buChar char="•"/>
            </a:pPr>
            <a:endParaRPr lang="en-GB" b="1" i="1" dirty="0" smtClean="0">
              <a:latin typeface="Arial Narrow" charset="0"/>
              <a:ea typeface="Arial Narrow" charset="0"/>
              <a:cs typeface="Arial Narrow" charset="0"/>
            </a:endParaRPr>
          </a:p>
          <a:p>
            <a:pPr>
              <a:buFont typeface="Arial"/>
              <a:buChar char="•"/>
            </a:pPr>
            <a:endParaRPr lang="en-GB" b="1" i="1" dirty="0" smtClean="0">
              <a:latin typeface="Arial Narrow" charset="0"/>
              <a:ea typeface="Arial Narrow" charset="0"/>
              <a:cs typeface="Arial Narrow" charset="0"/>
            </a:endParaRPr>
          </a:p>
          <a:p>
            <a:pPr>
              <a:buFont typeface="Arial"/>
              <a:buChar char="•"/>
            </a:pPr>
            <a:endParaRPr lang="en-GB" b="1" i="1" dirty="0">
              <a:latin typeface="Arial Narrow" charset="0"/>
              <a:ea typeface="Arial Narrow" charset="0"/>
              <a:cs typeface="Arial Narrow" charset="0"/>
            </a:endParaRPr>
          </a:p>
          <a:p>
            <a:pPr>
              <a:buFont typeface="Arial"/>
              <a:buChar char="•"/>
            </a:pPr>
            <a:r>
              <a:rPr lang="en-GB" b="1" i="1" dirty="0" smtClean="0">
                <a:latin typeface="Arial Narrow" charset="0"/>
                <a:ea typeface="Arial Narrow" charset="0"/>
                <a:cs typeface="Arial Narrow" charset="0"/>
              </a:rPr>
              <a:t>    </a:t>
            </a:r>
            <a:r>
              <a:rPr lang="en-GB" b="1" u="sng" dirty="0" smtClean="0">
                <a:latin typeface="Arial Narrow" charset="0"/>
                <a:ea typeface="Arial Narrow" charset="0"/>
                <a:cs typeface="Arial Narrow" charset="0"/>
              </a:rPr>
              <a:t>Alloys</a:t>
            </a:r>
            <a:endParaRPr lang="en-GB" b="1" u="sng" dirty="0">
              <a:latin typeface="Arial Narrow" charset="0"/>
              <a:ea typeface="Arial Narrow" charset="0"/>
              <a:cs typeface="Arial Narrow" charset="0"/>
            </a:endParaRPr>
          </a:p>
          <a:p>
            <a:pPr>
              <a:buFont typeface="Arial"/>
              <a:buChar char="•"/>
            </a:pPr>
            <a:endParaRPr lang="en-GB" b="1" dirty="0" smtClean="0">
              <a:latin typeface="Arial Narrow" charset="0"/>
              <a:ea typeface="Arial Narrow" charset="0"/>
              <a:cs typeface="Arial Narrow" charset="0"/>
            </a:endParaRPr>
          </a:p>
          <a:p>
            <a:r>
              <a:rPr lang="en-GB" b="1" dirty="0">
                <a:latin typeface="Arial Narrow" charset="0"/>
                <a:ea typeface="Arial Narrow" charset="0"/>
                <a:cs typeface="Arial Narrow" charset="0"/>
              </a:rPr>
              <a:t>	</a:t>
            </a:r>
            <a:r>
              <a:rPr lang="en-GB" b="1" dirty="0" smtClean="0">
                <a:latin typeface="Arial Narrow" charset="0"/>
                <a:ea typeface="Arial Narrow" charset="0"/>
                <a:cs typeface="Arial Narrow" charset="0"/>
              </a:rPr>
              <a:t>		=&gt; The whole of copper based materials</a:t>
            </a:r>
          </a:p>
          <a:p>
            <a:endParaRPr lang="en-GB" b="1" dirty="0" smtClean="0">
              <a:latin typeface="Arial Narrow" charset="0"/>
              <a:ea typeface="Arial Narrow" charset="0"/>
              <a:cs typeface="Arial Narrow" charset="0"/>
            </a:endParaRPr>
          </a:p>
          <a:p>
            <a:r>
              <a:rPr lang="en-GB" b="1" dirty="0">
                <a:latin typeface="Arial Narrow" charset="0"/>
                <a:ea typeface="Arial Narrow" charset="0"/>
                <a:cs typeface="Arial Narrow" charset="0"/>
              </a:rPr>
              <a:t>	</a:t>
            </a:r>
            <a:r>
              <a:rPr lang="en-GB" b="1" dirty="0" smtClean="0">
                <a:latin typeface="Arial Narrow" charset="0"/>
                <a:ea typeface="Arial Narrow" charset="0"/>
                <a:cs typeface="Arial Narrow" charset="0"/>
              </a:rPr>
              <a:t>		=&gt; Coins : devaluation by metal additions</a:t>
            </a:r>
          </a:p>
          <a:p>
            <a:endParaRPr lang="en-GB" b="1" dirty="0" smtClean="0">
              <a:latin typeface="Arial Narrow" charset="0"/>
              <a:ea typeface="Arial Narrow" charset="0"/>
              <a:cs typeface="Arial Narrow" charset="0"/>
            </a:endParaRPr>
          </a:p>
          <a:p>
            <a:endParaRPr lang="en-GB" b="1" dirty="0" smtClean="0">
              <a:latin typeface="Arial Narrow" charset="0"/>
              <a:ea typeface="Arial Narrow" charset="0"/>
              <a:cs typeface="Arial Narrow" charset="0"/>
            </a:endParaRPr>
          </a:p>
          <a:p>
            <a:pPr>
              <a:buFont typeface="Arial" charset="0"/>
              <a:buChar char="•"/>
            </a:pPr>
            <a:endParaRPr lang="en-GB" b="1" dirty="0" smtClean="0">
              <a:latin typeface="Arial Narrow" charset="0"/>
              <a:ea typeface="Arial Narrow" charset="0"/>
              <a:cs typeface="Arial Narrow" charset="0"/>
            </a:endParaRPr>
          </a:p>
          <a:p>
            <a:pPr>
              <a:buFont typeface="Arial" charset="0"/>
              <a:buChar char="•"/>
            </a:pPr>
            <a:r>
              <a:rPr lang="en-GB" b="1" dirty="0" smtClean="0">
                <a:latin typeface="Arial Narrow" charset="0"/>
                <a:ea typeface="Arial Narrow" charset="0"/>
                <a:cs typeface="Arial Narrow" charset="0"/>
              </a:rPr>
              <a:t> </a:t>
            </a:r>
            <a:r>
              <a:rPr lang="en-GB" b="1" u="sng" dirty="0" smtClean="0">
                <a:latin typeface="Arial Narrow" charset="0"/>
                <a:ea typeface="Arial Narrow" charset="0"/>
                <a:cs typeface="Arial Narrow" charset="0"/>
              </a:rPr>
              <a:t>Recycling</a:t>
            </a:r>
          </a:p>
          <a:p>
            <a:pPr>
              <a:buFont typeface="Arial" charset="0"/>
              <a:buChar char="•"/>
            </a:pPr>
            <a:endParaRPr lang="en-GB" b="1" dirty="0">
              <a:latin typeface="Arial Narrow" charset="0"/>
              <a:ea typeface="Arial Narrow" charset="0"/>
              <a:cs typeface="Arial Narrow" charset="0"/>
            </a:endParaRPr>
          </a:p>
          <a:p>
            <a:r>
              <a:rPr lang="en-GB" b="1" dirty="0">
                <a:latin typeface="Arial Narrow" charset="0"/>
                <a:ea typeface="Arial Narrow" charset="0"/>
                <a:cs typeface="Arial Narrow" charset="0"/>
              </a:rPr>
              <a:t>	</a:t>
            </a:r>
            <a:r>
              <a:rPr lang="en-GB" b="1" dirty="0" smtClean="0">
                <a:latin typeface="Arial Narrow" charset="0"/>
                <a:ea typeface="Arial Narrow" charset="0"/>
                <a:cs typeface="Arial Narrow" charset="0"/>
              </a:rPr>
              <a:t>		=&gt; Important for non ferrous metals</a:t>
            </a:r>
          </a:p>
          <a:p>
            <a:endParaRPr lang="en-GB" b="1" dirty="0">
              <a:latin typeface="Arial Narrow" charset="0"/>
              <a:ea typeface="Arial Narrow" charset="0"/>
              <a:cs typeface="Arial Narrow" charset="0"/>
            </a:endParaRPr>
          </a:p>
        </p:txBody>
      </p:sp>
      <p:sp>
        <p:nvSpPr>
          <p:cNvPr id="24580" name="ZoneTexte 2"/>
          <p:cNvSpPr txBox="1">
            <a:spLocks noChangeArrowheads="1"/>
          </p:cNvSpPr>
          <p:nvPr/>
        </p:nvSpPr>
        <p:spPr bwMode="auto">
          <a:xfrm>
            <a:off x="1298575" y="3116263"/>
            <a:ext cx="184150" cy="366712"/>
          </a:xfrm>
          <a:prstGeom prst="rect">
            <a:avLst/>
          </a:prstGeom>
          <a:noFill/>
          <a:ln w="9525">
            <a:noFill/>
            <a:miter lim="800000"/>
            <a:headEnd/>
            <a:tailEnd/>
          </a:ln>
        </p:spPr>
        <p:txBody>
          <a:bodyPr wrap="none">
            <a:prstTxWarp prst="textNoShape">
              <a:avLst/>
            </a:prstTxWarp>
            <a:spAutoFit/>
          </a:bodyPr>
          <a:lstStyle/>
          <a:p>
            <a:endParaRPr lang="en-GB">
              <a:latin typeface="Calibri" charset="0"/>
            </a:endParaRPr>
          </a:p>
        </p:txBody>
      </p:sp>
      <p:cxnSp>
        <p:nvCxnSpPr>
          <p:cNvPr id="12" name="Connecteur droit 11"/>
          <p:cNvCxnSpPr/>
          <p:nvPr/>
        </p:nvCxnSpPr>
        <p:spPr>
          <a:xfrm>
            <a:off x="0" y="425450"/>
            <a:ext cx="9148763" cy="1588"/>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8" name="Espace réservé du numéro de diapositive 7"/>
          <p:cNvSpPr>
            <a:spLocks noGrp="1"/>
          </p:cNvSpPr>
          <p:nvPr>
            <p:ph type="sldNum" sz="quarter" idx="12"/>
          </p:nvPr>
        </p:nvSpPr>
        <p:spPr/>
        <p:txBody>
          <a:bodyPr/>
          <a:lstStyle/>
          <a:p>
            <a:pPr>
              <a:defRPr/>
            </a:pPr>
            <a:fld id="{222D8A44-60A9-7147-8B4E-3356F412ED3A}" type="slidenum">
              <a:rPr lang="fr-FR" smtClean="0"/>
              <a:pPr>
                <a:defRPr/>
              </a:pPr>
              <a:t>12</a:t>
            </a:fld>
            <a:endParaRPr lang="fr-FR"/>
          </a:p>
        </p:txBody>
      </p:sp>
      <p:sp>
        <p:nvSpPr>
          <p:cNvPr id="7" name="Rectangle 11"/>
          <p:cNvSpPr>
            <a:spLocks noChangeArrowheads="1"/>
          </p:cNvSpPr>
          <p:nvPr/>
        </p:nvSpPr>
        <p:spPr bwMode="auto">
          <a:xfrm>
            <a:off x="1587" y="-36512"/>
            <a:ext cx="9510713" cy="430887"/>
          </a:xfrm>
          <a:prstGeom prst="rect">
            <a:avLst/>
          </a:prstGeom>
          <a:noFill/>
          <a:ln w="9525">
            <a:noFill/>
            <a:miter lim="800000"/>
            <a:headEnd/>
            <a:tailEnd/>
          </a:ln>
        </p:spPr>
        <p:txBody>
          <a:bodyPr wrap="square">
            <a:prstTxWarp prst="textNoShape">
              <a:avLst/>
            </a:prstTxWarp>
            <a:spAutoFit/>
          </a:bodyPr>
          <a:lstStyle/>
          <a:p>
            <a:r>
              <a:rPr lang="en-GB" sz="2200" b="1" dirty="0" smtClean="0">
                <a:latin typeface="Arial Narrow" charset="0"/>
                <a:ea typeface="Arial Narrow" charset="0"/>
                <a:cs typeface="Arial Narrow" charset="0"/>
                <a:sym typeface="Symbol" charset="2"/>
              </a:rPr>
              <a:t>Metallurgical processes : possible disturbance of the tracer </a:t>
            </a:r>
            <a:endParaRPr lang="en-GB" sz="2200" b="1" i="1" dirty="0">
              <a:latin typeface="Arial Narrow" charset="0"/>
              <a:ea typeface="Arial Narrow" charset="0"/>
              <a:cs typeface="Arial Narrow" charset="0"/>
              <a:sym typeface="Symbol" charset="2"/>
            </a:endParaRPr>
          </a:p>
        </p:txBody>
      </p:sp>
    </p:spTree>
  </p:cSld>
  <p:clrMapOvr>
    <a:masterClrMapping/>
  </p:clrMapOvr>
  <p:transition advTm="49216"/>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ZoneTexte 2"/>
          <p:cNvSpPr txBox="1">
            <a:spLocks noChangeArrowheads="1"/>
          </p:cNvSpPr>
          <p:nvPr/>
        </p:nvSpPr>
        <p:spPr bwMode="auto">
          <a:xfrm>
            <a:off x="1298575" y="3116263"/>
            <a:ext cx="184150" cy="366712"/>
          </a:xfrm>
          <a:prstGeom prst="rect">
            <a:avLst/>
          </a:prstGeom>
          <a:noFill/>
          <a:ln w="9525">
            <a:noFill/>
            <a:miter lim="800000"/>
            <a:headEnd/>
            <a:tailEnd/>
          </a:ln>
        </p:spPr>
        <p:txBody>
          <a:bodyPr wrap="none">
            <a:prstTxWarp prst="textNoShape">
              <a:avLst/>
            </a:prstTxWarp>
            <a:spAutoFit/>
          </a:bodyPr>
          <a:lstStyle/>
          <a:p>
            <a:endParaRPr lang="en-GB">
              <a:latin typeface="Calibri" charset="0"/>
            </a:endParaRPr>
          </a:p>
        </p:txBody>
      </p:sp>
      <p:cxnSp>
        <p:nvCxnSpPr>
          <p:cNvPr id="12" name="Connecteur droit 11"/>
          <p:cNvCxnSpPr/>
          <p:nvPr/>
        </p:nvCxnSpPr>
        <p:spPr>
          <a:xfrm>
            <a:off x="0" y="425450"/>
            <a:ext cx="9148763" cy="1588"/>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8" name="Espace réservé du numéro de diapositive 7"/>
          <p:cNvSpPr>
            <a:spLocks noGrp="1"/>
          </p:cNvSpPr>
          <p:nvPr>
            <p:ph type="sldNum" sz="quarter" idx="12"/>
          </p:nvPr>
        </p:nvSpPr>
        <p:spPr/>
        <p:txBody>
          <a:bodyPr/>
          <a:lstStyle/>
          <a:p>
            <a:pPr>
              <a:defRPr/>
            </a:pPr>
            <a:fld id="{222D8A44-60A9-7147-8B4E-3356F412ED3A}" type="slidenum">
              <a:rPr lang="fr-FR" smtClean="0"/>
              <a:pPr>
                <a:defRPr/>
              </a:pPr>
              <a:t>13</a:t>
            </a:fld>
            <a:endParaRPr lang="fr-FR"/>
          </a:p>
        </p:txBody>
      </p:sp>
      <p:sp>
        <p:nvSpPr>
          <p:cNvPr id="7" name="Rectangle 11"/>
          <p:cNvSpPr>
            <a:spLocks noChangeArrowheads="1"/>
          </p:cNvSpPr>
          <p:nvPr/>
        </p:nvSpPr>
        <p:spPr bwMode="auto">
          <a:xfrm>
            <a:off x="1587" y="-36512"/>
            <a:ext cx="9510713" cy="430887"/>
          </a:xfrm>
          <a:prstGeom prst="rect">
            <a:avLst/>
          </a:prstGeom>
          <a:noFill/>
          <a:ln w="9525">
            <a:noFill/>
            <a:miter lim="800000"/>
            <a:headEnd/>
            <a:tailEnd/>
          </a:ln>
        </p:spPr>
        <p:txBody>
          <a:bodyPr wrap="square">
            <a:prstTxWarp prst="textNoShape">
              <a:avLst/>
            </a:prstTxWarp>
            <a:spAutoFit/>
          </a:bodyPr>
          <a:lstStyle/>
          <a:p>
            <a:r>
              <a:rPr lang="en-GB" sz="2200" b="1" dirty="0" smtClean="0">
                <a:latin typeface="Arial Narrow" charset="0"/>
                <a:ea typeface="Arial Narrow" charset="0"/>
                <a:cs typeface="Arial Narrow" charset="0"/>
                <a:sym typeface="Symbol" charset="2"/>
              </a:rPr>
              <a:t>The available isotopic databases</a:t>
            </a:r>
            <a:endParaRPr lang="en-GB" sz="2200" b="1" i="1" dirty="0">
              <a:latin typeface="Arial Narrow" charset="0"/>
              <a:ea typeface="Arial Narrow" charset="0"/>
              <a:cs typeface="Arial Narrow" charset="0"/>
              <a:sym typeface="Symbol" charset="2"/>
            </a:endParaRPr>
          </a:p>
        </p:txBody>
      </p:sp>
      <p:sp>
        <p:nvSpPr>
          <p:cNvPr id="11" name="Rectangle 10"/>
          <p:cNvSpPr/>
          <p:nvPr/>
        </p:nvSpPr>
        <p:spPr>
          <a:xfrm>
            <a:off x="65085" y="1028343"/>
            <a:ext cx="9004829" cy="4524315"/>
          </a:xfrm>
          <a:prstGeom prst="rect">
            <a:avLst/>
          </a:prstGeom>
        </p:spPr>
        <p:txBody>
          <a:bodyPr wrap="square">
            <a:spAutoFit/>
          </a:bodyPr>
          <a:lstStyle/>
          <a:p>
            <a:pPr marL="457200" indent="-457200">
              <a:buFont typeface="+mj-lt"/>
              <a:buAutoNum type="arabicPeriod"/>
            </a:pPr>
            <a:r>
              <a:rPr lang="en-GB" b="1" dirty="0" smtClean="0">
                <a:latin typeface="Arial Narrow"/>
                <a:cs typeface="Arial Narrow"/>
              </a:rPr>
              <a:t>Numerous lead isotopic databases exist (</a:t>
            </a:r>
            <a:r>
              <a:rPr lang="en-GB" b="1" i="1" dirty="0" smtClean="0">
                <a:latin typeface="Arial Narrow"/>
                <a:cs typeface="Arial Narrow"/>
              </a:rPr>
              <a:t>e.g</a:t>
            </a:r>
            <a:r>
              <a:rPr lang="en-GB" b="1" dirty="0" smtClean="0">
                <a:latin typeface="Arial Narrow"/>
                <a:cs typeface="Arial Narrow"/>
              </a:rPr>
              <a:t>. </a:t>
            </a:r>
            <a:r>
              <a:rPr lang="en-GB" b="1" dirty="0" err="1" smtClean="0">
                <a:latin typeface="Arial Narrow"/>
                <a:cs typeface="Arial Narrow"/>
              </a:rPr>
              <a:t>Oxalid</a:t>
            </a:r>
            <a:r>
              <a:rPr lang="en-GB" b="1" dirty="0" smtClean="0">
                <a:latin typeface="Arial Narrow"/>
                <a:cs typeface="Arial Narrow"/>
              </a:rPr>
              <a:t>)</a:t>
            </a:r>
          </a:p>
          <a:p>
            <a:pPr>
              <a:buFont typeface="Arial"/>
              <a:buChar char="•"/>
            </a:pPr>
            <a:endParaRPr lang="en-GB" b="1" dirty="0" smtClean="0">
              <a:latin typeface="Arial Narrow"/>
              <a:cs typeface="Arial Narrow"/>
            </a:endParaRPr>
          </a:p>
          <a:p>
            <a:pPr>
              <a:buFont typeface="Arial"/>
              <a:buChar char="•"/>
            </a:pPr>
            <a:r>
              <a:rPr lang="en-GB" b="1" dirty="0" smtClean="0">
                <a:latin typeface="Arial Narrow"/>
                <a:cs typeface="Arial Narrow"/>
              </a:rPr>
              <a:t>      To reject quickly some geographical areas</a:t>
            </a:r>
          </a:p>
          <a:p>
            <a:pPr>
              <a:buFont typeface="Arial"/>
              <a:buChar char="•"/>
            </a:pPr>
            <a:r>
              <a:rPr lang="en-GB" b="1" dirty="0" smtClean="0">
                <a:latin typeface="Arial Narrow"/>
                <a:cs typeface="Arial Narrow"/>
              </a:rPr>
              <a:t>      To propose some potential sources as metal origin but at too large scale</a:t>
            </a:r>
          </a:p>
          <a:p>
            <a:r>
              <a:rPr lang="en-GB" b="1" dirty="0" smtClean="0">
                <a:latin typeface="Arial Narrow"/>
                <a:cs typeface="Arial Narrow"/>
              </a:rPr>
              <a:t>    </a:t>
            </a:r>
          </a:p>
          <a:p>
            <a:endParaRPr lang="en-GB" b="1" dirty="0" smtClean="0">
              <a:latin typeface="Arial Narrow"/>
              <a:cs typeface="Arial Narrow"/>
            </a:endParaRPr>
          </a:p>
          <a:p>
            <a:pPr marL="457200" indent="-457200"/>
            <a:r>
              <a:rPr lang="en-GB" b="1" dirty="0" smtClean="0">
                <a:latin typeface="Arial Narrow"/>
                <a:cs typeface="Arial Narrow"/>
              </a:rPr>
              <a:t>2.      Nevertheless, the available databases have different granularity :</a:t>
            </a:r>
          </a:p>
          <a:p>
            <a:pPr>
              <a:buFont typeface="Arial"/>
              <a:buChar char="•"/>
            </a:pPr>
            <a:endParaRPr lang="en-GB" b="1" dirty="0" smtClean="0">
              <a:latin typeface="Arial Narrow"/>
              <a:cs typeface="Arial Narrow"/>
            </a:endParaRPr>
          </a:p>
          <a:p>
            <a:pPr>
              <a:buFont typeface="Arial"/>
              <a:buChar char="•"/>
            </a:pPr>
            <a:r>
              <a:rPr lang="en-GB" b="1" dirty="0" smtClean="0">
                <a:latin typeface="Arial Narrow"/>
                <a:cs typeface="Arial Narrow"/>
              </a:rPr>
              <a:t> 	Some of them were established for geological case study</a:t>
            </a:r>
          </a:p>
          <a:p>
            <a:pPr>
              <a:buFont typeface="Arial"/>
              <a:buChar char="•"/>
            </a:pPr>
            <a:r>
              <a:rPr lang="en-GB" b="1" dirty="0">
                <a:latin typeface="Arial Narrow"/>
                <a:cs typeface="Arial Narrow"/>
              </a:rPr>
              <a:t> </a:t>
            </a:r>
            <a:r>
              <a:rPr lang="en-GB" b="1" dirty="0" smtClean="0">
                <a:latin typeface="Arial Narrow"/>
                <a:cs typeface="Arial Narrow"/>
              </a:rPr>
              <a:t>      Others are coming from pedestrian prospecting without any archaeological context </a:t>
            </a:r>
          </a:p>
          <a:p>
            <a:pPr>
              <a:buFont typeface="Arial"/>
              <a:buChar char="•"/>
            </a:pPr>
            <a:r>
              <a:rPr lang="en-GB" b="1" dirty="0" smtClean="0">
                <a:latin typeface="Arial Narrow"/>
                <a:cs typeface="Arial Narrow"/>
              </a:rPr>
              <a:t>       </a:t>
            </a:r>
            <a:r>
              <a:rPr lang="en-GB" b="1" dirty="0">
                <a:latin typeface="Arial Narrow"/>
                <a:cs typeface="Arial Narrow"/>
              </a:rPr>
              <a:t>Without </a:t>
            </a:r>
            <a:r>
              <a:rPr lang="en-GB" b="1" dirty="0" smtClean="0">
                <a:latin typeface="Arial Narrow"/>
                <a:cs typeface="Arial Narrow"/>
              </a:rPr>
              <a:t>multi isotopic measurements</a:t>
            </a:r>
          </a:p>
          <a:p>
            <a:r>
              <a:rPr lang="en-GB" b="1" dirty="0" smtClean="0">
                <a:latin typeface="Arial Narrow"/>
                <a:cs typeface="Arial Narrow"/>
              </a:rPr>
              <a:t>	</a:t>
            </a:r>
          </a:p>
          <a:p>
            <a:endParaRPr lang="en-GB" b="1" dirty="0" smtClean="0">
              <a:latin typeface="Arial Narrow"/>
              <a:cs typeface="Arial Narrow"/>
            </a:endParaRPr>
          </a:p>
          <a:p>
            <a:endParaRPr lang="en-GB" b="1" dirty="0" smtClean="0">
              <a:latin typeface="Arial Narrow"/>
              <a:cs typeface="Arial Narrow"/>
            </a:endParaRPr>
          </a:p>
          <a:p>
            <a:endParaRPr lang="en-GB" b="1" dirty="0" smtClean="0">
              <a:latin typeface="Arial Narrow"/>
              <a:cs typeface="Arial Narrow"/>
            </a:endParaRPr>
          </a:p>
          <a:p>
            <a:pPr>
              <a:buFont typeface="Symbol" pitchFamily="-84" charset="2"/>
              <a:buChar char=""/>
            </a:pPr>
            <a:r>
              <a:rPr lang="en-GB" b="1" dirty="0" smtClean="0">
                <a:latin typeface="Arial Narrow"/>
                <a:cs typeface="Arial Narrow"/>
              </a:rPr>
              <a:t> Actually, it’s difficult to find THE mine(s) origin</a:t>
            </a:r>
          </a:p>
        </p:txBody>
      </p:sp>
    </p:spTree>
  </p:cSld>
  <p:clrMapOvr>
    <a:masterClrMapping/>
  </p:clrMapOvr>
  <p:transition advTm="35216"/>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alphaModFix amt="35000"/>
            <a:extLst>
              <a:ext uri="{28A0092B-C50C-407E-A947-70E740481C1C}">
                <a14:useLocalDpi xmlns:a14="http://schemas.microsoft.com/office/drawing/2010/main"/>
              </a:ext>
            </a:extLst>
          </a:blip>
          <a:stretch>
            <a:fillRect/>
          </a:stretch>
        </p:blipFill>
        <p:spPr>
          <a:xfrm>
            <a:off x="2" y="0"/>
            <a:ext cx="9143998" cy="6858000"/>
          </a:xfrm>
          <a:prstGeom prst="rect">
            <a:avLst/>
          </a:prstGeom>
          <a:ln w="6350">
            <a:solidFill>
              <a:schemeClr val="tx1"/>
            </a:solidFill>
          </a:ln>
        </p:spPr>
      </p:pic>
      <p:sp>
        <p:nvSpPr>
          <p:cNvPr id="5" name="Rectangle 11"/>
          <p:cNvSpPr>
            <a:spLocks noChangeArrowheads="1"/>
          </p:cNvSpPr>
          <p:nvPr/>
        </p:nvSpPr>
        <p:spPr bwMode="auto">
          <a:xfrm>
            <a:off x="0" y="0"/>
            <a:ext cx="9144000" cy="6401753"/>
          </a:xfrm>
          <a:prstGeom prst="rect">
            <a:avLst/>
          </a:prstGeom>
          <a:noFill/>
          <a:ln w="9525">
            <a:noFill/>
            <a:miter lim="800000"/>
            <a:headEnd/>
            <a:tailEnd/>
          </a:ln>
        </p:spPr>
        <p:txBody>
          <a:bodyPr wrap="square">
            <a:prstTxWarp prst="textNoShape">
              <a:avLst/>
            </a:prstTxWarp>
            <a:spAutoFit/>
          </a:bodyPr>
          <a:lstStyle/>
          <a:p>
            <a:pPr algn="ctr"/>
            <a:endParaRPr lang="en-GB" sz="3600" dirty="0" smtClean="0">
              <a:solidFill>
                <a:srgbClr val="000000"/>
              </a:solidFill>
              <a:latin typeface="Arial Narrow"/>
              <a:ea typeface="Consolas"/>
              <a:cs typeface="Arial Narrow"/>
            </a:endParaRPr>
          </a:p>
          <a:p>
            <a:pPr algn="ctr">
              <a:spcAft>
                <a:spcPts val="1200"/>
              </a:spcAft>
            </a:pPr>
            <a:r>
              <a:rPr lang="en-GB" sz="3600" dirty="0">
                <a:solidFill>
                  <a:srgbClr val="000000"/>
                </a:solidFill>
                <a:latin typeface="Arial Narrow"/>
                <a:ea typeface="Consolas"/>
                <a:cs typeface="Arial Narrow"/>
              </a:rPr>
              <a:t>The significance of ore mining districts </a:t>
            </a:r>
          </a:p>
          <a:p>
            <a:pPr algn="ctr">
              <a:spcAft>
                <a:spcPts val="1200"/>
              </a:spcAft>
            </a:pPr>
            <a:r>
              <a:rPr lang="en-GB" sz="3600" dirty="0">
                <a:solidFill>
                  <a:srgbClr val="000000"/>
                </a:solidFill>
                <a:latin typeface="Arial Narrow"/>
                <a:ea typeface="Consolas"/>
                <a:cs typeface="Arial Narrow"/>
              </a:rPr>
              <a:t>and associated metallurgical </a:t>
            </a:r>
            <a:r>
              <a:rPr lang="en-GB" sz="3600" dirty="0" smtClean="0">
                <a:solidFill>
                  <a:srgbClr val="000000"/>
                </a:solidFill>
                <a:latin typeface="Arial Narrow"/>
                <a:ea typeface="Consolas"/>
                <a:cs typeface="Arial Narrow"/>
              </a:rPr>
              <a:t>sites </a:t>
            </a:r>
            <a:endParaRPr lang="en-GB" sz="2400" dirty="0">
              <a:latin typeface="Arial Narrow"/>
              <a:cs typeface="Arial Narrow"/>
            </a:endParaRPr>
          </a:p>
          <a:p>
            <a:pPr algn="ctr"/>
            <a:endParaRPr lang="en-GB" sz="3600" b="1" dirty="0" smtClean="0">
              <a:solidFill>
                <a:srgbClr val="000000"/>
              </a:solidFill>
              <a:latin typeface="Arial Narrow"/>
              <a:ea typeface="Consolas"/>
              <a:cs typeface="Arial Narrow"/>
              <a:sym typeface="Symbol" charset="2"/>
            </a:endParaRPr>
          </a:p>
          <a:p>
            <a:endParaRPr lang="en-GB" sz="3600" b="1" dirty="0" smtClean="0">
              <a:solidFill>
                <a:schemeClr val="bg1"/>
              </a:solidFill>
              <a:latin typeface="Arial Narrow" charset="0"/>
              <a:ea typeface="Arial Narrow" charset="0"/>
              <a:cs typeface="Arial Narrow" charset="0"/>
              <a:sym typeface="Symbol" charset="2"/>
            </a:endParaRPr>
          </a:p>
          <a:p>
            <a:pPr marL="457200" indent="-457200">
              <a:buFontTx/>
              <a:buChar char="-"/>
            </a:pPr>
            <a:r>
              <a:rPr lang="en-GB" sz="3000" dirty="0" smtClean="0">
                <a:solidFill>
                  <a:schemeClr val="bg1"/>
                </a:solidFill>
                <a:latin typeface="Arial Narrow" charset="0"/>
                <a:ea typeface="Arial Narrow" charset="0"/>
                <a:cs typeface="Arial Narrow" charset="0"/>
                <a:sym typeface="Symbol" charset="2"/>
              </a:rPr>
              <a:t>General background</a:t>
            </a:r>
          </a:p>
          <a:p>
            <a:pPr marL="1371600" lvl="2" indent="-457200">
              <a:buFontTx/>
              <a:buChar char="-"/>
            </a:pPr>
            <a:r>
              <a:rPr lang="en-GB" sz="3000" dirty="0" smtClean="0">
                <a:solidFill>
                  <a:schemeClr val="bg1"/>
                </a:solidFill>
                <a:latin typeface="Arial Narrow" charset="0"/>
                <a:ea typeface="Arial Narrow" charset="0"/>
                <a:cs typeface="Arial Narrow" charset="0"/>
                <a:sym typeface="Symbol" charset="2"/>
              </a:rPr>
              <a:t>Theoretical lead-silver </a:t>
            </a:r>
            <a:r>
              <a:rPr lang="en-GB" sz="3000" i="1" dirty="0" err="1" smtClean="0">
                <a:solidFill>
                  <a:schemeClr val="bg1"/>
                </a:solidFill>
                <a:latin typeface="Arial Narrow" charset="0"/>
                <a:ea typeface="Arial Narrow" charset="0"/>
                <a:cs typeface="Arial Narrow" charset="0"/>
                <a:sym typeface="Symbol" charset="2"/>
              </a:rPr>
              <a:t>chaîne</a:t>
            </a:r>
            <a:r>
              <a:rPr lang="en-GB" sz="3000" i="1" dirty="0" smtClean="0">
                <a:solidFill>
                  <a:schemeClr val="bg1"/>
                </a:solidFill>
                <a:latin typeface="Arial Narrow" charset="0"/>
                <a:ea typeface="Arial Narrow" charset="0"/>
                <a:cs typeface="Arial Narrow" charset="0"/>
                <a:sym typeface="Symbol" charset="2"/>
              </a:rPr>
              <a:t> </a:t>
            </a:r>
            <a:r>
              <a:rPr lang="en-GB" sz="3000" i="1" dirty="0" err="1" smtClean="0">
                <a:solidFill>
                  <a:schemeClr val="bg1"/>
                </a:solidFill>
                <a:latin typeface="Arial Narrow" charset="0"/>
                <a:ea typeface="Arial Narrow" charset="0"/>
                <a:cs typeface="Arial Narrow" charset="0"/>
                <a:sym typeface="Symbol" charset="2"/>
              </a:rPr>
              <a:t>opératoire</a:t>
            </a:r>
            <a:endParaRPr lang="en-GB" sz="3000" i="1" dirty="0">
              <a:solidFill>
                <a:schemeClr val="bg1"/>
              </a:solidFill>
              <a:latin typeface="Arial Narrow" charset="0"/>
              <a:ea typeface="Arial Narrow" charset="0"/>
              <a:cs typeface="Arial Narrow" charset="0"/>
              <a:sym typeface="Symbol" charset="2"/>
            </a:endParaRPr>
          </a:p>
          <a:p>
            <a:pPr marL="1371600" lvl="2" indent="-457200">
              <a:buFontTx/>
              <a:buChar char="-"/>
            </a:pPr>
            <a:r>
              <a:rPr lang="en-GB" sz="3000" dirty="0" smtClean="0">
                <a:solidFill>
                  <a:schemeClr val="bg1"/>
                </a:solidFill>
                <a:latin typeface="Arial Narrow" charset="0"/>
                <a:ea typeface="Arial Narrow" charset="0"/>
                <a:cs typeface="Arial Narrow" charset="0"/>
                <a:sym typeface="Symbol" charset="2"/>
              </a:rPr>
              <a:t>Theory of metal provenance study</a:t>
            </a:r>
          </a:p>
          <a:p>
            <a:pPr marL="457200" indent="-457200">
              <a:buFontTx/>
              <a:buChar char="-"/>
            </a:pPr>
            <a:r>
              <a:rPr lang="en-GB" sz="3000" dirty="0" smtClean="0">
                <a:solidFill>
                  <a:schemeClr val="bg1"/>
                </a:solidFill>
                <a:latin typeface="Arial Narrow" charset="0"/>
                <a:ea typeface="Arial Narrow" charset="0"/>
                <a:cs typeface="Arial Narrow" charset="0"/>
                <a:sym typeface="Symbol" charset="2"/>
              </a:rPr>
              <a:t>Limiting factors</a:t>
            </a:r>
          </a:p>
          <a:p>
            <a:pPr marL="457200" indent="-457200">
              <a:buFontTx/>
              <a:buChar char="-"/>
            </a:pPr>
            <a:r>
              <a:rPr lang="en-GB" sz="3000" dirty="0" smtClean="0">
                <a:latin typeface="Arial Narrow" charset="0"/>
                <a:ea typeface="Arial Narrow" charset="0"/>
                <a:cs typeface="Arial Narrow" charset="0"/>
                <a:sym typeface="Symbol" charset="2"/>
              </a:rPr>
              <a:t>Strategy</a:t>
            </a:r>
          </a:p>
          <a:p>
            <a:pPr marL="457200" indent="-457200">
              <a:buFontTx/>
              <a:buChar char="-"/>
            </a:pPr>
            <a:r>
              <a:rPr lang="en-GB" sz="3000" dirty="0" smtClean="0">
                <a:solidFill>
                  <a:schemeClr val="bg1"/>
                </a:solidFill>
                <a:latin typeface="Arial Narrow" charset="0"/>
                <a:ea typeface="Arial Narrow" charset="0"/>
                <a:cs typeface="Arial Narrow" charset="0"/>
                <a:sym typeface="Symbol" charset="2"/>
              </a:rPr>
              <a:t>Archaeological examples</a:t>
            </a:r>
          </a:p>
          <a:p>
            <a:pPr marL="457200" lvl="2" indent="-457200">
              <a:buFontTx/>
              <a:buChar char="-"/>
            </a:pPr>
            <a:r>
              <a:rPr lang="en-GB" sz="3000" dirty="0" smtClean="0">
                <a:solidFill>
                  <a:schemeClr val="bg1"/>
                </a:solidFill>
                <a:latin typeface="Arial Narrow" charset="0"/>
                <a:ea typeface="Arial Narrow" charset="0"/>
                <a:cs typeface="Arial Narrow" charset="0"/>
                <a:sym typeface="Symbol" charset="2"/>
              </a:rPr>
              <a:t>Conclusion : expectations and required work for SILVER</a:t>
            </a:r>
            <a:endParaRPr lang="en-GB" sz="3000" dirty="0" smtClean="0">
              <a:solidFill>
                <a:schemeClr val="bg1"/>
              </a:solidFill>
              <a:latin typeface="Arial Narrow" charset="0"/>
              <a:ea typeface="Arial Narrow" charset="0"/>
              <a:cs typeface="Arial Narrow" charset="0"/>
            </a:endParaRPr>
          </a:p>
        </p:txBody>
      </p:sp>
      <p:sp>
        <p:nvSpPr>
          <p:cNvPr id="4" name="Espace réservé du numéro de diapositive 3"/>
          <p:cNvSpPr>
            <a:spLocks noGrp="1"/>
          </p:cNvSpPr>
          <p:nvPr>
            <p:ph type="sldNum" sz="quarter" idx="12"/>
          </p:nvPr>
        </p:nvSpPr>
        <p:spPr/>
        <p:txBody>
          <a:bodyPr/>
          <a:lstStyle/>
          <a:p>
            <a:pPr>
              <a:defRPr/>
            </a:pPr>
            <a:fld id="{222D8A44-60A9-7147-8B4E-3356F412ED3A}" type="slidenum">
              <a:rPr lang="fr-FR" smtClean="0"/>
              <a:pPr>
                <a:defRPr/>
              </a:pPr>
              <a:t>14</a:t>
            </a:fld>
            <a:endParaRPr lang="fr-FR"/>
          </a:p>
        </p:txBody>
      </p:sp>
    </p:spTree>
    <p:extLst>
      <p:ext uri="{BB962C8B-B14F-4D97-AF65-F5344CB8AC3E}">
        <p14:creationId xmlns:p14="http://schemas.microsoft.com/office/powerpoint/2010/main" val="1964234815"/>
      </p:ext>
    </p:extLst>
  </p:cSld>
  <p:clrMapOvr>
    <a:masterClrMapping/>
  </p:clrMapOvr>
  <p:transition advTm="7549"/>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96"/>
          <p:cNvSpPr>
            <a:spLocks noChangeArrowheads="1"/>
          </p:cNvSpPr>
          <p:nvPr/>
        </p:nvSpPr>
        <p:spPr bwMode="auto">
          <a:xfrm>
            <a:off x="2082800" y="476250"/>
            <a:ext cx="5181600" cy="2209800"/>
          </a:xfrm>
          <a:prstGeom prst="roundRect">
            <a:avLst>
              <a:gd name="adj" fmla="val 16667"/>
            </a:avLst>
          </a:prstGeom>
          <a:noFill/>
          <a:ln w="57150">
            <a:noFill/>
            <a:round/>
            <a:headEnd/>
            <a:tailEnd/>
          </a:ln>
        </p:spPr>
        <p:txBody>
          <a:bodyPr wrap="none" anchor="ctr">
            <a:prstTxWarp prst="textNoShape">
              <a:avLst/>
            </a:prstTxWarp>
          </a:bodyPr>
          <a:lstStyle/>
          <a:p>
            <a:endParaRPr lang="en-GB" sz="1800">
              <a:latin typeface="Arial Narrow" charset="0"/>
              <a:ea typeface="Arial Narrow" charset="0"/>
              <a:cs typeface="Arial Narrow" charset="0"/>
            </a:endParaRPr>
          </a:p>
        </p:txBody>
      </p:sp>
      <p:cxnSp>
        <p:nvCxnSpPr>
          <p:cNvPr id="13" name="Connecteur droit 12"/>
          <p:cNvCxnSpPr/>
          <p:nvPr/>
        </p:nvCxnSpPr>
        <p:spPr>
          <a:xfrm>
            <a:off x="0" y="425450"/>
            <a:ext cx="9148763" cy="1588"/>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6" name="ZoneTexte 45"/>
          <p:cNvSpPr txBox="1"/>
          <p:nvPr/>
        </p:nvSpPr>
        <p:spPr>
          <a:xfrm>
            <a:off x="23339" y="4609715"/>
            <a:ext cx="3291286" cy="1323439"/>
          </a:xfrm>
          <a:prstGeom prst="rect">
            <a:avLst/>
          </a:prstGeom>
          <a:noFill/>
        </p:spPr>
        <p:txBody>
          <a:bodyPr wrap="none" rtlCol="0">
            <a:spAutoFit/>
          </a:bodyPr>
          <a:lstStyle/>
          <a:p>
            <a:r>
              <a:rPr lang="en-GB" sz="2000" b="1" dirty="0" smtClean="0">
                <a:latin typeface="Arial Narrow"/>
                <a:cs typeface="Arial Narrow"/>
              </a:rPr>
              <a:t>2. Mineralogy</a:t>
            </a:r>
          </a:p>
          <a:p>
            <a:pPr>
              <a:buFont typeface="Symbol" pitchFamily="-84" charset="2"/>
              <a:buChar char=""/>
            </a:pPr>
            <a:r>
              <a:rPr lang="en-GB" sz="2000" dirty="0" smtClean="0">
                <a:latin typeface="Arial Narrow"/>
                <a:cs typeface="Arial Narrow"/>
              </a:rPr>
              <a:t> ore deposition phases</a:t>
            </a:r>
          </a:p>
          <a:p>
            <a:pPr>
              <a:buFont typeface="Symbol" pitchFamily="-84" charset="2"/>
              <a:buChar char=""/>
            </a:pPr>
            <a:r>
              <a:rPr lang="en-GB" sz="2000" dirty="0" smtClean="0">
                <a:latin typeface="Arial Narrow"/>
                <a:cs typeface="Arial Narrow"/>
              </a:rPr>
              <a:t> nature of the exploited metal </a:t>
            </a:r>
          </a:p>
          <a:p>
            <a:pPr>
              <a:buFont typeface="Symbol" pitchFamily="-84" charset="2"/>
              <a:buChar char=""/>
            </a:pPr>
            <a:r>
              <a:rPr lang="en-GB" sz="2000" dirty="0" smtClean="0">
                <a:latin typeface="Arial Narrow"/>
                <a:cs typeface="Arial Narrow"/>
              </a:rPr>
              <a:t> specific minerals</a:t>
            </a:r>
            <a:endParaRPr lang="en-GB" sz="2000" dirty="0">
              <a:latin typeface="Arial Narrow"/>
              <a:cs typeface="Arial Narrow"/>
            </a:endParaRPr>
          </a:p>
        </p:txBody>
      </p:sp>
      <p:sp>
        <p:nvSpPr>
          <p:cNvPr id="49" name="ZoneTexte 48"/>
          <p:cNvSpPr txBox="1"/>
          <p:nvPr/>
        </p:nvSpPr>
        <p:spPr>
          <a:xfrm>
            <a:off x="4817750" y="4609715"/>
            <a:ext cx="4144083" cy="1323439"/>
          </a:xfrm>
          <a:prstGeom prst="rect">
            <a:avLst/>
          </a:prstGeom>
          <a:noFill/>
        </p:spPr>
        <p:txBody>
          <a:bodyPr wrap="none" rtlCol="0">
            <a:spAutoFit/>
          </a:bodyPr>
          <a:lstStyle/>
          <a:p>
            <a:r>
              <a:rPr lang="en-GB" sz="2000" b="1" dirty="0" smtClean="0">
                <a:latin typeface="Arial Narrow"/>
                <a:cs typeface="Arial Narrow"/>
              </a:rPr>
              <a:t>3. Isotope Geochemistry</a:t>
            </a:r>
          </a:p>
          <a:p>
            <a:pPr>
              <a:buFont typeface="Symbol" pitchFamily="-84" charset="2"/>
              <a:buChar char=""/>
            </a:pPr>
            <a:r>
              <a:rPr lang="en-GB" dirty="0" smtClean="0">
                <a:latin typeface="Arial Narrow"/>
                <a:cs typeface="Arial Narrow"/>
              </a:rPr>
              <a:t> </a:t>
            </a:r>
            <a:r>
              <a:rPr lang="en-GB" sz="2000" dirty="0" smtClean="0">
                <a:latin typeface="Arial Narrow"/>
                <a:cs typeface="Arial Narrow"/>
              </a:rPr>
              <a:t>signature of a metal production  </a:t>
            </a:r>
          </a:p>
          <a:p>
            <a:pPr>
              <a:buFont typeface="Symbol" pitchFamily="-84" charset="2"/>
              <a:buChar char=""/>
            </a:pPr>
            <a:r>
              <a:rPr lang="en-GB" sz="2000" dirty="0" smtClean="0">
                <a:latin typeface="Arial Narrow"/>
                <a:cs typeface="Arial Narrow"/>
              </a:rPr>
              <a:t> metallurgical processes understanding</a:t>
            </a:r>
          </a:p>
          <a:p>
            <a:pPr>
              <a:buFont typeface="Symbol" pitchFamily="-84" charset="2"/>
              <a:buChar char=""/>
            </a:pPr>
            <a:r>
              <a:rPr lang="en-GB" sz="2000" dirty="0" smtClean="0">
                <a:latin typeface="Arial Narrow"/>
                <a:cs typeface="Arial Narrow"/>
              </a:rPr>
              <a:t> new isotopic tracers development</a:t>
            </a:r>
            <a:endParaRPr lang="en-GB" sz="2000" dirty="0">
              <a:latin typeface="Arial Narrow"/>
              <a:cs typeface="Arial Narrow"/>
            </a:endParaRPr>
          </a:p>
        </p:txBody>
      </p:sp>
      <p:sp>
        <p:nvSpPr>
          <p:cNvPr id="50" name="Rectangle 49"/>
          <p:cNvSpPr/>
          <p:nvPr/>
        </p:nvSpPr>
        <p:spPr>
          <a:xfrm>
            <a:off x="3621611" y="3112348"/>
            <a:ext cx="1926178" cy="707886"/>
          </a:xfrm>
          <a:prstGeom prst="rect">
            <a:avLst/>
          </a:prstGeom>
          <a:ln w="38100" cap="flat" cmpd="sng" algn="ctr">
            <a:solidFill>
              <a:srgbClr val="000000"/>
            </a:solidFill>
            <a:prstDash val="solid"/>
            <a:round/>
            <a:headEnd type="none" w="med" len="med"/>
            <a:tailEnd type="none" w="med" len="med"/>
          </a:ln>
        </p:spPr>
        <p:txBody>
          <a:bodyPr wrap="none">
            <a:spAutoFit/>
          </a:bodyPr>
          <a:lstStyle/>
          <a:p>
            <a:pPr algn="ctr"/>
            <a:r>
              <a:rPr lang="en-GB" sz="2000" b="1" dirty="0" smtClean="0">
                <a:latin typeface="Arial Narrow" charset="0"/>
                <a:ea typeface="Arial Narrow" charset="0"/>
                <a:cs typeface="Arial Narrow" charset="0"/>
                <a:sym typeface="Symbol" charset="2"/>
              </a:rPr>
              <a:t>Relevant Isotopic </a:t>
            </a:r>
          </a:p>
          <a:p>
            <a:pPr algn="ctr"/>
            <a:r>
              <a:rPr lang="en-GB" sz="2000" b="1" dirty="0" smtClean="0">
                <a:latin typeface="Arial Narrow" charset="0"/>
                <a:ea typeface="Arial Narrow" charset="0"/>
                <a:cs typeface="Arial Narrow" charset="0"/>
                <a:sym typeface="Symbol" charset="2"/>
              </a:rPr>
              <a:t>Signature</a:t>
            </a:r>
          </a:p>
        </p:txBody>
      </p:sp>
      <p:sp>
        <p:nvSpPr>
          <p:cNvPr id="15" name="Rectangle 14"/>
          <p:cNvSpPr/>
          <p:nvPr/>
        </p:nvSpPr>
        <p:spPr>
          <a:xfrm>
            <a:off x="3096590" y="611101"/>
            <a:ext cx="3300904" cy="1015663"/>
          </a:xfrm>
          <a:prstGeom prst="rect">
            <a:avLst/>
          </a:prstGeom>
        </p:spPr>
        <p:txBody>
          <a:bodyPr wrap="none">
            <a:spAutoFit/>
          </a:bodyPr>
          <a:lstStyle/>
          <a:p>
            <a:r>
              <a:rPr lang="en-GB" sz="2000" b="1" dirty="0" smtClean="0">
                <a:latin typeface="Arial Narrow"/>
                <a:cs typeface="Arial Narrow"/>
              </a:rPr>
              <a:t>1. Mining Archaeology</a:t>
            </a:r>
            <a:endParaRPr lang="en-GB" dirty="0" smtClean="0">
              <a:latin typeface="Arial Narrow"/>
              <a:cs typeface="Arial Narrow"/>
            </a:endParaRPr>
          </a:p>
          <a:p>
            <a:pPr>
              <a:buFont typeface="Symbol" pitchFamily="-84" charset="2"/>
              <a:buChar char=""/>
            </a:pPr>
            <a:r>
              <a:rPr lang="en-GB" dirty="0" smtClean="0">
                <a:latin typeface="Arial Narrow"/>
                <a:cs typeface="Arial Narrow"/>
              </a:rPr>
              <a:t> </a:t>
            </a:r>
            <a:r>
              <a:rPr lang="en-GB" sz="2000" dirty="0" smtClean="0">
                <a:latin typeface="Arial Narrow"/>
                <a:cs typeface="Arial Narrow"/>
              </a:rPr>
              <a:t>dated ores and slags</a:t>
            </a:r>
          </a:p>
          <a:p>
            <a:pPr>
              <a:buFont typeface="Symbol" pitchFamily="-84" charset="2"/>
              <a:buChar char=""/>
            </a:pPr>
            <a:r>
              <a:rPr lang="en-GB" sz="2000" dirty="0" smtClean="0">
                <a:latin typeface="Arial Narrow"/>
                <a:cs typeface="Arial Narrow"/>
              </a:rPr>
              <a:t> historical and cultural contexts</a:t>
            </a:r>
            <a:endParaRPr lang="en-GB" sz="2000" dirty="0">
              <a:latin typeface="Arial Narrow"/>
              <a:cs typeface="Arial Narrow"/>
            </a:endParaRPr>
          </a:p>
        </p:txBody>
      </p:sp>
      <p:cxnSp>
        <p:nvCxnSpPr>
          <p:cNvPr id="18" name="Connecteur droit avec flèche 17"/>
          <p:cNvCxnSpPr/>
          <p:nvPr/>
        </p:nvCxnSpPr>
        <p:spPr>
          <a:xfrm>
            <a:off x="4588476" y="1761615"/>
            <a:ext cx="0" cy="1261674"/>
          </a:xfrm>
          <a:prstGeom prst="straightConnector1">
            <a:avLst/>
          </a:prstGeom>
          <a:ln w="381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6" name="Connecteur droit avec flèche 25"/>
          <p:cNvCxnSpPr/>
          <p:nvPr/>
        </p:nvCxnSpPr>
        <p:spPr>
          <a:xfrm flipV="1">
            <a:off x="1404195" y="3928802"/>
            <a:ext cx="2080410" cy="680914"/>
          </a:xfrm>
          <a:prstGeom prst="straightConnector1">
            <a:avLst/>
          </a:prstGeom>
          <a:ln w="381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8" name="Connecteur droit avec flèche 27"/>
          <p:cNvCxnSpPr/>
          <p:nvPr/>
        </p:nvCxnSpPr>
        <p:spPr>
          <a:xfrm flipH="1" flipV="1">
            <a:off x="5626443" y="3909494"/>
            <a:ext cx="752591" cy="745214"/>
          </a:xfrm>
          <a:prstGeom prst="straightConnector1">
            <a:avLst/>
          </a:prstGeom>
          <a:ln w="381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17" name="Rectangle 6"/>
          <p:cNvSpPr>
            <a:spLocks noChangeArrowheads="1"/>
          </p:cNvSpPr>
          <p:nvPr/>
        </p:nvSpPr>
        <p:spPr bwMode="auto">
          <a:xfrm>
            <a:off x="38101" y="-45987"/>
            <a:ext cx="8991600" cy="430887"/>
          </a:xfrm>
          <a:prstGeom prst="rect">
            <a:avLst/>
          </a:prstGeom>
          <a:noFill/>
          <a:ln w="9525">
            <a:noFill/>
            <a:miter lim="800000"/>
            <a:headEnd/>
            <a:tailEnd/>
          </a:ln>
        </p:spPr>
        <p:txBody>
          <a:bodyPr wrap="square">
            <a:prstTxWarp prst="textNoShape">
              <a:avLst/>
            </a:prstTxWarp>
            <a:spAutoFit/>
          </a:bodyPr>
          <a:lstStyle/>
          <a:p>
            <a:pPr marL="457200" indent="-457200"/>
            <a:r>
              <a:rPr lang="en-GB" sz="2200" b="1" dirty="0" smtClean="0">
                <a:latin typeface="Arial Narrow" charset="0"/>
                <a:ea typeface="Arial Narrow" charset="0"/>
                <a:cs typeface="Arial Narrow" charset="0"/>
                <a:sym typeface="Symbol" charset="2"/>
              </a:rPr>
              <a:t>An interdisciplinary research at regional scale</a:t>
            </a:r>
            <a:endParaRPr lang="en-GB" sz="2200" b="1" dirty="0">
              <a:latin typeface="Arial Narrow" charset="0"/>
              <a:ea typeface="Arial Narrow" charset="0"/>
              <a:cs typeface="Arial Narrow" charset="0"/>
              <a:sym typeface="Symbol" charset="2"/>
            </a:endParaRPr>
          </a:p>
        </p:txBody>
      </p:sp>
      <p:sp>
        <p:nvSpPr>
          <p:cNvPr id="23" name="ZoneTexte 22"/>
          <p:cNvSpPr txBox="1"/>
          <p:nvPr/>
        </p:nvSpPr>
        <p:spPr>
          <a:xfrm>
            <a:off x="192571" y="6120032"/>
            <a:ext cx="8415970" cy="400110"/>
          </a:xfrm>
          <a:prstGeom prst="rect">
            <a:avLst/>
          </a:prstGeom>
          <a:noFill/>
        </p:spPr>
        <p:txBody>
          <a:bodyPr wrap="square" rtlCol="0">
            <a:spAutoFit/>
          </a:bodyPr>
          <a:lstStyle/>
          <a:p>
            <a:pPr>
              <a:buFont typeface="Symbol" pitchFamily="-84" charset="2"/>
              <a:buChar char=""/>
            </a:pPr>
            <a:r>
              <a:rPr lang="en-GB" sz="2000" b="1" dirty="0" smtClean="0">
                <a:latin typeface="Arial Narrow"/>
                <a:cs typeface="Arial Narrow"/>
              </a:rPr>
              <a:t> </a:t>
            </a:r>
            <a:r>
              <a:rPr lang="en-GB" sz="2000" dirty="0" smtClean="0">
                <a:latin typeface="Arial Narrow"/>
                <a:cs typeface="Arial Narrow"/>
              </a:rPr>
              <a:t>Set up </a:t>
            </a:r>
            <a:r>
              <a:rPr lang="en-GB" sz="2000" dirty="0">
                <a:latin typeface="Arial Narrow"/>
                <a:cs typeface="Arial Narrow"/>
              </a:rPr>
              <a:t>some </a:t>
            </a:r>
            <a:r>
              <a:rPr lang="en-GB" sz="2000" dirty="0" smtClean="0">
                <a:latin typeface="Arial Narrow"/>
                <a:cs typeface="Arial Narrow"/>
              </a:rPr>
              <a:t>isotopic databases which could be considered as referential </a:t>
            </a:r>
            <a:endParaRPr lang="en-GB" sz="2000" dirty="0">
              <a:latin typeface="Arial Narrow"/>
              <a:cs typeface="Arial Narrow"/>
            </a:endParaRPr>
          </a:p>
        </p:txBody>
      </p:sp>
      <p:grpSp>
        <p:nvGrpSpPr>
          <p:cNvPr id="31" name="Grouper 30"/>
          <p:cNvGrpSpPr/>
          <p:nvPr/>
        </p:nvGrpSpPr>
        <p:grpSpPr>
          <a:xfrm>
            <a:off x="78112" y="2144379"/>
            <a:ext cx="2366288" cy="1765115"/>
            <a:chOff x="-8296" y="1883799"/>
            <a:chExt cx="2366288" cy="1765115"/>
          </a:xfrm>
        </p:grpSpPr>
        <p:pic>
          <p:nvPicPr>
            <p:cNvPr id="29" name="Picture 2" descr="C:\Users\user\Documents\Univ_Toulouse\ANR_MineMet_Janv 2012\GEOLOGIE_CT 2012\ANALYSES_Divers\MEB_GET_19 a 21 Septembre 2012\Tamas-1-MEB\2012-09-19-MEB\4141-C2-Image_a-x950.tif"/>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262" y="1883799"/>
              <a:ext cx="2353730" cy="1765115"/>
            </a:xfrm>
            <a:prstGeom prst="rect">
              <a:avLst/>
            </a:prstGeom>
            <a:noFill/>
            <a:ln w="19050" cap="flat" cmpd="sng" algn="ctr">
              <a:solidFill>
                <a:srgbClr val="000000"/>
              </a:solidFill>
              <a:prstDash val="solid"/>
              <a:miter lim="800000"/>
              <a:headEnd type="none" w="med" len="med"/>
              <a:tailEnd type="none" w="med" len="med"/>
            </a:ln>
          </p:spPr>
        </p:pic>
        <p:sp>
          <p:nvSpPr>
            <p:cNvPr id="32" name="ZoneTexte 31"/>
            <p:cNvSpPr txBox="1"/>
            <p:nvPr/>
          </p:nvSpPr>
          <p:spPr>
            <a:xfrm>
              <a:off x="-8296" y="3371915"/>
              <a:ext cx="744114" cy="246221"/>
            </a:xfrm>
            <a:prstGeom prst="rect">
              <a:avLst/>
            </a:prstGeom>
            <a:noFill/>
          </p:spPr>
          <p:txBody>
            <a:bodyPr wrap="none" rtlCol="0">
              <a:spAutoFit/>
            </a:bodyPr>
            <a:lstStyle/>
            <a:p>
              <a:r>
                <a:rPr lang="fr-FR" sz="1000" i="1" dirty="0" smtClean="0">
                  <a:solidFill>
                    <a:schemeClr val="bg1"/>
                  </a:solidFill>
                  <a:latin typeface="Arial Narrow"/>
                  <a:cs typeface="Arial Narrow"/>
                </a:rPr>
                <a:t>© C. Tamas</a:t>
              </a:r>
              <a:endParaRPr lang="fr-FR" sz="1000" i="1" dirty="0">
                <a:solidFill>
                  <a:schemeClr val="bg1"/>
                </a:solidFill>
                <a:latin typeface="Arial Narrow"/>
                <a:cs typeface="Arial Narrow"/>
              </a:endParaRPr>
            </a:p>
          </p:txBody>
        </p:sp>
      </p:grpSp>
      <p:sp>
        <p:nvSpPr>
          <p:cNvPr id="35" name="Espace réservé du numéro de diapositive 34"/>
          <p:cNvSpPr>
            <a:spLocks noGrp="1"/>
          </p:cNvSpPr>
          <p:nvPr>
            <p:ph type="sldNum" sz="quarter" idx="12"/>
          </p:nvPr>
        </p:nvSpPr>
        <p:spPr/>
        <p:txBody>
          <a:bodyPr/>
          <a:lstStyle/>
          <a:p>
            <a:pPr>
              <a:defRPr/>
            </a:pPr>
            <a:fld id="{222D8A44-60A9-7147-8B4E-3356F412ED3A}" type="slidenum">
              <a:rPr lang="fr-FR" smtClean="0"/>
              <a:pPr>
                <a:defRPr/>
              </a:pPr>
              <a:t>15</a:t>
            </a:fld>
            <a:endParaRPr lang="fr-FR" dirty="0"/>
          </a:p>
        </p:txBody>
      </p:sp>
      <p:pic>
        <p:nvPicPr>
          <p:cNvPr id="27" name="Image 26" descr="Fig.4.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53200" y="511576"/>
            <a:ext cx="2515755" cy="3746385"/>
          </a:xfrm>
          <a:prstGeom prst="rect">
            <a:avLst/>
          </a:prstGeom>
          <a:ln w="12700" cmpd="sng">
            <a:noFill/>
          </a:ln>
        </p:spPr>
      </p:pic>
      <p:sp>
        <p:nvSpPr>
          <p:cNvPr id="2" name="Rectangle 1"/>
          <p:cNvSpPr/>
          <p:nvPr/>
        </p:nvSpPr>
        <p:spPr>
          <a:xfrm>
            <a:off x="6534741" y="4011292"/>
            <a:ext cx="753732" cy="246221"/>
          </a:xfrm>
          <a:prstGeom prst="rect">
            <a:avLst/>
          </a:prstGeom>
        </p:spPr>
        <p:txBody>
          <a:bodyPr wrap="none">
            <a:spAutoFit/>
          </a:bodyPr>
          <a:lstStyle/>
          <a:p>
            <a:r>
              <a:rPr lang="fr-FR" sz="1000" i="1" dirty="0">
                <a:solidFill>
                  <a:schemeClr val="bg1"/>
                </a:solidFill>
                <a:latin typeface="Arial Narrow" charset="0"/>
                <a:ea typeface="Arial Narrow" charset="0"/>
                <a:cs typeface="Arial Narrow" charset="0"/>
              </a:rPr>
              <a:t>© B. </a:t>
            </a:r>
            <a:r>
              <a:rPr lang="fr-FR" sz="1000" i="1" dirty="0" err="1">
                <a:solidFill>
                  <a:schemeClr val="bg1"/>
                </a:solidFill>
                <a:latin typeface="Arial Narrow" charset="0"/>
                <a:ea typeface="Arial Narrow" charset="0"/>
                <a:cs typeface="Arial Narrow" charset="0"/>
              </a:rPr>
              <a:t>Cauuet</a:t>
            </a:r>
            <a:endParaRPr lang="fr-FR" sz="1000" i="1" dirty="0">
              <a:solidFill>
                <a:schemeClr val="bg1"/>
              </a:solidFill>
              <a:latin typeface="Arial Narrow" charset="0"/>
              <a:ea typeface="Arial Narrow" charset="0"/>
              <a:cs typeface="Arial Narrow" charset="0"/>
            </a:endParaRPr>
          </a:p>
        </p:txBody>
      </p:sp>
      <p:grpSp>
        <p:nvGrpSpPr>
          <p:cNvPr id="36" name="Grouper 28"/>
          <p:cNvGrpSpPr>
            <a:grpSpLocks/>
          </p:cNvGrpSpPr>
          <p:nvPr/>
        </p:nvGrpSpPr>
        <p:grpSpPr bwMode="auto">
          <a:xfrm>
            <a:off x="7593405" y="3705056"/>
            <a:ext cx="1377462" cy="1274885"/>
            <a:chOff x="336408" y="683720"/>
            <a:chExt cx="1492347" cy="1382400"/>
          </a:xfrm>
        </p:grpSpPr>
        <p:sp>
          <p:nvSpPr>
            <p:cNvPr id="37" name="Oval 13"/>
            <p:cNvSpPr>
              <a:spLocks noChangeArrowheads="1"/>
            </p:cNvSpPr>
            <p:nvPr/>
          </p:nvSpPr>
          <p:spPr bwMode="auto">
            <a:xfrm>
              <a:off x="780937" y="1098441"/>
              <a:ext cx="563599" cy="462388"/>
            </a:xfrm>
            <a:prstGeom prst="ellipse">
              <a:avLst/>
            </a:prstGeom>
            <a:solidFill>
              <a:schemeClr val="accent4">
                <a:lumMod val="60000"/>
                <a:lumOff val="40000"/>
              </a:schemeClr>
            </a:solidFill>
            <a:ln w="25400" cap="flat" cmpd="sng" algn="ctr">
              <a:solidFill>
                <a:srgbClr val="000000"/>
              </a:solidFill>
              <a:prstDash val="solid"/>
              <a:round/>
              <a:headEnd type="none" w="med" len="med"/>
              <a:tailEnd type="none" w="med" len="med"/>
            </a:ln>
          </p:spPr>
          <p:txBody>
            <a:bodyPr wrap="none" anchor="ctr"/>
            <a:lstStyle/>
            <a:p>
              <a:pPr algn="ctr">
                <a:defRPr/>
              </a:pPr>
              <a:r>
                <a:rPr lang="fr-FR" sz="1662" i="1" dirty="0">
                  <a:solidFill>
                    <a:prstClr val="black"/>
                  </a:solidFill>
                  <a:latin typeface="Arial Narrow"/>
                  <a:ea typeface="ＭＳ Ｐゴシック" charset="-128"/>
                  <a:cs typeface="Arial Narrow"/>
                </a:rPr>
                <a:t>Sn</a:t>
              </a:r>
            </a:p>
          </p:txBody>
        </p:sp>
        <p:sp>
          <p:nvSpPr>
            <p:cNvPr id="38" name="Oval 14"/>
            <p:cNvSpPr>
              <a:spLocks noChangeArrowheads="1"/>
            </p:cNvSpPr>
            <p:nvPr/>
          </p:nvSpPr>
          <p:spPr bwMode="auto">
            <a:xfrm>
              <a:off x="399912" y="850562"/>
              <a:ext cx="563599" cy="460800"/>
            </a:xfrm>
            <a:prstGeom prst="ellipse">
              <a:avLst/>
            </a:prstGeom>
            <a:solidFill>
              <a:schemeClr val="tx2">
                <a:lumMod val="60000"/>
                <a:lumOff val="40000"/>
              </a:schemeClr>
            </a:solidFill>
            <a:ln w="25400" cap="flat" cmpd="sng" algn="ctr">
              <a:solidFill>
                <a:srgbClr val="000000"/>
              </a:solidFill>
              <a:prstDash val="solid"/>
              <a:round/>
              <a:headEnd type="none" w="med" len="med"/>
              <a:tailEnd type="none" w="med" len="med"/>
            </a:ln>
          </p:spPr>
          <p:txBody>
            <a:bodyPr wrap="none" anchor="ctr"/>
            <a:lstStyle/>
            <a:p>
              <a:pPr algn="ctr">
                <a:defRPr/>
              </a:pPr>
              <a:r>
                <a:rPr lang="fr-FR" sz="1662" i="1">
                  <a:solidFill>
                    <a:prstClr val="black"/>
                  </a:solidFill>
                  <a:latin typeface="Arial Narrow"/>
                  <a:ea typeface="ＭＳ Ｐゴシック" charset="-128"/>
                  <a:cs typeface="Arial Narrow"/>
                </a:rPr>
                <a:t>Ag</a:t>
              </a:r>
            </a:p>
          </p:txBody>
        </p:sp>
        <p:sp>
          <p:nvSpPr>
            <p:cNvPr id="39" name="Oval 15"/>
            <p:cNvSpPr>
              <a:spLocks noChangeArrowheads="1"/>
            </p:cNvSpPr>
            <p:nvPr/>
          </p:nvSpPr>
          <p:spPr bwMode="auto">
            <a:xfrm>
              <a:off x="336408" y="1254159"/>
              <a:ext cx="562012" cy="462388"/>
            </a:xfrm>
            <a:prstGeom prst="ellipse">
              <a:avLst/>
            </a:prstGeom>
            <a:solidFill>
              <a:schemeClr val="accent3">
                <a:lumMod val="75000"/>
              </a:schemeClr>
            </a:solidFill>
            <a:ln w="25400" cap="flat" cmpd="sng" algn="ctr">
              <a:solidFill>
                <a:srgbClr val="000000"/>
              </a:solidFill>
              <a:prstDash val="solid"/>
              <a:round/>
              <a:headEnd type="none" w="med" len="med"/>
              <a:tailEnd type="none" w="med" len="med"/>
            </a:ln>
          </p:spPr>
          <p:txBody>
            <a:bodyPr wrap="none" anchor="ctr"/>
            <a:lstStyle/>
            <a:p>
              <a:pPr algn="ctr">
                <a:defRPr/>
              </a:pPr>
              <a:r>
                <a:rPr lang="fr-FR" sz="1662" i="1">
                  <a:solidFill>
                    <a:prstClr val="black"/>
                  </a:solidFill>
                  <a:latin typeface="Arial Narrow"/>
                  <a:ea typeface="ＭＳ Ｐゴシック" charset="-128"/>
                  <a:cs typeface="Arial Narrow"/>
                </a:rPr>
                <a:t>Cu</a:t>
              </a:r>
            </a:p>
          </p:txBody>
        </p:sp>
        <p:sp>
          <p:nvSpPr>
            <p:cNvPr id="40" name="Oval 12"/>
            <p:cNvSpPr>
              <a:spLocks noChangeArrowheads="1"/>
            </p:cNvSpPr>
            <p:nvPr/>
          </p:nvSpPr>
          <p:spPr bwMode="auto">
            <a:xfrm>
              <a:off x="879368" y="683720"/>
              <a:ext cx="562012" cy="462389"/>
            </a:xfrm>
            <a:prstGeom prst="ellipse">
              <a:avLst/>
            </a:prstGeom>
            <a:solidFill>
              <a:schemeClr val="accent1">
                <a:lumMod val="60000"/>
                <a:lumOff val="40000"/>
              </a:schemeClr>
            </a:solidFill>
            <a:ln w="25400" cap="flat" cmpd="sng" algn="ctr">
              <a:solidFill>
                <a:srgbClr val="000000"/>
              </a:solidFill>
              <a:prstDash val="solid"/>
              <a:round/>
              <a:headEnd type="none" w="med" len="med"/>
              <a:tailEnd type="none" w="med" len="med"/>
            </a:ln>
          </p:spPr>
          <p:txBody>
            <a:bodyPr wrap="none" anchor="ctr"/>
            <a:lstStyle/>
            <a:p>
              <a:pPr algn="ctr">
                <a:defRPr/>
              </a:pPr>
              <a:r>
                <a:rPr lang="fr-FR" sz="1662" i="1" dirty="0">
                  <a:solidFill>
                    <a:prstClr val="black"/>
                  </a:solidFill>
                  <a:latin typeface="Arial Narrow"/>
                  <a:ea typeface="ＭＳ Ｐゴシック" charset="-128"/>
                  <a:cs typeface="Arial Narrow"/>
                </a:rPr>
                <a:t>Pb</a:t>
              </a:r>
            </a:p>
          </p:txBody>
        </p:sp>
        <p:sp>
          <p:nvSpPr>
            <p:cNvPr id="41" name="Oval 15"/>
            <p:cNvSpPr>
              <a:spLocks noChangeArrowheads="1"/>
            </p:cNvSpPr>
            <p:nvPr/>
          </p:nvSpPr>
          <p:spPr bwMode="auto">
            <a:xfrm>
              <a:off x="782524" y="1486148"/>
              <a:ext cx="562012" cy="460800"/>
            </a:xfrm>
            <a:prstGeom prst="ellipse">
              <a:avLst/>
            </a:prstGeom>
            <a:solidFill>
              <a:schemeClr val="bg1">
                <a:lumMod val="65000"/>
              </a:schemeClr>
            </a:solidFill>
            <a:ln w="25400" cap="flat" cmpd="sng" algn="ctr">
              <a:solidFill>
                <a:srgbClr val="000000"/>
              </a:solidFill>
              <a:prstDash val="solid"/>
              <a:round/>
              <a:headEnd type="none" w="med" len="med"/>
              <a:tailEnd type="none" w="med" len="med"/>
            </a:ln>
          </p:spPr>
          <p:txBody>
            <a:bodyPr wrap="none" anchor="ctr"/>
            <a:lstStyle/>
            <a:p>
              <a:pPr algn="ctr">
                <a:defRPr/>
              </a:pPr>
              <a:r>
                <a:rPr lang="fr-FR" sz="1662" i="1" dirty="0">
                  <a:solidFill>
                    <a:prstClr val="black"/>
                  </a:solidFill>
                  <a:latin typeface="Arial Narrow"/>
                  <a:ea typeface="ＭＳ Ｐゴシック" charset="-128"/>
                  <a:cs typeface="Arial Narrow"/>
                </a:rPr>
                <a:t>Fe</a:t>
              </a:r>
            </a:p>
          </p:txBody>
        </p:sp>
        <p:sp>
          <p:nvSpPr>
            <p:cNvPr id="42" name="Oval 15"/>
            <p:cNvSpPr>
              <a:spLocks noChangeArrowheads="1"/>
            </p:cNvSpPr>
            <p:nvPr/>
          </p:nvSpPr>
          <p:spPr bwMode="auto">
            <a:xfrm>
              <a:off x="1266780" y="1604077"/>
              <a:ext cx="561975" cy="462043"/>
            </a:xfrm>
            <a:prstGeom prst="ellipse">
              <a:avLst/>
            </a:prstGeom>
            <a:solidFill>
              <a:srgbClr val="FFCA41"/>
            </a:solidFill>
            <a:ln w="25400">
              <a:solidFill>
                <a:srgbClr val="000000"/>
              </a:solidFill>
              <a:round/>
              <a:headEnd/>
              <a:tailEnd/>
            </a:ln>
          </p:spPr>
          <p:txBody>
            <a:bodyPr wrap="none" anchor="ct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algn="ctr" eaLnBrk="1" hangingPunct="1">
                <a:lnSpc>
                  <a:spcPct val="100000"/>
                </a:lnSpc>
                <a:spcBef>
                  <a:spcPct val="0"/>
                </a:spcBef>
                <a:buFontTx/>
                <a:buNone/>
              </a:pPr>
              <a:r>
                <a:rPr lang="fr-FR" altLang="x-none" sz="1662" i="1">
                  <a:solidFill>
                    <a:srgbClr val="000000"/>
                  </a:solidFill>
                  <a:latin typeface="Arial Narrow" charset="0"/>
                  <a:ea typeface="Arial Narrow" charset="0"/>
                  <a:cs typeface="Arial Narrow" charset="0"/>
                </a:rPr>
                <a:t>…</a:t>
              </a:r>
            </a:p>
          </p:txBody>
        </p:sp>
      </p:grpSp>
    </p:spTree>
  </p:cSld>
  <p:clrMapOvr>
    <a:masterClrMapping/>
  </p:clrMapOvr>
  <p:transition advTm="730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Image 38" descr="10.1111_arcm copie.12037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32432" y="2581444"/>
            <a:ext cx="3274005" cy="1699965"/>
          </a:xfrm>
          <a:prstGeom prst="rect">
            <a:avLst/>
          </a:prstGeom>
          <a:ln w="28575" cap="flat" cmpd="sng" algn="ctr">
            <a:solidFill>
              <a:srgbClr val="000000"/>
            </a:solidFill>
            <a:prstDash val="solid"/>
            <a:round/>
            <a:headEnd type="none" w="med" len="med"/>
            <a:tailEnd type="none" w="med" len="med"/>
          </a:ln>
        </p:spPr>
      </p:pic>
      <p:sp>
        <p:nvSpPr>
          <p:cNvPr id="49" name="Ellipse 48"/>
          <p:cNvSpPr/>
          <p:nvPr/>
        </p:nvSpPr>
        <p:spPr>
          <a:xfrm>
            <a:off x="5743911" y="2945515"/>
            <a:ext cx="2220401" cy="985394"/>
          </a:xfrm>
          <a:prstGeom prst="ellipse">
            <a:avLst/>
          </a:prstGeom>
          <a:solidFill>
            <a:srgbClr val="3366FF">
              <a:alpha val="50000"/>
            </a:srgbClr>
          </a:solidFill>
          <a:ln w="28575" cap="flat" cmpd="sng" algn="ctr">
            <a:solidFill>
              <a:srgbClr val="3366FF"/>
            </a:solidFill>
            <a:prstDash val="dash"/>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AutoShape 96"/>
          <p:cNvSpPr>
            <a:spLocks noChangeArrowheads="1"/>
          </p:cNvSpPr>
          <p:nvPr/>
        </p:nvSpPr>
        <p:spPr bwMode="auto">
          <a:xfrm>
            <a:off x="2082800" y="476250"/>
            <a:ext cx="5181600" cy="2209800"/>
          </a:xfrm>
          <a:prstGeom prst="roundRect">
            <a:avLst>
              <a:gd name="adj" fmla="val 16667"/>
            </a:avLst>
          </a:prstGeom>
          <a:noFill/>
          <a:ln w="57150">
            <a:noFill/>
            <a:round/>
            <a:headEnd/>
            <a:tailEnd/>
          </a:ln>
        </p:spPr>
        <p:txBody>
          <a:bodyPr wrap="none" anchor="ctr">
            <a:prstTxWarp prst="textNoShape">
              <a:avLst/>
            </a:prstTxWarp>
          </a:bodyPr>
          <a:lstStyle/>
          <a:p>
            <a:endParaRPr lang="en-GB" sz="1800">
              <a:latin typeface="Arial Narrow" charset="0"/>
              <a:ea typeface="Arial Narrow" charset="0"/>
              <a:cs typeface="Arial Narrow" charset="0"/>
            </a:endParaRPr>
          </a:p>
        </p:txBody>
      </p:sp>
      <p:sp>
        <p:nvSpPr>
          <p:cNvPr id="12" name="Rectangle 6"/>
          <p:cNvSpPr>
            <a:spLocks noChangeArrowheads="1"/>
          </p:cNvSpPr>
          <p:nvPr/>
        </p:nvSpPr>
        <p:spPr bwMode="auto">
          <a:xfrm>
            <a:off x="14288" y="-49212"/>
            <a:ext cx="8991600" cy="430887"/>
          </a:xfrm>
          <a:prstGeom prst="rect">
            <a:avLst/>
          </a:prstGeom>
          <a:noFill/>
          <a:ln w="9525">
            <a:noFill/>
            <a:miter lim="800000"/>
            <a:headEnd/>
            <a:tailEnd/>
          </a:ln>
        </p:spPr>
        <p:txBody>
          <a:bodyPr wrap="square">
            <a:prstTxWarp prst="textNoShape">
              <a:avLst/>
            </a:prstTxWarp>
            <a:spAutoFit/>
          </a:bodyPr>
          <a:lstStyle/>
          <a:p>
            <a:r>
              <a:rPr lang="en-GB" sz="2200" b="1" dirty="0" smtClean="0">
                <a:latin typeface="Arial Narrow" charset="0"/>
                <a:ea typeface="Arial Narrow" charset="0"/>
                <a:cs typeface="Arial Narrow" charset="0"/>
              </a:rPr>
              <a:t>Example of using g</a:t>
            </a:r>
            <a:r>
              <a:rPr lang="en-GB" sz="2200" b="1" dirty="0" smtClean="0">
                <a:latin typeface="Arial Narrow"/>
                <a:cs typeface="Arial Narrow"/>
              </a:rPr>
              <a:t>eological, chronological referenced materials</a:t>
            </a:r>
            <a:endParaRPr lang="en-GB" sz="2200" b="1" i="1" dirty="0">
              <a:latin typeface="Arial Narrow" charset="0"/>
              <a:ea typeface="Arial Narrow" charset="0"/>
              <a:cs typeface="Arial Narrow" charset="0"/>
              <a:sym typeface="Symbol" charset="2"/>
            </a:endParaRPr>
          </a:p>
        </p:txBody>
      </p:sp>
      <p:cxnSp>
        <p:nvCxnSpPr>
          <p:cNvPr id="13" name="Connecteur droit 12"/>
          <p:cNvCxnSpPr/>
          <p:nvPr/>
        </p:nvCxnSpPr>
        <p:spPr>
          <a:xfrm>
            <a:off x="0" y="425450"/>
            <a:ext cx="9148763" cy="1588"/>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6" name="Image 15" descr="10.1111_arcm copie.12037 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538" y="1722316"/>
            <a:ext cx="4068538" cy="3698152"/>
          </a:xfrm>
          <a:prstGeom prst="rect">
            <a:avLst/>
          </a:prstGeom>
          <a:ln w="19050" cap="flat" cmpd="sng" algn="ctr">
            <a:solidFill>
              <a:srgbClr val="000000"/>
            </a:solidFill>
            <a:prstDash val="solid"/>
            <a:round/>
            <a:headEnd type="none" w="med" len="med"/>
            <a:tailEnd type="none" w="med" len="med"/>
          </a:ln>
        </p:spPr>
      </p:pic>
      <p:sp>
        <p:nvSpPr>
          <p:cNvPr id="32" name="ZoneTexte 31"/>
          <p:cNvSpPr txBox="1"/>
          <p:nvPr/>
        </p:nvSpPr>
        <p:spPr>
          <a:xfrm>
            <a:off x="-45728" y="5395754"/>
            <a:ext cx="1211722" cy="276999"/>
          </a:xfrm>
          <a:prstGeom prst="rect">
            <a:avLst/>
          </a:prstGeom>
          <a:noFill/>
        </p:spPr>
        <p:txBody>
          <a:bodyPr wrap="none" rtlCol="0">
            <a:spAutoFit/>
          </a:bodyPr>
          <a:lstStyle/>
          <a:p>
            <a:r>
              <a:rPr lang="fr-FR" sz="1200" i="1" dirty="0" smtClean="0">
                <a:latin typeface="Arial Narrow"/>
                <a:cs typeface="Arial Narrow"/>
              </a:rPr>
              <a:t>Baron et al., 2014</a:t>
            </a:r>
            <a:endParaRPr lang="fr-FR" sz="1200" i="1" dirty="0">
              <a:latin typeface="Arial Narrow"/>
              <a:cs typeface="Arial Narrow"/>
            </a:endParaRPr>
          </a:p>
        </p:txBody>
      </p:sp>
      <p:sp>
        <p:nvSpPr>
          <p:cNvPr id="44" name="ZoneTexte 43"/>
          <p:cNvSpPr txBox="1"/>
          <p:nvPr/>
        </p:nvSpPr>
        <p:spPr>
          <a:xfrm>
            <a:off x="2207720" y="6042220"/>
            <a:ext cx="3741730" cy="707886"/>
          </a:xfrm>
          <a:prstGeom prst="rect">
            <a:avLst/>
          </a:prstGeom>
          <a:noFill/>
        </p:spPr>
        <p:txBody>
          <a:bodyPr wrap="none" rtlCol="0">
            <a:spAutoFit/>
          </a:bodyPr>
          <a:lstStyle/>
          <a:p>
            <a:pPr>
              <a:buFont typeface="Symbol" charset="2"/>
              <a:buChar char=""/>
            </a:pPr>
            <a:r>
              <a:rPr lang="en-GB" sz="2000" b="1" dirty="0" smtClean="0">
                <a:latin typeface="Arial Narrow"/>
                <a:cs typeface="Arial Narrow"/>
              </a:rPr>
              <a:t> Refine the isotopic tracing</a:t>
            </a:r>
          </a:p>
          <a:p>
            <a:pPr>
              <a:buFont typeface="Symbol" charset="2"/>
              <a:buChar char=""/>
            </a:pPr>
            <a:r>
              <a:rPr lang="en-GB" sz="2000" b="1" i="1" dirty="0" smtClean="0">
                <a:latin typeface="Arial Narrow"/>
                <a:cs typeface="Arial Narrow"/>
              </a:rPr>
              <a:t> </a:t>
            </a:r>
            <a:r>
              <a:rPr lang="en-GB" sz="2000" b="1" dirty="0" smtClean="0">
                <a:latin typeface="Arial Narrow"/>
                <a:cs typeface="Arial Narrow"/>
              </a:rPr>
              <a:t>Understand the historical stakes</a:t>
            </a:r>
            <a:endParaRPr lang="en-GB" sz="2000" b="1" dirty="0">
              <a:latin typeface="Arial Narrow"/>
              <a:cs typeface="Arial Narrow"/>
            </a:endParaRPr>
          </a:p>
        </p:txBody>
      </p:sp>
      <p:sp>
        <p:nvSpPr>
          <p:cNvPr id="2" name="Ellipse 1"/>
          <p:cNvSpPr/>
          <p:nvPr/>
        </p:nvSpPr>
        <p:spPr>
          <a:xfrm>
            <a:off x="6129145" y="2945515"/>
            <a:ext cx="820263" cy="764178"/>
          </a:xfrm>
          <a:prstGeom prst="ellipse">
            <a:avLst/>
          </a:prstGeom>
          <a:solidFill>
            <a:srgbClr val="FEA60A"/>
          </a:solidFill>
          <a:ln w="28575" cap="flat" cmpd="sng" algn="ctr">
            <a:solidFill>
              <a:srgbClr val="FF0000">
                <a:alpha val="88000"/>
              </a:srgbClr>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3" name="Ellipse 42"/>
          <p:cNvSpPr/>
          <p:nvPr/>
        </p:nvSpPr>
        <p:spPr>
          <a:xfrm>
            <a:off x="5820111" y="3497621"/>
            <a:ext cx="864392" cy="161272"/>
          </a:xfrm>
          <a:prstGeom prst="ellipse">
            <a:avLst/>
          </a:prstGeom>
          <a:solidFill>
            <a:srgbClr val="92D050"/>
          </a:solidFill>
          <a:ln w="28575" cap="flat" cmpd="sng" algn="ctr">
            <a:solidFill>
              <a:srgbClr val="008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4" name="Légende sans bordure 1 33"/>
          <p:cNvSpPr/>
          <p:nvPr/>
        </p:nvSpPr>
        <p:spPr>
          <a:xfrm>
            <a:off x="6667500" y="4656257"/>
            <a:ext cx="2455738" cy="748169"/>
          </a:xfrm>
          <a:prstGeom prst="callout1">
            <a:avLst>
              <a:gd name="adj1" fmla="val -14216"/>
              <a:gd name="adj2" fmla="val 36386"/>
              <a:gd name="adj3" fmla="val -138637"/>
              <a:gd name="adj4" fmla="val 8255"/>
            </a:avLst>
          </a:prstGeom>
          <a:noFill/>
          <a:ln w="28575" cap="flat" cmpd="sng" algn="ctr">
            <a:solidFill>
              <a:srgbClr val="FF0000"/>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dirty="0" smtClean="0">
                <a:solidFill>
                  <a:srgbClr val="FF0000"/>
                </a:solidFill>
                <a:latin typeface="Arial Narrow"/>
                <a:cs typeface="Arial Narrow"/>
              </a:rPr>
              <a:t>Exploited area = </a:t>
            </a:r>
          </a:p>
          <a:p>
            <a:r>
              <a:rPr lang="en-GB" dirty="0" smtClean="0">
                <a:solidFill>
                  <a:srgbClr val="FF0000"/>
                </a:solidFill>
                <a:latin typeface="Arial Narrow"/>
                <a:cs typeface="Arial Narrow"/>
              </a:rPr>
              <a:t>Geo - Chrono referenced materials</a:t>
            </a:r>
            <a:endParaRPr lang="en-GB" dirty="0">
              <a:solidFill>
                <a:srgbClr val="FF0000"/>
              </a:solidFill>
              <a:latin typeface="Arial Narrow"/>
              <a:cs typeface="Arial Narrow"/>
            </a:endParaRPr>
          </a:p>
        </p:txBody>
      </p:sp>
      <p:sp>
        <p:nvSpPr>
          <p:cNvPr id="35" name="Légende sans bordure 1 34"/>
          <p:cNvSpPr/>
          <p:nvPr/>
        </p:nvSpPr>
        <p:spPr>
          <a:xfrm>
            <a:off x="4095283" y="4917712"/>
            <a:ext cx="2036812" cy="748169"/>
          </a:xfrm>
          <a:prstGeom prst="callout1">
            <a:avLst>
              <a:gd name="adj1" fmla="val -22078"/>
              <a:gd name="adj2" fmla="val 53450"/>
              <a:gd name="adj3" fmla="val -163800"/>
              <a:gd name="adj4" fmla="val 94472"/>
            </a:avLst>
          </a:prstGeom>
          <a:noFill/>
          <a:ln w="28575" cap="flat" cmpd="sng" algn="ctr">
            <a:solidFill>
              <a:srgbClr val="008000"/>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dirty="0" smtClean="0">
                <a:solidFill>
                  <a:srgbClr val="008000"/>
                </a:solidFill>
                <a:latin typeface="Arial Narrow"/>
                <a:cs typeface="Arial Narrow"/>
              </a:rPr>
              <a:t>Metallurgical wastes = Geo - </a:t>
            </a:r>
            <a:r>
              <a:rPr lang="en-GB" dirty="0" err="1" smtClean="0">
                <a:solidFill>
                  <a:srgbClr val="008000"/>
                </a:solidFill>
                <a:latin typeface="Arial Narrow"/>
                <a:cs typeface="Arial Narrow"/>
              </a:rPr>
              <a:t>Chrono</a:t>
            </a:r>
            <a:r>
              <a:rPr lang="en-GB" dirty="0" smtClean="0">
                <a:solidFill>
                  <a:srgbClr val="008000"/>
                </a:solidFill>
                <a:latin typeface="Arial Narrow"/>
                <a:cs typeface="Arial Narrow"/>
              </a:rPr>
              <a:t> referenced materials</a:t>
            </a:r>
            <a:endParaRPr lang="en-GB" dirty="0">
              <a:solidFill>
                <a:srgbClr val="008000"/>
              </a:solidFill>
              <a:latin typeface="Arial Narrow"/>
              <a:cs typeface="Arial Narrow"/>
            </a:endParaRPr>
          </a:p>
        </p:txBody>
      </p:sp>
      <p:sp>
        <p:nvSpPr>
          <p:cNvPr id="46" name="Légende sans bordure 1 45"/>
          <p:cNvSpPr/>
          <p:nvPr/>
        </p:nvSpPr>
        <p:spPr>
          <a:xfrm>
            <a:off x="6512050" y="1308100"/>
            <a:ext cx="2455738" cy="748169"/>
          </a:xfrm>
          <a:prstGeom prst="callout1">
            <a:avLst>
              <a:gd name="adj1" fmla="val 144901"/>
              <a:gd name="adj2" fmla="val 39517"/>
              <a:gd name="adj3" fmla="val 216313"/>
              <a:gd name="adj4" fmla="val 25430"/>
            </a:avLst>
          </a:prstGeom>
          <a:noFill/>
          <a:ln w="28575" cap="flat" cmpd="sng" algn="ctr">
            <a:solidFill>
              <a:srgbClr val="3366FF"/>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dirty="0" smtClean="0">
                <a:solidFill>
                  <a:srgbClr val="3366FF"/>
                </a:solidFill>
                <a:latin typeface="Arial Narrow"/>
                <a:cs typeface="Arial Narrow"/>
              </a:rPr>
              <a:t>Ores sampling during pedestrian prospections =&gt; </a:t>
            </a:r>
            <a:r>
              <a:rPr lang="en-GB" b="1" i="1" u="sng" dirty="0" smtClean="0">
                <a:solidFill>
                  <a:srgbClr val="3366FF"/>
                </a:solidFill>
                <a:latin typeface="Arial Narrow"/>
                <a:cs typeface="Arial Narrow"/>
              </a:rPr>
              <a:t>NOT </a:t>
            </a:r>
            <a:r>
              <a:rPr lang="en-GB" dirty="0" smtClean="0">
                <a:solidFill>
                  <a:srgbClr val="3366FF"/>
                </a:solidFill>
                <a:latin typeface="Arial Narrow"/>
                <a:cs typeface="Arial Narrow"/>
              </a:rPr>
              <a:t>Geo-Chrono Referenced materials</a:t>
            </a:r>
            <a:endParaRPr lang="en-GB" dirty="0">
              <a:solidFill>
                <a:srgbClr val="3366FF"/>
              </a:solidFill>
              <a:latin typeface="Arial Narrow"/>
              <a:cs typeface="Arial Narrow"/>
            </a:endParaRPr>
          </a:p>
        </p:txBody>
      </p:sp>
      <p:sp>
        <p:nvSpPr>
          <p:cNvPr id="50" name="ZoneTexte 49"/>
          <p:cNvSpPr txBox="1"/>
          <p:nvPr/>
        </p:nvSpPr>
        <p:spPr>
          <a:xfrm>
            <a:off x="19156" y="781949"/>
            <a:ext cx="5479545" cy="646331"/>
          </a:xfrm>
          <a:prstGeom prst="rect">
            <a:avLst/>
          </a:prstGeom>
          <a:noFill/>
        </p:spPr>
        <p:txBody>
          <a:bodyPr wrap="none" rtlCol="0">
            <a:spAutoFit/>
          </a:bodyPr>
          <a:lstStyle/>
          <a:p>
            <a:r>
              <a:rPr lang="en-GB" dirty="0" smtClean="0">
                <a:latin typeface="Arial Narrow"/>
                <a:cs typeface="Arial Narrow"/>
              </a:rPr>
              <a:t>Example: Silver Production, Medieval Times, South of France</a:t>
            </a:r>
          </a:p>
          <a:p>
            <a:r>
              <a:rPr lang="en-GB" i="1" dirty="0" smtClean="0">
                <a:latin typeface="Arial Narrow"/>
                <a:cs typeface="Arial Narrow"/>
              </a:rPr>
              <a:t>		=&gt; Identification of lead signature of produced metal</a:t>
            </a:r>
            <a:endParaRPr lang="en-GB" i="1" dirty="0">
              <a:latin typeface="Arial Narrow"/>
              <a:cs typeface="Arial Narrow"/>
            </a:endParaRPr>
          </a:p>
        </p:txBody>
      </p:sp>
      <p:sp>
        <p:nvSpPr>
          <p:cNvPr id="18" name="Rectangle 17"/>
          <p:cNvSpPr/>
          <p:nvPr/>
        </p:nvSpPr>
        <p:spPr>
          <a:xfrm>
            <a:off x="1714500" y="3069168"/>
            <a:ext cx="1054100" cy="520700"/>
          </a:xfrm>
          <a:prstGeom prst="rect">
            <a:avLst/>
          </a:prstGeom>
          <a:noFill/>
          <a:ln w="28575"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20" name="Connecteur droit 19"/>
          <p:cNvCxnSpPr/>
          <p:nvPr/>
        </p:nvCxnSpPr>
        <p:spPr>
          <a:xfrm flipV="1">
            <a:off x="2768600" y="2581444"/>
            <a:ext cx="2163832" cy="487724"/>
          </a:xfrm>
          <a:prstGeom prst="line">
            <a:avLst/>
          </a:prstGeom>
          <a:ln w="28575"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 name="Connecteur droit 20"/>
          <p:cNvCxnSpPr/>
          <p:nvPr/>
        </p:nvCxnSpPr>
        <p:spPr>
          <a:xfrm>
            <a:off x="2768600" y="3589868"/>
            <a:ext cx="2163832" cy="691541"/>
          </a:xfrm>
          <a:prstGeom prst="line">
            <a:avLst/>
          </a:prstGeom>
          <a:ln w="28575"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4" name="Espace réservé du numéro de diapositive 23"/>
          <p:cNvSpPr>
            <a:spLocks noGrp="1"/>
          </p:cNvSpPr>
          <p:nvPr>
            <p:ph type="sldNum" sz="quarter" idx="12"/>
          </p:nvPr>
        </p:nvSpPr>
        <p:spPr/>
        <p:txBody>
          <a:bodyPr/>
          <a:lstStyle/>
          <a:p>
            <a:pPr>
              <a:defRPr/>
            </a:pPr>
            <a:fld id="{222D8A44-60A9-7147-8B4E-3356F412ED3A}" type="slidenum">
              <a:rPr lang="fr-FR" smtClean="0"/>
              <a:pPr>
                <a:defRPr/>
              </a:pPr>
              <a:t>16</a:t>
            </a:fld>
            <a:endParaRPr lang="fr-FR" dirty="0"/>
          </a:p>
        </p:txBody>
      </p:sp>
    </p:spTree>
    <p:extLst>
      <p:ext uri="{BB962C8B-B14F-4D97-AF65-F5344CB8AC3E}">
        <p14:creationId xmlns:p14="http://schemas.microsoft.com/office/powerpoint/2010/main" val="2261990553"/>
      </p:ext>
    </p:extLst>
  </p:cSld>
  <p:clrMapOvr>
    <a:masterClrMapping/>
  </p:clrMapOvr>
  <p:transition advTm="61366"/>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alphaModFix amt="35000"/>
            <a:extLst>
              <a:ext uri="{28A0092B-C50C-407E-A947-70E740481C1C}">
                <a14:useLocalDpi xmlns:a14="http://schemas.microsoft.com/office/drawing/2010/main"/>
              </a:ext>
            </a:extLst>
          </a:blip>
          <a:stretch>
            <a:fillRect/>
          </a:stretch>
        </p:blipFill>
        <p:spPr>
          <a:xfrm>
            <a:off x="2" y="0"/>
            <a:ext cx="9143998" cy="6858000"/>
          </a:xfrm>
          <a:prstGeom prst="rect">
            <a:avLst/>
          </a:prstGeom>
          <a:ln w="6350">
            <a:solidFill>
              <a:schemeClr val="tx1"/>
            </a:solidFill>
          </a:ln>
        </p:spPr>
      </p:pic>
      <p:sp>
        <p:nvSpPr>
          <p:cNvPr id="5" name="Rectangle 11"/>
          <p:cNvSpPr>
            <a:spLocks noChangeArrowheads="1"/>
          </p:cNvSpPr>
          <p:nvPr/>
        </p:nvSpPr>
        <p:spPr bwMode="auto">
          <a:xfrm>
            <a:off x="0" y="0"/>
            <a:ext cx="9144000" cy="6401753"/>
          </a:xfrm>
          <a:prstGeom prst="rect">
            <a:avLst/>
          </a:prstGeom>
          <a:noFill/>
          <a:ln w="9525">
            <a:noFill/>
            <a:miter lim="800000"/>
            <a:headEnd/>
            <a:tailEnd/>
          </a:ln>
        </p:spPr>
        <p:txBody>
          <a:bodyPr wrap="square">
            <a:prstTxWarp prst="textNoShape">
              <a:avLst/>
            </a:prstTxWarp>
            <a:spAutoFit/>
          </a:bodyPr>
          <a:lstStyle/>
          <a:p>
            <a:pPr algn="ctr"/>
            <a:endParaRPr lang="en-GB" sz="3600" dirty="0" smtClean="0">
              <a:solidFill>
                <a:srgbClr val="000000"/>
              </a:solidFill>
              <a:latin typeface="Arial Narrow"/>
              <a:ea typeface="Consolas"/>
              <a:cs typeface="Arial Narrow"/>
            </a:endParaRPr>
          </a:p>
          <a:p>
            <a:pPr algn="ctr">
              <a:spcAft>
                <a:spcPts val="1200"/>
              </a:spcAft>
            </a:pPr>
            <a:r>
              <a:rPr lang="en-GB" sz="3600" dirty="0">
                <a:solidFill>
                  <a:srgbClr val="000000"/>
                </a:solidFill>
                <a:latin typeface="Arial Narrow"/>
                <a:ea typeface="Consolas"/>
                <a:cs typeface="Arial Narrow"/>
              </a:rPr>
              <a:t>The significance of ore mining districts </a:t>
            </a:r>
          </a:p>
          <a:p>
            <a:pPr algn="ctr">
              <a:spcAft>
                <a:spcPts val="1200"/>
              </a:spcAft>
            </a:pPr>
            <a:r>
              <a:rPr lang="en-GB" sz="3600" dirty="0">
                <a:solidFill>
                  <a:srgbClr val="000000"/>
                </a:solidFill>
                <a:latin typeface="Arial Narrow"/>
                <a:ea typeface="Consolas"/>
                <a:cs typeface="Arial Narrow"/>
              </a:rPr>
              <a:t>and associated metallurgical </a:t>
            </a:r>
            <a:r>
              <a:rPr lang="en-GB" sz="3600" dirty="0" smtClean="0">
                <a:solidFill>
                  <a:srgbClr val="000000"/>
                </a:solidFill>
                <a:latin typeface="Arial Narrow"/>
                <a:ea typeface="Consolas"/>
                <a:cs typeface="Arial Narrow"/>
              </a:rPr>
              <a:t>sites </a:t>
            </a:r>
            <a:endParaRPr lang="en-GB" sz="2400" dirty="0">
              <a:latin typeface="Arial Narrow"/>
              <a:cs typeface="Arial Narrow"/>
            </a:endParaRPr>
          </a:p>
          <a:p>
            <a:pPr algn="ctr"/>
            <a:endParaRPr lang="en-GB" sz="3600" b="1" dirty="0" smtClean="0">
              <a:solidFill>
                <a:srgbClr val="000000"/>
              </a:solidFill>
              <a:latin typeface="Arial Narrow"/>
              <a:ea typeface="Consolas"/>
              <a:cs typeface="Arial Narrow"/>
              <a:sym typeface="Symbol" charset="2"/>
            </a:endParaRPr>
          </a:p>
          <a:p>
            <a:endParaRPr lang="en-GB" sz="3600" b="1" dirty="0" smtClean="0">
              <a:solidFill>
                <a:schemeClr val="bg1"/>
              </a:solidFill>
              <a:latin typeface="Arial Narrow" charset="0"/>
              <a:ea typeface="Arial Narrow" charset="0"/>
              <a:cs typeface="Arial Narrow" charset="0"/>
              <a:sym typeface="Symbol" charset="2"/>
            </a:endParaRPr>
          </a:p>
          <a:p>
            <a:pPr marL="457200" indent="-457200">
              <a:buFontTx/>
              <a:buChar char="-"/>
            </a:pPr>
            <a:r>
              <a:rPr lang="en-GB" sz="3000" dirty="0" smtClean="0">
                <a:solidFill>
                  <a:schemeClr val="bg1"/>
                </a:solidFill>
                <a:latin typeface="Arial Narrow" charset="0"/>
                <a:ea typeface="Arial Narrow" charset="0"/>
                <a:cs typeface="Arial Narrow" charset="0"/>
                <a:sym typeface="Symbol" charset="2"/>
              </a:rPr>
              <a:t>General background</a:t>
            </a:r>
          </a:p>
          <a:p>
            <a:pPr marL="1371600" lvl="2" indent="-457200">
              <a:buFontTx/>
              <a:buChar char="-"/>
            </a:pPr>
            <a:r>
              <a:rPr lang="en-GB" sz="3000" dirty="0" smtClean="0">
                <a:solidFill>
                  <a:schemeClr val="bg1"/>
                </a:solidFill>
                <a:latin typeface="Arial Narrow" charset="0"/>
                <a:ea typeface="Arial Narrow" charset="0"/>
                <a:cs typeface="Arial Narrow" charset="0"/>
                <a:sym typeface="Symbol" charset="2"/>
              </a:rPr>
              <a:t>Theoretical lead-silver </a:t>
            </a:r>
            <a:r>
              <a:rPr lang="en-GB" sz="3000" i="1" dirty="0" err="1" smtClean="0">
                <a:solidFill>
                  <a:schemeClr val="bg1"/>
                </a:solidFill>
                <a:latin typeface="Arial Narrow" charset="0"/>
                <a:ea typeface="Arial Narrow" charset="0"/>
                <a:cs typeface="Arial Narrow" charset="0"/>
                <a:sym typeface="Symbol" charset="2"/>
              </a:rPr>
              <a:t>chaîne</a:t>
            </a:r>
            <a:r>
              <a:rPr lang="en-GB" sz="3000" i="1" dirty="0" smtClean="0">
                <a:solidFill>
                  <a:schemeClr val="bg1"/>
                </a:solidFill>
                <a:latin typeface="Arial Narrow" charset="0"/>
                <a:ea typeface="Arial Narrow" charset="0"/>
                <a:cs typeface="Arial Narrow" charset="0"/>
                <a:sym typeface="Symbol" charset="2"/>
              </a:rPr>
              <a:t> </a:t>
            </a:r>
            <a:r>
              <a:rPr lang="en-GB" sz="3000" i="1" dirty="0" err="1" smtClean="0">
                <a:solidFill>
                  <a:schemeClr val="bg1"/>
                </a:solidFill>
                <a:latin typeface="Arial Narrow" charset="0"/>
                <a:ea typeface="Arial Narrow" charset="0"/>
                <a:cs typeface="Arial Narrow" charset="0"/>
                <a:sym typeface="Symbol" charset="2"/>
              </a:rPr>
              <a:t>opératoire</a:t>
            </a:r>
            <a:endParaRPr lang="en-GB" sz="3000" i="1" dirty="0">
              <a:solidFill>
                <a:schemeClr val="bg1"/>
              </a:solidFill>
              <a:latin typeface="Arial Narrow" charset="0"/>
              <a:ea typeface="Arial Narrow" charset="0"/>
              <a:cs typeface="Arial Narrow" charset="0"/>
              <a:sym typeface="Symbol" charset="2"/>
            </a:endParaRPr>
          </a:p>
          <a:p>
            <a:pPr marL="1371600" lvl="2" indent="-457200">
              <a:buFontTx/>
              <a:buChar char="-"/>
            </a:pPr>
            <a:r>
              <a:rPr lang="en-GB" sz="3000" dirty="0" smtClean="0">
                <a:solidFill>
                  <a:schemeClr val="bg1"/>
                </a:solidFill>
                <a:latin typeface="Arial Narrow" charset="0"/>
                <a:ea typeface="Arial Narrow" charset="0"/>
                <a:cs typeface="Arial Narrow" charset="0"/>
                <a:sym typeface="Symbol" charset="2"/>
              </a:rPr>
              <a:t>Theory of metal provenance study</a:t>
            </a:r>
          </a:p>
          <a:p>
            <a:pPr marL="457200" indent="-457200">
              <a:buFontTx/>
              <a:buChar char="-"/>
            </a:pPr>
            <a:r>
              <a:rPr lang="en-GB" sz="3000" dirty="0" smtClean="0">
                <a:solidFill>
                  <a:schemeClr val="bg1"/>
                </a:solidFill>
                <a:latin typeface="Arial Narrow" charset="0"/>
                <a:ea typeface="Arial Narrow" charset="0"/>
                <a:cs typeface="Arial Narrow" charset="0"/>
                <a:sym typeface="Symbol" charset="2"/>
              </a:rPr>
              <a:t>Limiting factors</a:t>
            </a:r>
          </a:p>
          <a:p>
            <a:pPr marL="457200" indent="-457200">
              <a:buFontTx/>
              <a:buChar char="-"/>
            </a:pPr>
            <a:r>
              <a:rPr lang="en-GB" sz="3000" dirty="0" smtClean="0">
                <a:solidFill>
                  <a:schemeClr val="bg1"/>
                </a:solidFill>
                <a:latin typeface="Arial Narrow" charset="0"/>
                <a:ea typeface="Arial Narrow" charset="0"/>
                <a:cs typeface="Arial Narrow" charset="0"/>
                <a:sym typeface="Symbol" charset="2"/>
              </a:rPr>
              <a:t>Strategy</a:t>
            </a:r>
          </a:p>
          <a:p>
            <a:pPr marL="457200" indent="-457200">
              <a:buFontTx/>
              <a:buChar char="-"/>
            </a:pPr>
            <a:r>
              <a:rPr lang="en-GB" sz="3000" dirty="0" smtClean="0">
                <a:latin typeface="Arial Narrow" charset="0"/>
                <a:ea typeface="Arial Narrow" charset="0"/>
                <a:cs typeface="Arial Narrow" charset="0"/>
                <a:sym typeface="Symbol" charset="2"/>
              </a:rPr>
              <a:t>Archaeological examples</a:t>
            </a:r>
          </a:p>
          <a:p>
            <a:pPr marL="457200" lvl="2" indent="-457200">
              <a:buFontTx/>
              <a:buChar char="-"/>
            </a:pPr>
            <a:r>
              <a:rPr lang="en-GB" sz="3000" dirty="0" smtClean="0">
                <a:solidFill>
                  <a:schemeClr val="bg1"/>
                </a:solidFill>
                <a:latin typeface="Arial Narrow" charset="0"/>
                <a:ea typeface="Arial Narrow" charset="0"/>
                <a:cs typeface="Arial Narrow" charset="0"/>
                <a:sym typeface="Symbol" charset="2"/>
              </a:rPr>
              <a:t>Conclusion : expectations and required work for SILVER</a:t>
            </a:r>
            <a:endParaRPr lang="en-GB" sz="3000" dirty="0" smtClean="0">
              <a:solidFill>
                <a:schemeClr val="bg1"/>
              </a:solidFill>
              <a:latin typeface="Arial Narrow" charset="0"/>
              <a:ea typeface="Arial Narrow" charset="0"/>
              <a:cs typeface="Arial Narrow" charset="0"/>
            </a:endParaRPr>
          </a:p>
        </p:txBody>
      </p:sp>
      <p:sp>
        <p:nvSpPr>
          <p:cNvPr id="4" name="Espace réservé du numéro de diapositive 3"/>
          <p:cNvSpPr>
            <a:spLocks noGrp="1"/>
          </p:cNvSpPr>
          <p:nvPr>
            <p:ph type="sldNum" sz="quarter" idx="12"/>
          </p:nvPr>
        </p:nvSpPr>
        <p:spPr/>
        <p:txBody>
          <a:bodyPr/>
          <a:lstStyle/>
          <a:p>
            <a:pPr>
              <a:defRPr/>
            </a:pPr>
            <a:fld id="{222D8A44-60A9-7147-8B4E-3356F412ED3A}" type="slidenum">
              <a:rPr lang="fr-FR" smtClean="0"/>
              <a:pPr>
                <a:defRPr/>
              </a:pPr>
              <a:t>17</a:t>
            </a:fld>
            <a:endParaRPr lang="fr-FR"/>
          </a:p>
        </p:txBody>
      </p:sp>
    </p:spTree>
    <p:extLst>
      <p:ext uri="{BB962C8B-B14F-4D97-AF65-F5344CB8AC3E}">
        <p14:creationId xmlns:p14="http://schemas.microsoft.com/office/powerpoint/2010/main" val="2059224941"/>
      </p:ext>
    </p:extLst>
  </p:cSld>
  <p:clrMapOvr>
    <a:masterClrMapping/>
  </p:clrMapOvr>
  <p:transition advTm="7549"/>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ChangeArrowheads="1"/>
          </p:cNvSpPr>
          <p:nvPr/>
        </p:nvSpPr>
        <p:spPr bwMode="auto">
          <a:xfrm>
            <a:off x="14287" y="-49212"/>
            <a:ext cx="9134475" cy="430887"/>
          </a:xfrm>
          <a:prstGeom prst="rect">
            <a:avLst/>
          </a:prstGeom>
          <a:noFill/>
          <a:ln w="9525">
            <a:noFill/>
            <a:miter lim="800000"/>
            <a:headEnd/>
            <a:tailEnd/>
          </a:ln>
        </p:spPr>
        <p:txBody>
          <a:bodyPr wrap="square">
            <a:prstTxWarp prst="textNoShape">
              <a:avLst/>
            </a:prstTxWarp>
            <a:spAutoFit/>
          </a:bodyPr>
          <a:lstStyle/>
          <a:p>
            <a:r>
              <a:rPr lang="en-GB" sz="2200" b="1" dirty="0" smtClean="0">
                <a:latin typeface="Arial Narrow" charset="0"/>
                <a:ea typeface="Arial Narrow" charset="0"/>
                <a:cs typeface="Arial Narrow" charset="0"/>
              </a:rPr>
              <a:t>Archaeological examples </a:t>
            </a:r>
            <a:endParaRPr lang="en-GB" sz="2200" b="1" i="1" dirty="0">
              <a:latin typeface="Arial Narrow" charset="0"/>
              <a:ea typeface="Arial Narrow" charset="0"/>
              <a:cs typeface="Arial Narrow" charset="0"/>
              <a:sym typeface="Symbol" charset="2"/>
            </a:endParaRPr>
          </a:p>
        </p:txBody>
      </p:sp>
      <p:cxnSp>
        <p:nvCxnSpPr>
          <p:cNvPr id="5" name="Connecteur droit 4"/>
          <p:cNvCxnSpPr/>
          <p:nvPr/>
        </p:nvCxnSpPr>
        <p:spPr>
          <a:xfrm>
            <a:off x="0" y="425450"/>
            <a:ext cx="9148763" cy="1588"/>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8" name="Image 7"/>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602" y="1482811"/>
            <a:ext cx="9149602" cy="5375189"/>
          </a:xfrm>
          <a:prstGeom prst="rect">
            <a:avLst/>
          </a:prstGeom>
        </p:spPr>
      </p:pic>
      <p:sp>
        <p:nvSpPr>
          <p:cNvPr id="29" name="Légende encadrée 1 28"/>
          <p:cNvSpPr/>
          <p:nvPr/>
        </p:nvSpPr>
        <p:spPr>
          <a:xfrm>
            <a:off x="3490010" y="1072806"/>
            <a:ext cx="2183027" cy="790833"/>
          </a:xfrm>
          <a:prstGeom prst="borderCallout1">
            <a:avLst>
              <a:gd name="adj1" fmla="val 111459"/>
              <a:gd name="adj2" fmla="val 51667"/>
              <a:gd name="adj3" fmla="val 355208"/>
              <a:gd name="adj4" fmla="val -41730"/>
            </a:avLst>
          </a:prstGeom>
          <a:solidFill>
            <a:schemeClr val="bg1">
              <a:lumMod val="65000"/>
            </a:schemeClr>
          </a:solidFill>
          <a:ln w="254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solidFill>
                  <a:schemeClr val="tx1"/>
                </a:solidFill>
                <a:latin typeface="Arial Narrow" charset="0"/>
                <a:ea typeface="Arial Narrow" charset="0"/>
                <a:cs typeface="Arial Narrow" charset="0"/>
              </a:rPr>
              <a:t>Iron mining district in Narbonne Province</a:t>
            </a:r>
            <a:endParaRPr lang="en-GB" b="1" dirty="0">
              <a:solidFill>
                <a:schemeClr val="tx1"/>
              </a:solidFill>
              <a:latin typeface="Arial Narrow" charset="0"/>
              <a:ea typeface="Arial Narrow" charset="0"/>
              <a:cs typeface="Arial Narrow" charset="0"/>
            </a:endParaRPr>
          </a:p>
        </p:txBody>
      </p:sp>
      <p:sp>
        <p:nvSpPr>
          <p:cNvPr id="30" name="Légende encadrée 1 29"/>
          <p:cNvSpPr/>
          <p:nvPr/>
        </p:nvSpPr>
        <p:spPr>
          <a:xfrm>
            <a:off x="6559498" y="1072808"/>
            <a:ext cx="2440919" cy="790833"/>
          </a:xfrm>
          <a:prstGeom prst="borderCallout1">
            <a:avLst>
              <a:gd name="adj1" fmla="val 112500"/>
              <a:gd name="adj2" fmla="val 50912"/>
              <a:gd name="adj3" fmla="val 263542"/>
              <a:gd name="adj4" fmla="val -13805"/>
            </a:avLst>
          </a:prstGeom>
          <a:solidFill>
            <a:schemeClr val="bg1">
              <a:lumMod val="65000"/>
            </a:schemeClr>
          </a:solidFill>
          <a:ln w="254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solidFill>
                  <a:schemeClr val="tx1"/>
                </a:solidFill>
                <a:latin typeface="Arial Narrow" charset="0"/>
                <a:ea typeface="Arial Narrow" charset="0"/>
                <a:cs typeface="Arial Narrow" charset="0"/>
              </a:rPr>
              <a:t>Gold-Silver mining </a:t>
            </a:r>
            <a:r>
              <a:rPr lang="en-GB" b="1" dirty="0">
                <a:solidFill>
                  <a:schemeClr val="tx1"/>
                </a:solidFill>
                <a:latin typeface="Arial Narrow" charset="0"/>
                <a:ea typeface="Arial Narrow" charset="0"/>
                <a:cs typeface="Arial Narrow" charset="0"/>
              </a:rPr>
              <a:t>district </a:t>
            </a:r>
            <a:r>
              <a:rPr lang="en-GB" b="1" dirty="0" smtClean="0">
                <a:solidFill>
                  <a:schemeClr val="tx1"/>
                </a:solidFill>
                <a:latin typeface="Arial Narrow" charset="0"/>
                <a:ea typeface="Arial Narrow" charset="0"/>
                <a:cs typeface="Arial Narrow" charset="0"/>
              </a:rPr>
              <a:t>in Roman Dacia</a:t>
            </a:r>
            <a:endParaRPr lang="en-GB" b="1" dirty="0">
              <a:solidFill>
                <a:schemeClr val="tx1"/>
              </a:solidFill>
              <a:latin typeface="Arial Narrow" charset="0"/>
              <a:ea typeface="Arial Narrow" charset="0"/>
              <a:cs typeface="Arial Narrow" charset="0"/>
            </a:endParaRPr>
          </a:p>
        </p:txBody>
      </p:sp>
      <p:sp>
        <p:nvSpPr>
          <p:cNvPr id="31" name="Légende encadrée 1 30"/>
          <p:cNvSpPr/>
          <p:nvPr/>
        </p:nvSpPr>
        <p:spPr>
          <a:xfrm>
            <a:off x="195646" y="1072807"/>
            <a:ext cx="2183027" cy="790833"/>
          </a:xfrm>
          <a:prstGeom prst="borderCallout1">
            <a:avLst>
              <a:gd name="adj1" fmla="val 114584"/>
              <a:gd name="adj2" fmla="val 50158"/>
              <a:gd name="adj3" fmla="val 282292"/>
              <a:gd name="adj4" fmla="val 102799"/>
            </a:avLst>
          </a:prstGeom>
          <a:solidFill>
            <a:schemeClr val="bg1">
              <a:lumMod val="65000"/>
            </a:schemeClr>
          </a:solidFill>
          <a:ln w="254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solidFill>
                  <a:schemeClr val="tx1"/>
                </a:solidFill>
                <a:latin typeface="Arial Narrow" charset="0"/>
                <a:ea typeface="Arial Narrow" charset="0"/>
                <a:cs typeface="Arial Narrow" charset="0"/>
              </a:rPr>
              <a:t>Gold-Silver mining district in Gaul</a:t>
            </a:r>
            <a:endParaRPr lang="en-GB" b="1" dirty="0">
              <a:solidFill>
                <a:schemeClr val="tx1"/>
              </a:solidFill>
              <a:latin typeface="Arial Narrow" charset="0"/>
              <a:ea typeface="Arial Narrow" charset="0"/>
              <a:cs typeface="Arial Narrow" charset="0"/>
            </a:endParaRPr>
          </a:p>
        </p:txBody>
      </p:sp>
    </p:spTree>
  </p:cSld>
  <p:clrMapOvr>
    <a:masterClrMapping/>
  </p:clrMapOvr>
  <p:transition advTm="20099"/>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6"/>
          <p:cNvPicPr>
            <a:picLocks noChangeAspect="1" noChangeArrowheads="1"/>
          </p:cNvPicPr>
          <p:nvPr/>
        </p:nvPicPr>
        <p:blipFill>
          <a:blip r:embed="rId2">
            <a:alphaModFix amt="50000"/>
          </a:blip>
          <a:srcRect/>
          <a:stretch>
            <a:fillRect/>
          </a:stretch>
        </p:blipFill>
        <p:spPr bwMode="auto">
          <a:xfrm>
            <a:off x="-10808" y="449341"/>
            <a:ext cx="9155186" cy="6408000"/>
          </a:xfrm>
          <a:prstGeom prst="rect">
            <a:avLst/>
          </a:prstGeom>
          <a:noFill/>
          <a:ln w="6350">
            <a:solidFill>
              <a:schemeClr val="tx1"/>
            </a:solidFill>
            <a:miter lim="800000"/>
            <a:headEnd/>
            <a:tailEnd/>
          </a:ln>
        </p:spPr>
      </p:pic>
      <p:sp>
        <p:nvSpPr>
          <p:cNvPr id="14" name="Rectangle 13"/>
          <p:cNvSpPr>
            <a:spLocks noChangeArrowheads="1"/>
          </p:cNvSpPr>
          <p:nvPr/>
        </p:nvSpPr>
        <p:spPr bwMode="auto">
          <a:xfrm>
            <a:off x="0" y="1589"/>
            <a:ext cx="9133617" cy="430887"/>
          </a:xfrm>
          <a:prstGeom prst="rect">
            <a:avLst/>
          </a:prstGeom>
          <a:noFill/>
          <a:ln w="9525">
            <a:noFill/>
            <a:miter lim="800000"/>
            <a:headEnd/>
            <a:tailEnd/>
          </a:ln>
        </p:spPr>
        <p:txBody>
          <a:bodyPr wrap="square">
            <a:prstTxWarp prst="textNoShape">
              <a:avLst/>
            </a:prstTxWarp>
            <a:spAutoFit/>
          </a:bodyPr>
          <a:lstStyle/>
          <a:p>
            <a:pPr marL="447661" lvl="2" indent="-447661"/>
            <a:r>
              <a:rPr lang="en-GB" sz="2200" b="1" dirty="0" smtClean="0">
                <a:latin typeface="Arial Narrow"/>
                <a:cs typeface="Arial Narrow"/>
              </a:rPr>
              <a:t>Iron metal production sites in South of France </a:t>
            </a:r>
            <a:r>
              <a:rPr lang="en-GB" sz="2200" b="1" dirty="0">
                <a:latin typeface="Arial Narrow"/>
                <a:cs typeface="Arial Narrow"/>
              </a:rPr>
              <a:t>(1</a:t>
            </a:r>
            <a:r>
              <a:rPr lang="en-GB" sz="2200" b="1" baseline="30000" dirty="0">
                <a:latin typeface="Arial Narrow"/>
                <a:cs typeface="Arial Narrow"/>
              </a:rPr>
              <a:t>st</a:t>
            </a:r>
            <a:r>
              <a:rPr lang="en-GB" sz="2200" b="1" dirty="0">
                <a:latin typeface="Arial Narrow"/>
                <a:cs typeface="Arial Narrow"/>
              </a:rPr>
              <a:t> c. BC to 2</a:t>
            </a:r>
            <a:r>
              <a:rPr lang="en-GB" sz="2200" b="1" baseline="30000" dirty="0">
                <a:latin typeface="Arial Narrow"/>
                <a:cs typeface="Arial Narrow"/>
              </a:rPr>
              <a:t>nd</a:t>
            </a:r>
            <a:r>
              <a:rPr lang="en-GB" sz="2200" b="1" dirty="0">
                <a:latin typeface="Arial Narrow"/>
                <a:cs typeface="Arial Narrow"/>
              </a:rPr>
              <a:t> c. AD)</a:t>
            </a:r>
            <a:endParaRPr lang="en-GB" sz="2200" i="1" dirty="0">
              <a:latin typeface="Arial Narrow"/>
              <a:cs typeface="Arial Narrow"/>
            </a:endParaRPr>
          </a:p>
        </p:txBody>
      </p:sp>
      <p:cxnSp>
        <p:nvCxnSpPr>
          <p:cNvPr id="15" name="Connecteur droit 14"/>
          <p:cNvCxnSpPr/>
          <p:nvPr/>
        </p:nvCxnSpPr>
        <p:spPr bwMode="auto">
          <a:xfrm>
            <a:off x="-15146" y="425451"/>
            <a:ext cx="9148763" cy="1588"/>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3"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30" y="1067809"/>
            <a:ext cx="3960642" cy="253213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9" name="Text Box 7"/>
          <p:cNvSpPr txBox="1">
            <a:spLocks noChangeArrowheads="1"/>
          </p:cNvSpPr>
          <p:nvPr/>
        </p:nvSpPr>
        <p:spPr bwMode="auto">
          <a:xfrm>
            <a:off x="8174" y="3618650"/>
            <a:ext cx="25126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spcBef>
                <a:spcPct val="50000"/>
              </a:spcBef>
            </a:pPr>
            <a:r>
              <a:rPr lang="en-GB" altLang="x-none" sz="1200" b="1" i="1" dirty="0" smtClean="0">
                <a:latin typeface="Arial Narrow" charset="0"/>
                <a:ea typeface="Arial Narrow" charset="0"/>
                <a:cs typeface="Arial Narrow" charset="0"/>
              </a:rPr>
              <a:t>An iron </a:t>
            </a:r>
            <a:r>
              <a:rPr lang="en-GB" altLang="x-none" sz="1200" b="1" i="1" smtClean="0">
                <a:latin typeface="Arial Narrow" charset="0"/>
                <a:ea typeface="Arial Narrow" charset="0"/>
                <a:cs typeface="Arial Narrow" charset="0"/>
              </a:rPr>
              <a:t>waste structure </a:t>
            </a:r>
            <a:r>
              <a:rPr lang="en-GB" altLang="x-none" sz="1200" b="1" i="1" dirty="0" smtClean="0">
                <a:latin typeface="Arial Narrow" charset="0"/>
                <a:ea typeface="Arial Narrow" charset="0"/>
                <a:cs typeface="Arial Narrow" charset="0"/>
              </a:rPr>
              <a:t>in 1935</a:t>
            </a:r>
            <a:endParaRPr lang="en-GB" altLang="x-none" sz="1200" b="1" i="1" dirty="0">
              <a:latin typeface="Arial Narrow" charset="0"/>
              <a:ea typeface="Arial Narrow" charset="0"/>
              <a:cs typeface="Arial Narrow" charset="0"/>
            </a:endParaRPr>
          </a:p>
        </p:txBody>
      </p:sp>
      <p:pic>
        <p:nvPicPr>
          <p:cNvPr id="20" name="Picture 6"/>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r="13578" b="14100"/>
          <a:stretch/>
        </p:blipFill>
        <p:spPr bwMode="auto">
          <a:xfrm>
            <a:off x="3986686" y="1068698"/>
            <a:ext cx="2883606" cy="454276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1308970" y="1703433"/>
            <a:ext cx="740908" cy="276999"/>
          </a:xfrm>
          <a:prstGeom prst="rect">
            <a:avLst/>
          </a:prstGeom>
          <a:noFill/>
        </p:spPr>
        <p:txBody>
          <a:bodyPr wrap="none" rtlCol="0">
            <a:spAutoFit/>
          </a:bodyPr>
          <a:lstStyle/>
          <a:p>
            <a:r>
              <a:rPr lang="en-GB" sz="1200" i="1" smtClean="0">
                <a:solidFill>
                  <a:schemeClr val="bg1"/>
                </a:solidFill>
                <a:latin typeface="Arial Narrow" charset="0"/>
                <a:ea typeface="Arial Narrow" charset="0"/>
                <a:cs typeface="Arial Narrow" charset="0"/>
              </a:rPr>
              <a:t>25 m high</a:t>
            </a:r>
            <a:endParaRPr lang="en-GB" sz="1200" i="1" dirty="0">
              <a:solidFill>
                <a:schemeClr val="bg1"/>
              </a:solidFill>
              <a:latin typeface="Arial Narrow" charset="0"/>
              <a:ea typeface="Arial Narrow" charset="0"/>
              <a:cs typeface="Arial Narrow" charset="0"/>
            </a:endParaRPr>
          </a:p>
        </p:txBody>
      </p:sp>
      <p:cxnSp>
        <p:nvCxnSpPr>
          <p:cNvPr id="4" name="Connecteur droit avec flèche 3"/>
          <p:cNvCxnSpPr/>
          <p:nvPr/>
        </p:nvCxnSpPr>
        <p:spPr>
          <a:xfrm flipH="1">
            <a:off x="1300732" y="1644225"/>
            <a:ext cx="8238" cy="395416"/>
          </a:xfrm>
          <a:prstGeom prst="straightConnector1">
            <a:avLst/>
          </a:prstGeom>
          <a:ln>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1" name="ZoneTexte 20"/>
          <p:cNvSpPr txBox="1"/>
          <p:nvPr/>
        </p:nvSpPr>
        <p:spPr>
          <a:xfrm>
            <a:off x="499115" y="6188311"/>
            <a:ext cx="5967587" cy="646331"/>
          </a:xfrm>
          <a:prstGeom prst="rect">
            <a:avLst/>
          </a:prstGeom>
          <a:noFill/>
        </p:spPr>
        <p:txBody>
          <a:bodyPr wrap="square" rtlCol="0">
            <a:spAutoFit/>
          </a:bodyPr>
          <a:lstStyle/>
          <a:p>
            <a:r>
              <a:rPr lang="en-GB" sz="1800" b="1" dirty="0" smtClean="0">
                <a:latin typeface="Arial Narrow" charset="0"/>
                <a:ea typeface="Arial Narrow" charset="0"/>
                <a:cs typeface="Arial Narrow" charset="0"/>
              </a:rPr>
              <a:t>=&gt; 110 000 tons of produced iron for 300 years </a:t>
            </a:r>
            <a:r>
              <a:rPr lang="en-GB" sz="1200" i="1" dirty="0">
                <a:latin typeface="Arial Narrow"/>
                <a:cs typeface="Arial Narrow"/>
              </a:rPr>
              <a:t>(</a:t>
            </a:r>
            <a:r>
              <a:rPr lang="en-GB" sz="1200" i="1" dirty="0" err="1">
                <a:latin typeface="Arial Narrow"/>
                <a:cs typeface="Arial Narrow"/>
              </a:rPr>
              <a:t>Domergue</a:t>
            </a:r>
            <a:r>
              <a:rPr lang="en-GB" sz="1200" i="1" dirty="0">
                <a:latin typeface="Arial Narrow"/>
                <a:cs typeface="Arial Narrow"/>
              </a:rPr>
              <a:t> </a:t>
            </a:r>
            <a:r>
              <a:rPr lang="en-GB" sz="1200" i="1" dirty="0" smtClean="0">
                <a:latin typeface="Arial Narrow"/>
                <a:cs typeface="Arial Narrow"/>
              </a:rPr>
              <a:t>Ed</a:t>
            </a:r>
            <a:r>
              <a:rPr lang="en-GB" sz="1200" i="1" dirty="0">
                <a:latin typeface="Arial Narrow"/>
                <a:cs typeface="Arial Narrow"/>
              </a:rPr>
              <a:t>., 1993)</a:t>
            </a:r>
          </a:p>
          <a:p>
            <a:endParaRPr lang="en-GB" sz="1800" b="1" dirty="0">
              <a:latin typeface="Arial Narrow" charset="0"/>
              <a:ea typeface="Arial Narrow" charset="0"/>
              <a:cs typeface="Arial Narrow" charset="0"/>
            </a:endParaRPr>
          </a:p>
        </p:txBody>
      </p:sp>
      <p:cxnSp>
        <p:nvCxnSpPr>
          <p:cNvPr id="23" name="Connecteur droit 22"/>
          <p:cNvCxnSpPr/>
          <p:nvPr/>
        </p:nvCxnSpPr>
        <p:spPr>
          <a:xfrm>
            <a:off x="8254213" y="2004122"/>
            <a:ext cx="226123" cy="1869"/>
          </a:xfrm>
          <a:prstGeom prst="line">
            <a:avLst/>
          </a:prstGeom>
          <a:ln w="38100" cap="flat" cmpd="sng" algn="ctr">
            <a:solidFill>
              <a:schemeClr val="tx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nvGrpSpPr>
          <p:cNvPr id="24" name="Grouper 23"/>
          <p:cNvGrpSpPr/>
          <p:nvPr/>
        </p:nvGrpSpPr>
        <p:grpSpPr>
          <a:xfrm>
            <a:off x="6889291" y="1067809"/>
            <a:ext cx="2252564" cy="3018550"/>
            <a:chOff x="5968126" y="4292600"/>
            <a:chExt cx="1793104" cy="2565400"/>
          </a:xfrm>
        </p:grpSpPr>
        <p:pic>
          <p:nvPicPr>
            <p:cNvPr id="25" name="Image 24" descr="Capture d’écran 2014-11-14 à 10.35.17.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5581978" y="4678748"/>
              <a:ext cx="2565400" cy="1793104"/>
            </a:xfrm>
            <a:prstGeom prst="rect">
              <a:avLst/>
            </a:prstGeom>
            <a:ln w="12700">
              <a:solidFill>
                <a:schemeClr val="tx1"/>
              </a:solidFill>
            </a:ln>
          </p:spPr>
        </p:pic>
        <p:sp>
          <p:nvSpPr>
            <p:cNvPr id="26" name="ZoneTexte 25"/>
            <p:cNvSpPr txBox="1"/>
            <p:nvPr/>
          </p:nvSpPr>
          <p:spPr>
            <a:xfrm>
              <a:off x="6908800" y="5555927"/>
              <a:ext cx="573176" cy="276999"/>
            </a:xfrm>
            <a:prstGeom prst="rect">
              <a:avLst/>
            </a:prstGeom>
            <a:noFill/>
            <a:ln>
              <a:noFill/>
            </a:ln>
          </p:spPr>
          <p:txBody>
            <a:bodyPr wrap="none" rtlCol="0">
              <a:spAutoFit/>
            </a:bodyPr>
            <a:lstStyle/>
            <a:p>
              <a:r>
                <a:rPr lang="fr-FR" sz="1200" b="1" i="1" dirty="0" smtClean="0">
                  <a:latin typeface="Arial Narrow"/>
                  <a:cs typeface="Arial Narrow"/>
                </a:rPr>
                <a:t>20 cm</a:t>
              </a:r>
              <a:endParaRPr lang="fr-FR" sz="1200" b="1" i="1" dirty="0">
                <a:latin typeface="Arial Narrow"/>
                <a:cs typeface="Arial Narrow"/>
              </a:endParaRPr>
            </a:p>
          </p:txBody>
        </p:sp>
      </p:grpSp>
      <p:sp>
        <p:nvSpPr>
          <p:cNvPr id="30" name="Rectangle 8"/>
          <p:cNvSpPr>
            <a:spLocks noChangeArrowheads="1"/>
          </p:cNvSpPr>
          <p:nvPr/>
        </p:nvSpPr>
        <p:spPr bwMode="auto">
          <a:xfrm>
            <a:off x="3888870" y="5601517"/>
            <a:ext cx="29427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fr-FR" altLang="x-none" sz="1200" i="1" dirty="0" smtClean="0">
                <a:latin typeface="Arial Narrow" charset="0"/>
                <a:ea typeface="Arial Narrow" charset="0"/>
                <a:cs typeface="Arial Narrow" charset="0"/>
              </a:rPr>
              <a:t>The « Grand </a:t>
            </a:r>
            <a:r>
              <a:rPr lang="fr-FR" altLang="x-none" sz="1200" i="1" dirty="0" err="1">
                <a:latin typeface="Arial Narrow" charset="0"/>
                <a:ea typeface="Arial Narrow" charset="0"/>
                <a:cs typeface="Arial Narrow" charset="0"/>
              </a:rPr>
              <a:t>ferrier</a:t>
            </a:r>
            <a:r>
              <a:rPr lang="fr-FR" altLang="x-none" sz="1200" i="1" dirty="0">
                <a:latin typeface="Arial Narrow" charset="0"/>
                <a:ea typeface="Arial Narrow" charset="0"/>
                <a:cs typeface="Arial Narrow" charset="0"/>
              </a:rPr>
              <a:t> des </a:t>
            </a:r>
            <a:r>
              <a:rPr lang="fr-FR" altLang="x-none" sz="1200" i="1" dirty="0" err="1" smtClean="0">
                <a:latin typeface="Arial Narrow" charset="0"/>
                <a:ea typeface="Arial Narrow" charset="0"/>
                <a:cs typeface="Arial Narrow" charset="0"/>
              </a:rPr>
              <a:t>Martys</a:t>
            </a:r>
            <a:r>
              <a:rPr lang="fr-FR" altLang="x-none" sz="1200" i="1" dirty="0" smtClean="0">
                <a:latin typeface="Arial Narrow" charset="0"/>
                <a:ea typeface="Arial Narrow" charset="0"/>
                <a:cs typeface="Arial Narrow" charset="0"/>
              </a:rPr>
              <a:t> »</a:t>
            </a:r>
            <a:endParaRPr lang="fr-FR" altLang="x-none" sz="1200" i="1" dirty="0">
              <a:latin typeface="Arial Narrow" charset="0"/>
              <a:ea typeface="Arial Narrow" charset="0"/>
              <a:cs typeface="Arial Narrow" charset="0"/>
            </a:endParaRPr>
          </a:p>
          <a:p>
            <a:r>
              <a:rPr lang="fr-FR" altLang="x-none" sz="1200" i="1" dirty="0" smtClean="0">
                <a:latin typeface="Arial Narrow" charset="0"/>
                <a:ea typeface="Arial Narrow" charset="0"/>
                <a:cs typeface="Arial Narrow" charset="0"/>
              </a:rPr>
              <a:t>Excavations 1972-1978</a:t>
            </a:r>
            <a:endParaRPr lang="fr-FR" altLang="x-none" sz="1200" i="1" dirty="0">
              <a:latin typeface="Arial Narrow" charset="0"/>
              <a:ea typeface="Arial Narrow" charset="0"/>
              <a:cs typeface="Arial Narrow" charset="0"/>
            </a:endParaRPr>
          </a:p>
        </p:txBody>
      </p:sp>
      <p:sp>
        <p:nvSpPr>
          <p:cNvPr id="16" name="ZoneTexte 15"/>
          <p:cNvSpPr txBox="1"/>
          <p:nvPr/>
        </p:nvSpPr>
        <p:spPr>
          <a:xfrm>
            <a:off x="26396" y="533675"/>
            <a:ext cx="8200921" cy="400110"/>
          </a:xfrm>
          <a:prstGeom prst="rect">
            <a:avLst/>
          </a:prstGeom>
          <a:noFill/>
        </p:spPr>
        <p:txBody>
          <a:bodyPr wrap="square" rtlCol="0">
            <a:spAutoFit/>
          </a:bodyPr>
          <a:lstStyle/>
          <a:p>
            <a:r>
              <a:rPr lang="en-GB" sz="2000" b="1" dirty="0" smtClean="0">
                <a:latin typeface="Arial Narrow"/>
                <a:cs typeface="Arial Narrow"/>
              </a:rPr>
              <a:t>Montagne Noire mining </a:t>
            </a:r>
            <a:r>
              <a:rPr lang="en-GB" sz="2000" b="1" dirty="0" smtClean="0">
                <a:latin typeface="Arial Narrow"/>
                <a:cs typeface="Arial Narrow"/>
              </a:rPr>
              <a:t>district</a:t>
            </a:r>
            <a:endParaRPr lang="en-GB" sz="2000" b="1" dirty="0" smtClean="0">
              <a:latin typeface="Arial Narrow"/>
              <a:cs typeface="Arial Narrow"/>
            </a:endParaRPr>
          </a:p>
        </p:txBody>
      </p:sp>
    </p:spTree>
    <p:extLst>
      <p:ext uri="{BB962C8B-B14F-4D97-AF65-F5344CB8AC3E}">
        <p14:creationId xmlns:p14="http://schemas.microsoft.com/office/powerpoint/2010/main" val="1526078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p:cNvSpPr txBox="1"/>
          <p:nvPr/>
        </p:nvSpPr>
        <p:spPr>
          <a:xfrm>
            <a:off x="26396" y="533675"/>
            <a:ext cx="8200921" cy="400110"/>
          </a:xfrm>
          <a:prstGeom prst="rect">
            <a:avLst/>
          </a:prstGeom>
          <a:noFill/>
        </p:spPr>
        <p:txBody>
          <a:bodyPr wrap="square" rtlCol="0">
            <a:spAutoFit/>
          </a:bodyPr>
          <a:lstStyle/>
          <a:p>
            <a:r>
              <a:rPr lang="en-GB" sz="2000" b="1" dirty="0" smtClean="0">
                <a:latin typeface="Arial Narrow"/>
                <a:cs typeface="Arial Narrow"/>
              </a:rPr>
              <a:t>Montagne Noire mining district hosted two kind of ores</a:t>
            </a:r>
          </a:p>
        </p:txBody>
      </p:sp>
      <p:grpSp>
        <p:nvGrpSpPr>
          <p:cNvPr id="18" name="Grouper 17"/>
          <p:cNvGrpSpPr/>
          <p:nvPr/>
        </p:nvGrpSpPr>
        <p:grpSpPr>
          <a:xfrm>
            <a:off x="7176518" y="962283"/>
            <a:ext cx="1967482" cy="1391915"/>
            <a:chOff x="3365289" y="4140200"/>
            <a:chExt cx="1967482" cy="1391915"/>
          </a:xfrm>
        </p:grpSpPr>
        <p:pic>
          <p:nvPicPr>
            <p:cNvPr id="6" name="Image 5" descr="Partie 2 Fig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65289" y="4140200"/>
              <a:ext cx="1871750" cy="1391915"/>
            </a:xfrm>
            <a:prstGeom prst="rect">
              <a:avLst/>
            </a:prstGeom>
          </p:spPr>
        </p:pic>
        <p:sp>
          <p:nvSpPr>
            <p:cNvPr id="12" name="ZoneTexte 11"/>
            <p:cNvSpPr txBox="1"/>
            <p:nvPr/>
          </p:nvSpPr>
          <p:spPr>
            <a:xfrm>
              <a:off x="4776208" y="5238035"/>
              <a:ext cx="556563" cy="246221"/>
            </a:xfrm>
            <a:prstGeom prst="rect">
              <a:avLst/>
            </a:prstGeom>
            <a:noFill/>
          </p:spPr>
          <p:txBody>
            <a:bodyPr wrap="none" rtlCol="0">
              <a:spAutoFit/>
            </a:bodyPr>
            <a:lstStyle/>
            <a:p>
              <a:r>
                <a:rPr lang="fr-FR" sz="1000" b="1" dirty="0" smtClean="0">
                  <a:solidFill>
                    <a:schemeClr val="bg1"/>
                  </a:solidFill>
                  <a:latin typeface="Arial Narrow"/>
                  <a:cs typeface="Arial Narrow"/>
                </a:rPr>
                <a:t>100 </a:t>
              </a:r>
              <a:r>
                <a:rPr lang="fr-FR" sz="1000" b="1" dirty="0" err="1" smtClean="0">
                  <a:solidFill>
                    <a:schemeClr val="bg1"/>
                  </a:solidFill>
                  <a:latin typeface="Arial Narrow"/>
                  <a:cs typeface="Arial Narrow"/>
                </a:rPr>
                <a:t>μm</a:t>
              </a:r>
              <a:endParaRPr lang="fr-FR" sz="1000" b="1" dirty="0">
                <a:solidFill>
                  <a:schemeClr val="bg1"/>
                </a:solidFill>
                <a:latin typeface="Arial Narrow"/>
                <a:cs typeface="Arial Narrow"/>
              </a:endParaRPr>
            </a:p>
          </p:txBody>
        </p:sp>
        <p:cxnSp>
          <p:nvCxnSpPr>
            <p:cNvPr id="15" name="Connecteur droit 14"/>
            <p:cNvCxnSpPr/>
            <p:nvPr/>
          </p:nvCxnSpPr>
          <p:spPr>
            <a:xfrm>
              <a:off x="4951771" y="5486077"/>
              <a:ext cx="203200" cy="158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grpSp>
        <p:nvGrpSpPr>
          <p:cNvPr id="17" name="Grouper 16"/>
          <p:cNvGrpSpPr/>
          <p:nvPr/>
        </p:nvGrpSpPr>
        <p:grpSpPr>
          <a:xfrm>
            <a:off x="7084268" y="3657424"/>
            <a:ext cx="1945432" cy="1399484"/>
            <a:chOff x="190500" y="4140200"/>
            <a:chExt cx="1945432" cy="1399484"/>
          </a:xfrm>
        </p:grpSpPr>
        <p:pic>
          <p:nvPicPr>
            <p:cNvPr id="7" name="Image 6" descr="Partie 2 Fig3.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4000" y="4140200"/>
              <a:ext cx="1881932" cy="1399484"/>
            </a:xfrm>
            <a:prstGeom prst="rect">
              <a:avLst/>
            </a:prstGeom>
          </p:spPr>
        </p:pic>
        <p:sp>
          <p:nvSpPr>
            <p:cNvPr id="13" name="ZoneTexte 12"/>
            <p:cNvSpPr txBox="1"/>
            <p:nvPr/>
          </p:nvSpPr>
          <p:spPr>
            <a:xfrm>
              <a:off x="190500" y="5235575"/>
              <a:ext cx="556563" cy="246221"/>
            </a:xfrm>
            <a:prstGeom prst="rect">
              <a:avLst/>
            </a:prstGeom>
            <a:noFill/>
          </p:spPr>
          <p:txBody>
            <a:bodyPr wrap="none" rtlCol="0">
              <a:spAutoFit/>
            </a:bodyPr>
            <a:lstStyle/>
            <a:p>
              <a:r>
                <a:rPr lang="fr-FR" sz="1000" b="1" dirty="0" smtClean="0">
                  <a:solidFill>
                    <a:schemeClr val="bg1"/>
                  </a:solidFill>
                  <a:latin typeface="Arial Narrow"/>
                  <a:cs typeface="Arial Narrow"/>
                </a:rPr>
                <a:t>100 </a:t>
              </a:r>
              <a:r>
                <a:rPr lang="fr-FR" sz="1000" b="1" dirty="0" err="1" smtClean="0">
                  <a:solidFill>
                    <a:schemeClr val="bg1"/>
                  </a:solidFill>
                  <a:latin typeface="Arial Narrow"/>
                  <a:cs typeface="Arial Narrow"/>
                </a:rPr>
                <a:t>μm</a:t>
              </a:r>
              <a:endParaRPr lang="fr-FR" sz="1000" b="1" dirty="0">
                <a:solidFill>
                  <a:schemeClr val="bg1"/>
                </a:solidFill>
                <a:latin typeface="Arial Narrow"/>
                <a:cs typeface="Arial Narrow"/>
              </a:endParaRPr>
            </a:p>
          </p:txBody>
        </p:sp>
        <p:cxnSp>
          <p:nvCxnSpPr>
            <p:cNvPr id="16" name="Connecteur droit 15"/>
            <p:cNvCxnSpPr/>
            <p:nvPr/>
          </p:nvCxnSpPr>
          <p:spPr>
            <a:xfrm>
              <a:off x="375132" y="5478139"/>
              <a:ext cx="203200" cy="158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22" name="Espace réservé du numéro de diapositive 21"/>
          <p:cNvSpPr>
            <a:spLocks noGrp="1"/>
          </p:cNvSpPr>
          <p:nvPr>
            <p:ph type="sldNum" sz="quarter" idx="12"/>
          </p:nvPr>
        </p:nvSpPr>
        <p:spPr/>
        <p:txBody>
          <a:bodyPr/>
          <a:lstStyle/>
          <a:p>
            <a:pPr>
              <a:defRPr/>
            </a:pPr>
            <a:fld id="{222D8A44-60A9-7147-8B4E-3356F412ED3A}" type="slidenum">
              <a:rPr lang="fr-FR" smtClean="0"/>
              <a:pPr>
                <a:defRPr/>
              </a:pPr>
              <a:t>20</a:t>
            </a:fld>
            <a:endParaRPr lang="fr-FR"/>
          </a:p>
        </p:txBody>
      </p:sp>
      <p:cxnSp>
        <p:nvCxnSpPr>
          <p:cNvPr id="27" name="Connecteur droit 26"/>
          <p:cNvCxnSpPr/>
          <p:nvPr/>
        </p:nvCxnSpPr>
        <p:spPr bwMode="auto">
          <a:xfrm>
            <a:off x="-15146" y="425451"/>
            <a:ext cx="9148763" cy="1588"/>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8" name="Rectangle 37"/>
          <p:cNvSpPr>
            <a:spLocks noChangeArrowheads="1"/>
          </p:cNvSpPr>
          <p:nvPr/>
        </p:nvSpPr>
        <p:spPr bwMode="auto">
          <a:xfrm>
            <a:off x="0" y="1589"/>
            <a:ext cx="9133617" cy="430887"/>
          </a:xfrm>
          <a:prstGeom prst="rect">
            <a:avLst/>
          </a:prstGeom>
          <a:noFill/>
          <a:ln w="9525">
            <a:noFill/>
            <a:miter lim="800000"/>
            <a:headEnd/>
            <a:tailEnd/>
          </a:ln>
        </p:spPr>
        <p:txBody>
          <a:bodyPr wrap="square">
            <a:prstTxWarp prst="textNoShape">
              <a:avLst/>
            </a:prstTxWarp>
            <a:spAutoFit/>
          </a:bodyPr>
          <a:lstStyle/>
          <a:p>
            <a:pPr marL="447661" lvl="2" indent="-447661"/>
            <a:r>
              <a:rPr lang="en-GB" sz="2200" b="1" dirty="0" smtClean="0">
                <a:latin typeface="Arial Narrow"/>
                <a:cs typeface="Arial Narrow"/>
              </a:rPr>
              <a:t>Iron metal production sites in South of France </a:t>
            </a:r>
            <a:r>
              <a:rPr lang="en-GB" sz="2200" b="1" dirty="0">
                <a:latin typeface="Arial Narrow"/>
                <a:cs typeface="Arial Narrow"/>
              </a:rPr>
              <a:t>(1</a:t>
            </a:r>
            <a:r>
              <a:rPr lang="en-GB" sz="2200" b="1" baseline="30000" dirty="0">
                <a:latin typeface="Arial Narrow"/>
                <a:cs typeface="Arial Narrow"/>
              </a:rPr>
              <a:t>st</a:t>
            </a:r>
            <a:r>
              <a:rPr lang="en-GB" sz="2200" b="1" dirty="0">
                <a:latin typeface="Arial Narrow"/>
                <a:cs typeface="Arial Narrow"/>
              </a:rPr>
              <a:t> c. BC to 2</a:t>
            </a:r>
            <a:r>
              <a:rPr lang="en-GB" sz="2200" b="1" baseline="30000" dirty="0">
                <a:latin typeface="Arial Narrow"/>
                <a:cs typeface="Arial Narrow"/>
              </a:rPr>
              <a:t>nd</a:t>
            </a:r>
            <a:r>
              <a:rPr lang="en-GB" sz="2200" b="1" dirty="0">
                <a:latin typeface="Arial Narrow"/>
                <a:cs typeface="Arial Narrow"/>
              </a:rPr>
              <a:t> c. AD)</a:t>
            </a:r>
            <a:endParaRPr lang="en-GB" sz="2200" i="1" dirty="0">
              <a:latin typeface="Arial Narrow"/>
              <a:cs typeface="Arial Narrow"/>
            </a:endParaRPr>
          </a:p>
        </p:txBody>
      </p:sp>
      <p:sp>
        <p:nvSpPr>
          <p:cNvPr id="19" name="ZoneTexte 18"/>
          <p:cNvSpPr txBox="1"/>
          <p:nvPr/>
        </p:nvSpPr>
        <p:spPr>
          <a:xfrm>
            <a:off x="7048500" y="2370682"/>
            <a:ext cx="2032801" cy="523220"/>
          </a:xfrm>
          <a:prstGeom prst="rect">
            <a:avLst/>
          </a:prstGeom>
          <a:noFill/>
        </p:spPr>
        <p:txBody>
          <a:bodyPr wrap="square" rtlCol="0">
            <a:spAutoFit/>
          </a:bodyPr>
          <a:lstStyle/>
          <a:p>
            <a:r>
              <a:rPr lang="fr-FR" sz="1400" i="1" dirty="0" err="1" smtClean="0">
                <a:solidFill>
                  <a:srgbClr val="000000"/>
                </a:solidFill>
                <a:latin typeface="Arial Narrow"/>
                <a:cs typeface="Arial Narrow"/>
              </a:rPr>
              <a:t>Gossan</a:t>
            </a:r>
            <a:r>
              <a:rPr lang="fr-FR" sz="1400" i="1" dirty="0" smtClean="0">
                <a:solidFill>
                  <a:srgbClr val="000000"/>
                </a:solidFill>
                <a:latin typeface="Arial Narrow"/>
                <a:cs typeface="Arial Narrow"/>
              </a:rPr>
              <a:t> </a:t>
            </a:r>
            <a:r>
              <a:rPr lang="fr-FR" sz="1400" i="1" dirty="0" err="1" smtClean="0">
                <a:solidFill>
                  <a:srgbClr val="000000"/>
                </a:solidFill>
                <a:latin typeface="Arial Narrow"/>
                <a:cs typeface="Arial Narrow"/>
              </a:rPr>
              <a:t>from</a:t>
            </a:r>
            <a:r>
              <a:rPr lang="fr-FR" sz="1400" i="1" dirty="0" smtClean="0">
                <a:solidFill>
                  <a:srgbClr val="000000"/>
                </a:solidFill>
                <a:latin typeface="Arial Narrow"/>
                <a:cs typeface="Arial Narrow"/>
              </a:rPr>
              <a:t> </a:t>
            </a:r>
            <a:r>
              <a:rPr lang="fr-FR" sz="1400" i="1" dirty="0" err="1" smtClean="0">
                <a:solidFill>
                  <a:srgbClr val="000000"/>
                </a:solidFill>
                <a:latin typeface="Arial Narrow"/>
                <a:cs typeface="Arial Narrow"/>
              </a:rPr>
              <a:t>primary</a:t>
            </a:r>
            <a:r>
              <a:rPr lang="fr-FR" sz="1400" i="1" dirty="0" smtClean="0">
                <a:solidFill>
                  <a:srgbClr val="000000"/>
                </a:solidFill>
                <a:latin typeface="Arial Narrow"/>
                <a:cs typeface="Arial Narrow"/>
              </a:rPr>
              <a:t> </a:t>
            </a:r>
            <a:r>
              <a:rPr lang="fr-FR" sz="1400" i="1" dirty="0" err="1" smtClean="0">
                <a:solidFill>
                  <a:srgbClr val="000000"/>
                </a:solidFill>
                <a:latin typeface="Arial Narrow"/>
                <a:cs typeface="Arial Narrow"/>
              </a:rPr>
              <a:t>sulfide</a:t>
            </a:r>
            <a:r>
              <a:rPr lang="fr-FR" sz="1400" i="1" dirty="0" smtClean="0">
                <a:solidFill>
                  <a:srgbClr val="000000"/>
                </a:solidFill>
                <a:latin typeface="Arial Narrow"/>
                <a:cs typeface="Arial Narrow"/>
              </a:rPr>
              <a:t> ore</a:t>
            </a:r>
            <a:endParaRPr lang="fr-FR" sz="1400" i="1" dirty="0">
              <a:solidFill>
                <a:srgbClr val="000000"/>
              </a:solidFill>
              <a:latin typeface="Arial Narrow"/>
              <a:cs typeface="Arial Narrow"/>
            </a:endParaRPr>
          </a:p>
        </p:txBody>
      </p:sp>
      <p:sp>
        <p:nvSpPr>
          <p:cNvPr id="20" name="ZoneTexte 19"/>
          <p:cNvSpPr txBox="1"/>
          <p:nvPr/>
        </p:nvSpPr>
        <p:spPr>
          <a:xfrm>
            <a:off x="7048500" y="5069608"/>
            <a:ext cx="2095500" cy="523220"/>
          </a:xfrm>
          <a:prstGeom prst="rect">
            <a:avLst/>
          </a:prstGeom>
          <a:noFill/>
        </p:spPr>
        <p:txBody>
          <a:bodyPr wrap="square" rtlCol="0">
            <a:spAutoFit/>
          </a:bodyPr>
          <a:lstStyle/>
          <a:p>
            <a:r>
              <a:rPr lang="fr-FR" sz="1400" i="1" dirty="0" err="1" smtClean="0">
                <a:solidFill>
                  <a:srgbClr val="000000"/>
                </a:solidFill>
                <a:latin typeface="Arial Narrow"/>
                <a:cs typeface="Arial Narrow"/>
              </a:rPr>
              <a:t>Gossan</a:t>
            </a:r>
            <a:r>
              <a:rPr lang="fr-FR" sz="1400" i="1" dirty="0" smtClean="0">
                <a:solidFill>
                  <a:srgbClr val="000000"/>
                </a:solidFill>
                <a:latin typeface="Arial Narrow"/>
                <a:cs typeface="Arial Narrow"/>
              </a:rPr>
              <a:t> </a:t>
            </a:r>
            <a:r>
              <a:rPr lang="fr-FR" sz="1400" i="1" dirty="0" err="1" smtClean="0">
                <a:solidFill>
                  <a:srgbClr val="000000"/>
                </a:solidFill>
                <a:latin typeface="Arial Narrow"/>
                <a:cs typeface="Arial Narrow"/>
              </a:rPr>
              <a:t>from</a:t>
            </a:r>
            <a:r>
              <a:rPr lang="fr-FR" sz="1400" i="1" dirty="0" smtClean="0">
                <a:solidFill>
                  <a:srgbClr val="000000"/>
                </a:solidFill>
                <a:latin typeface="Arial Narrow"/>
                <a:cs typeface="Arial Narrow"/>
              </a:rPr>
              <a:t> </a:t>
            </a:r>
            <a:r>
              <a:rPr lang="fr-FR" sz="1400" i="1" dirty="0" err="1" smtClean="0">
                <a:solidFill>
                  <a:srgbClr val="000000"/>
                </a:solidFill>
                <a:latin typeface="Arial Narrow"/>
                <a:cs typeface="Arial Narrow"/>
              </a:rPr>
              <a:t>primary</a:t>
            </a:r>
            <a:r>
              <a:rPr lang="fr-FR" sz="1400" i="1" dirty="0" smtClean="0">
                <a:solidFill>
                  <a:srgbClr val="000000"/>
                </a:solidFill>
                <a:latin typeface="Arial Narrow"/>
                <a:cs typeface="Arial Narrow"/>
              </a:rPr>
              <a:t> </a:t>
            </a:r>
            <a:r>
              <a:rPr lang="fr-FR" sz="1400" i="1" dirty="0" err="1" smtClean="0">
                <a:solidFill>
                  <a:srgbClr val="000000"/>
                </a:solidFill>
                <a:latin typeface="Arial Narrow"/>
                <a:cs typeface="Arial Narrow"/>
              </a:rPr>
              <a:t>carbonated</a:t>
            </a:r>
            <a:r>
              <a:rPr lang="fr-FR" sz="1400" i="1" dirty="0" smtClean="0">
                <a:solidFill>
                  <a:srgbClr val="000000"/>
                </a:solidFill>
                <a:latin typeface="Arial Narrow"/>
                <a:cs typeface="Arial Narrow"/>
              </a:rPr>
              <a:t> ore</a:t>
            </a:r>
            <a:endParaRPr lang="fr-FR" sz="1400" i="1" dirty="0">
              <a:solidFill>
                <a:srgbClr val="000000"/>
              </a:solidFill>
              <a:latin typeface="Arial Narrow"/>
              <a:cs typeface="Arial Narrow"/>
            </a:endParaRPr>
          </a:p>
        </p:txBody>
      </p:sp>
    </p:spTree>
  </p:cSld>
  <p:clrMapOvr>
    <a:masterClrMapping/>
  </p:clrMapOvr>
  <p:transition advTm="79533"/>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64267" y="1383957"/>
            <a:ext cx="4795364" cy="4000328"/>
          </a:xfrm>
          <a:prstGeom prst="rect">
            <a:avLst/>
          </a:prstGeom>
          <a:noFill/>
          <a:ln w="9525">
            <a:noFill/>
            <a:miter lim="800000"/>
            <a:headEnd/>
            <a:tailEnd/>
          </a:ln>
          <a:effectLst/>
        </p:spPr>
      </p:pic>
      <p:sp>
        <p:nvSpPr>
          <p:cNvPr id="10" name="ZoneTexte 9"/>
          <p:cNvSpPr txBox="1"/>
          <p:nvPr/>
        </p:nvSpPr>
        <p:spPr>
          <a:xfrm>
            <a:off x="26396" y="533675"/>
            <a:ext cx="8200921" cy="400110"/>
          </a:xfrm>
          <a:prstGeom prst="rect">
            <a:avLst/>
          </a:prstGeom>
          <a:noFill/>
        </p:spPr>
        <p:txBody>
          <a:bodyPr wrap="square" rtlCol="0">
            <a:spAutoFit/>
          </a:bodyPr>
          <a:lstStyle/>
          <a:p>
            <a:r>
              <a:rPr lang="en-GB" sz="2000" b="1" dirty="0" smtClean="0">
                <a:latin typeface="Arial Narrow"/>
                <a:cs typeface="Arial Narrow"/>
              </a:rPr>
              <a:t>Montagne Noire mining district hosted two kind of ores</a:t>
            </a:r>
          </a:p>
        </p:txBody>
      </p:sp>
      <p:sp>
        <p:nvSpPr>
          <p:cNvPr id="11" name="ZoneTexte 10"/>
          <p:cNvSpPr txBox="1"/>
          <p:nvPr/>
        </p:nvSpPr>
        <p:spPr>
          <a:xfrm>
            <a:off x="7048500" y="2370682"/>
            <a:ext cx="2032801" cy="523220"/>
          </a:xfrm>
          <a:prstGeom prst="rect">
            <a:avLst/>
          </a:prstGeom>
          <a:noFill/>
        </p:spPr>
        <p:txBody>
          <a:bodyPr wrap="square" rtlCol="0">
            <a:spAutoFit/>
          </a:bodyPr>
          <a:lstStyle/>
          <a:p>
            <a:r>
              <a:rPr lang="fr-FR" sz="1400" i="1" dirty="0" err="1" smtClean="0">
                <a:solidFill>
                  <a:srgbClr val="000000"/>
                </a:solidFill>
                <a:latin typeface="Arial Narrow"/>
                <a:cs typeface="Arial Narrow"/>
              </a:rPr>
              <a:t>Gossan</a:t>
            </a:r>
            <a:r>
              <a:rPr lang="fr-FR" sz="1400" i="1" dirty="0" smtClean="0">
                <a:solidFill>
                  <a:srgbClr val="000000"/>
                </a:solidFill>
                <a:latin typeface="Arial Narrow"/>
                <a:cs typeface="Arial Narrow"/>
              </a:rPr>
              <a:t> </a:t>
            </a:r>
            <a:r>
              <a:rPr lang="fr-FR" sz="1400" i="1" dirty="0" err="1" smtClean="0">
                <a:solidFill>
                  <a:srgbClr val="000000"/>
                </a:solidFill>
                <a:latin typeface="Arial Narrow"/>
                <a:cs typeface="Arial Narrow"/>
              </a:rPr>
              <a:t>from</a:t>
            </a:r>
            <a:r>
              <a:rPr lang="fr-FR" sz="1400" i="1" dirty="0" smtClean="0">
                <a:solidFill>
                  <a:srgbClr val="000000"/>
                </a:solidFill>
                <a:latin typeface="Arial Narrow"/>
                <a:cs typeface="Arial Narrow"/>
              </a:rPr>
              <a:t> </a:t>
            </a:r>
            <a:r>
              <a:rPr lang="fr-FR" sz="1400" i="1" dirty="0" err="1" smtClean="0">
                <a:solidFill>
                  <a:srgbClr val="000000"/>
                </a:solidFill>
                <a:latin typeface="Arial Narrow"/>
                <a:cs typeface="Arial Narrow"/>
              </a:rPr>
              <a:t>primary</a:t>
            </a:r>
            <a:r>
              <a:rPr lang="fr-FR" sz="1400" i="1" dirty="0" smtClean="0">
                <a:solidFill>
                  <a:srgbClr val="000000"/>
                </a:solidFill>
                <a:latin typeface="Arial Narrow"/>
                <a:cs typeface="Arial Narrow"/>
              </a:rPr>
              <a:t> </a:t>
            </a:r>
            <a:r>
              <a:rPr lang="fr-FR" sz="1400" i="1" dirty="0" err="1" smtClean="0">
                <a:solidFill>
                  <a:srgbClr val="000000"/>
                </a:solidFill>
                <a:latin typeface="Arial Narrow"/>
                <a:cs typeface="Arial Narrow"/>
              </a:rPr>
              <a:t>sulfide</a:t>
            </a:r>
            <a:r>
              <a:rPr lang="fr-FR" sz="1400" i="1" dirty="0" smtClean="0">
                <a:solidFill>
                  <a:srgbClr val="000000"/>
                </a:solidFill>
                <a:latin typeface="Arial Narrow"/>
                <a:cs typeface="Arial Narrow"/>
              </a:rPr>
              <a:t> ore</a:t>
            </a:r>
            <a:endParaRPr lang="fr-FR" sz="1400" i="1" dirty="0">
              <a:solidFill>
                <a:srgbClr val="000000"/>
              </a:solidFill>
              <a:latin typeface="Arial Narrow"/>
              <a:cs typeface="Arial Narrow"/>
            </a:endParaRPr>
          </a:p>
        </p:txBody>
      </p:sp>
      <p:grpSp>
        <p:nvGrpSpPr>
          <p:cNvPr id="18" name="Grouper 17"/>
          <p:cNvGrpSpPr/>
          <p:nvPr/>
        </p:nvGrpSpPr>
        <p:grpSpPr>
          <a:xfrm>
            <a:off x="7176518" y="962283"/>
            <a:ext cx="1967482" cy="1391915"/>
            <a:chOff x="3365289" y="4140200"/>
            <a:chExt cx="1967482" cy="1391915"/>
          </a:xfrm>
        </p:grpSpPr>
        <p:pic>
          <p:nvPicPr>
            <p:cNvPr id="6" name="Image 5" descr="Partie 2 Fig4.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65289" y="4140200"/>
              <a:ext cx="1871750" cy="1391915"/>
            </a:xfrm>
            <a:prstGeom prst="rect">
              <a:avLst/>
            </a:prstGeom>
          </p:spPr>
        </p:pic>
        <p:sp>
          <p:nvSpPr>
            <p:cNvPr id="12" name="ZoneTexte 11"/>
            <p:cNvSpPr txBox="1"/>
            <p:nvPr/>
          </p:nvSpPr>
          <p:spPr>
            <a:xfrm>
              <a:off x="4776208" y="5238035"/>
              <a:ext cx="556563" cy="246221"/>
            </a:xfrm>
            <a:prstGeom prst="rect">
              <a:avLst/>
            </a:prstGeom>
            <a:noFill/>
          </p:spPr>
          <p:txBody>
            <a:bodyPr wrap="none" rtlCol="0">
              <a:spAutoFit/>
            </a:bodyPr>
            <a:lstStyle/>
            <a:p>
              <a:r>
                <a:rPr lang="fr-FR" sz="1000" b="1" dirty="0" smtClean="0">
                  <a:solidFill>
                    <a:schemeClr val="bg1"/>
                  </a:solidFill>
                  <a:latin typeface="Arial Narrow"/>
                  <a:cs typeface="Arial Narrow"/>
                </a:rPr>
                <a:t>100 </a:t>
              </a:r>
              <a:r>
                <a:rPr lang="fr-FR" sz="1000" b="1" dirty="0" err="1" smtClean="0">
                  <a:solidFill>
                    <a:schemeClr val="bg1"/>
                  </a:solidFill>
                  <a:latin typeface="Arial Narrow"/>
                  <a:cs typeface="Arial Narrow"/>
                </a:rPr>
                <a:t>μm</a:t>
              </a:r>
              <a:endParaRPr lang="fr-FR" sz="1000" b="1" dirty="0">
                <a:solidFill>
                  <a:schemeClr val="bg1"/>
                </a:solidFill>
                <a:latin typeface="Arial Narrow"/>
                <a:cs typeface="Arial Narrow"/>
              </a:endParaRPr>
            </a:p>
          </p:txBody>
        </p:sp>
        <p:cxnSp>
          <p:nvCxnSpPr>
            <p:cNvPr id="15" name="Connecteur droit 14"/>
            <p:cNvCxnSpPr/>
            <p:nvPr/>
          </p:nvCxnSpPr>
          <p:spPr>
            <a:xfrm>
              <a:off x="4951771" y="5486077"/>
              <a:ext cx="203200" cy="158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22" name="Espace réservé du numéro de diapositive 21"/>
          <p:cNvSpPr>
            <a:spLocks noGrp="1"/>
          </p:cNvSpPr>
          <p:nvPr>
            <p:ph type="sldNum" sz="quarter" idx="12"/>
          </p:nvPr>
        </p:nvSpPr>
        <p:spPr/>
        <p:txBody>
          <a:bodyPr/>
          <a:lstStyle/>
          <a:p>
            <a:pPr>
              <a:defRPr/>
            </a:pPr>
            <a:fld id="{222D8A44-60A9-7147-8B4E-3356F412ED3A}" type="slidenum">
              <a:rPr lang="fr-FR" smtClean="0"/>
              <a:pPr>
                <a:defRPr/>
              </a:pPr>
              <a:t>21</a:t>
            </a:fld>
            <a:endParaRPr lang="fr-FR"/>
          </a:p>
        </p:txBody>
      </p:sp>
      <p:cxnSp>
        <p:nvCxnSpPr>
          <p:cNvPr id="27" name="Connecteur droit 26"/>
          <p:cNvCxnSpPr/>
          <p:nvPr/>
        </p:nvCxnSpPr>
        <p:spPr bwMode="auto">
          <a:xfrm>
            <a:off x="-15146" y="425451"/>
            <a:ext cx="9148763" cy="1588"/>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 name="Connecteur droit 18"/>
          <p:cNvCxnSpPr/>
          <p:nvPr/>
        </p:nvCxnSpPr>
        <p:spPr>
          <a:xfrm flipV="1">
            <a:off x="6936259" y="850203"/>
            <a:ext cx="2073909" cy="1678814"/>
          </a:xfrm>
          <a:prstGeom prst="line">
            <a:avLst/>
          </a:prstGeom>
          <a:ln>
            <a:solidFill>
              <a:srgbClr val="3664F2"/>
            </a:solidFill>
          </a:ln>
        </p:spPr>
        <p:style>
          <a:lnRef idx="2">
            <a:schemeClr val="accent1"/>
          </a:lnRef>
          <a:fillRef idx="0">
            <a:schemeClr val="accent1"/>
          </a:fillRef>
          <a:effectRef idx="1">
            <a:schemeClr val="accent1"/>
          </a:effectRef>
          <a:fontRef idx="minor">
            <a:schemeClr val="tx1"/>
          </a:fontRef>
        </p:style>
      </p:cxnSp>
      <p:sp>
        <p:nvSpPr>
          <p:cNvPr id="28" name="Ellipse 27"/>
          <p:cNvSpPr/>
          <p:nvPr/>
        </p:nvSpPr>
        <p:spPr>
          <a:xfrm rot="5400000">
            <a:off x="2535085" y="1880398"/>
            <a:ext cx="1189165" cy="707032"/>
          </a:xfrm>
          <a:prstGeom prst="ellipse">
            <a:avLst/>
          </a:prstGeom>
          <a:solidFill>
            <a:srgbClr val="0070C0">
              <a:alpha val="20000"/>
            </a:srgbClr>
          </a:solidFill>
          <a:ln w="12700" cap="flat" cmpd="sng" algn="ctr">
            <a:solidFill>
              <a:schemeClr val="tx2"/>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p:cNvSpPr txBox="1"/>
          <p:nvPr/>
        </p:nvSpPr>
        <p:spPr>
          <a:xfrm>
            <a:off x="1147144" y="1813896"/>
            <a:ext cx="1671532" cy="738664"/>
          </a:xfrm>
          <a:prstGeom prst="rect">
            <a:avLst/>
          </a:prstGeom>
          <a:noFill/>
        </p:spPr>
        <p:txBody>
          <a:bodyPr wrap="square" rtlCol="0">
            <a:spAutoFit/>
          </a:bodyPr>
          <a:lstStyle/>
          <a:p>
            <a:r>
              <a:rPr lang="fr-FR" sz="1400" i="1" dirty="0" err="1" smtClean="0">
                <a:solidFill>
                  <a:schemeClr val="tx2"/>
                </a:solidFill>
                <a:latin typeface="Arial Narrow"/>
                <a:cs typeface="Arial Narrow"/>
              </a:rPr>
              <a:t>Gossan</a:t>
            </a:r>
            <a:r>
              <a:rPr lang="fr-FR" sz="1400" i="1" dirty="0" smtClean="0">
                <a:solidFill>
                  <a:schemeClr val="tx2"/>
                </a:solidFill>
                <a:latin typeface="Arial Narrow"/>
                <a:cs typeface="Arial Narrow"/>
              </a:rPr>
              <a:t> </a:t>
            </a:r>
            <a:r>
              <a:rPr lang="fr-FR" sz="1400" i="1" dirty="0" err="1" smtClean="0">
                <a:solidFill>
                  <a:schemeClr val="tx2"/>
                </a:solidFill>
                <a:latin typeface="Arial Narrow"/>
                <a:cs typeface="Arial Narrow"/>
              </a:rPr>
              <a:t>from</a:t>
            </a:r>
            <a:r>
              <a:rPr lang="fr-FR" sz="1400" i="1" dirty="0" smtClean="0">
                <a:solidFill>
                  <a:schemeClr val="tx2"/>
                </a:solidFill>
                <a:latin typeface="Arial Narrow"/>
                <a:cs typeface="Arial Narrow"/>
              </a:rPr>
              <a:t> </a:t>
            </a:r>
            <a:r>
              <a:rPr lang="fr-FR" sz="1400" i="1" dirty="0" err="1" smtClean="0">
                <a:solidFill>
                  <a:schemeClr val="tx2"/>
                </a:solidFill>
                <a:latin typeface="Arial Narrow"/>
                <a:cs typeface="Arial Narrow"/>
              </a:rPr>
              <a:t>primary</a:t>
            </a:r>
            <a:r>
              <a:rPr lang="fr-FR" sz="1400" i="1" dirty="0" smtClean="0">
                <a:solidFill>
                  <a:schemeClr val="tx2"/>
                </a:solidFill>
                <a:latin typeface="Arial Narrow"/>
                <a:cs typeface="Arial Narrow"/>
              </a:rPr>
              <a:t> </a:t>
            </a:r>
          </a:p>
          <a:p>
            <a:r>
              <a:rPr lang="fr-FR" sz="1400" i="1" dirty="0" err="1" smtClean="0">
                <a:solidFill>
                  <a:schemeClr val="tx2"/>
                </a:solidFill>
                <a:latin typeface="Arial Narrow"/>
                <a:cs typeface="Arial Narrow"/>
              </a:rPr>
              <a:t>sulfide</a:t>
            </a:r>
            <a:r>
              <a:rPr lang="fr-FR" sz="1400" i="1" dirty="0" smtClean="0">
                <a:solidFill>
                  <a:schemeClr val="tx2"/>
                </a:solidFill>
                <a:latin typeface="Arial Narrow"/>
                <a:cs typeface="Arial Narrow"/>
              </a:rPr>
              <a:t> ores</a:t>
            </a:r>
          </a:p>
          <a:p>
            <a:endParaRPr lang="fr-FR" sz="1400" i="1" dirty="0" smtClean="0">
              <a:solidFill>
                <a:schemeClr val="tx2"/>
              </a:solidFill>
              <a:latin typeface="Arial Narrow"/>
              <a:cs typeface="Arial Narrow"/>
            </a:endParaRPr>
          </a:p>
        </p:txBody>
      </p:sp>
      <p:sp>
        <p:nvSpPr>
          <p:cNvPr id="32" name="Ellipse 31"/>
          <p:cNvSpPr/>
          <p:nvPr/>
        </p:nvSpPr>
        <p:spPr>
          <a:xfrm rot="5400000">
            <a:off x="1614018" y="3714233"/>
            <a:ext cx="1368678" cy="708454"/>
          </a:xfrm>
          <a:prstGeom prst="ellipse">
            <a:avLst/>
          </a:prstGeom>
          <a:solidFill>
            <a:srgbClr val="FF0000">
              <a:alpha val="20000"/>
            </a:srgbClr>
          </a:solidFill>
          <a:ln w="12700"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ZoneTexte 32"/>
          <p:cNvSpPr txBox="1"/>
          <p:nvPr/>
        </p:nvSpPr>
        <p:spPr>
          <a:xfrm>
            <a:off x="3724935" y="3837627"/>
            <a:ext cx="1998196" cy="523220"/>
          </a:xfrm>
          <a:prstGeom prst="rect">
            <a:avLst/>
          </a:prstGeom>
          <a:noFill/>
        </p:spPr>
        <p:txBody>
          <a:bodyPr wrap="square" rtlCol="0">
            <a:spAutoFit/>
          </a:bodyPr>
          <a:lstStyle/>
          <a:p>
            <a:r>
              <a:rPr lang="fr-FR" sz="1400" i="1" dirty="0" err="1" smtClean="0">
                <a:solidFill>
                  <a:srgbClr val="FF0000"/>
                </a:solidFill>
                <a:latin typeface="Arial Narrow"/>
                <a:cs typeface="Arial Narrow"/>
              </a:rPr>
              <a:t>Gossan</a:t>
            </a:r>
            <a:r>
              <a:rPr lang="fr-FR" sz="1400" i="1" dirty="0" smtClean="0">
                <a:solidFill>
                  <a:srgbClr val="FF0000"/>
                </a:solidFill>
                <a:latin typeface="Arial Narrow"/>
                <a:cs typeface="Arial Narrow"/>
              </a:rPr>
              <a:t> </a:t>
            </a:r>
            <a:r>
              <a:rPr lang="fr-FR" sz="1400" i="1" dirty="0" err="1" smtClean="0">
                <a:solidFill>
                  <a:srgbClr val="FF0000"/>
                </a:solidFill>
                <a:latin typeface="Arial Narrow"/>
                <a:cs typeface="Arial Narrow"/>
              </a:rPr>
              <a:t>from</a:t>
            </a:r>
            <a:r>
              <a:rPr lang="fr-FR" sz="1400" i="1" dirty="0" smtClean="0">
                <a:solidFill>
                  <a:srgbClr val="FF0000"/>
                </a:solidFill>
                <a:latin typeface="Arial Narrow"/>
                <a:cs typeface="Arial Narrow"/>
              </a:rPr>
              <a:t> </a:t>
            </a:r>
            <a:r>
              <a:rPr lang="fr-FR" sz="1400" i="1" dirty="0" err="1" smtClean="0">
                <a:solidFill>
                  <a:srgbClr val="FF0000"/>
                </a:solidFill>
                <a:latin typeface="Arial Narrow"/>
                <a:cs typeface="Arial Narrow"/>
              </a:rPr>
              <a:t>primary</a:t>
            </a:r>
            <a:r>
              <a:rPr lang="fr-FR" sz="1400" i="1" dirty="0" smtClean="0">
                <a:solidFill>
                  <a:srgbClr val="FF0000"/>
                </a:solidFill>
                <a:latin typeface="Arial Narrow"/>
                <a:cs typeface="Arial Narrow"/>
              </a:rPr>
              <a:t> </a:t>
            </a:r>
            <a:r>
              <a:rPr lang="fr-FR" sz="1400" i="1" dirty="0" err="1" smtClean="0">
                <a:solidFill>
                  <a:srgbClr val="FF0000"/>
                </a:solidFill>
                <a:latin typeface="Arial Narrow"/>
                <a:cs typeface="Arial Narrow"/>
              </a:rPr>
              <a:t>carbonated</a:t>
            </a:r>
            <a:r>
              <a:rPr lang="fr-FR" sz="1400" i="1" dirty="0" smtClean="0">
                <a:solidFill>
                  <a:srgbClr val="FF0000"/>
                </a:solidFill>
                <a:latin typeface="Arial Narrow"/>
                <a:cs typeface="Arial Narrow"/>
              </a:rPr>
              <a:t> ores</a:t>
            </a:r>
          </a:p>
        </p:txBody>
      </p:sp>
      <p:sp>
        <p:nvSpPr>
          <p:cNvPr id="41" name="ZoneTexte 40"/>
          <p:cNvSpPr txBox="1"/>
          <p:nvPr/>
        </p:nvSpPr>
        <p:spPr>
          <a:xfrm>
            <a:off x="7048500" y="5069608"/>
            <a:ext cx="2095500" cy="523220"/>
          </a:xfrm>
          <a:prstGeom prst="rect">
            <a:avLst/>
          </a:prstGeom>
          <a:noFill/>
        </p:spPr>
        <p:txBody>
          <a:bodyPr wrap="square" rtlCol="0">
            <a:spAutoFit/>
          </a:bodyPr>
          <a:lstStyle/>
          <a:p>
            <a:r>
              <a:rPr lang="fr-FR" sz="1400" i="1" dirty="0" err="1" smtClean="0">
                <a:solidFill>
                  <a:srgbClr val="000000"/>
                </a:solidFill>
                <a:latin typeface="Arial Narrow"/>
                <a:cs typeface="Arial Narrow"/>
              </a:rPr>
              <a:t>Gossan</a:t>
            </a:r>
            <a:r>
              <a:rPr lang="fr-FR" sz="1400" i="1" dirty="0" smtClean="0">
                <a:solidFill>
                  <a:srgbClr val="000000"/>
                </a:solidFill>
                <a:latin typeface="Arial Narrow"/>
                <a:cs typeface="Arial Narrow"/>
              </a:rPr>
              <a:t> </a:t>
            </a:r>
            <a:r>
              <a:rPr lang="fr-FR" sz="1400" i="1" dirty="0" err="1" smtClean="0">
                <a:solidFill>
                  <a:srgbClr val="000000"/>
                </a:solidFill>
                <a:latin typeface="Arial Narrow"/>
                <a:cs typeface="Arial Narrow"/>
              </a:rPr>
              <a:t>from</a:t>
            </a:r>
            <a:r>
              <a:rPr lang="fr-FR" sz="1400" i="1" dirty="0" smtClean="0">
                <a:solidFill>
                  <a:srgbClr val="000000"/>
                </a:solidFill>
                <a:latin typeface="Arial Narrow"/>
                <a:cs typeface="Arial Narrow"/>
              </a:rPr>
              <a:t> </a:t>
            </a:r>
            <a:r>
              <a:rPr lang="fr-FR" sz="1400" i="1" dirty="0" err="1" smtClean="0">
                <a:solidFill>
                  <a:srgbClr val="000000"/>
                </a:solidFill>
                <a:latin typeface="Arial Narrow"/>
                <a:cs typeface="Arial Narrow"/>
              </a:rPr>
              <a:t>primary</a:t>
            </a:r>
            <a:r>
              <a:rPr lang="fr-FR" sz="1400" i="1" dirty="0" smtClean="0">
                <a:solidFill>
                  <a:srgbClr val="000000"/>
                </a:solidFill>
                <a:latin typeface="Arial Narrow"/>
                <a:cs typeface="Arial Narrow"/>
              </a:rPr>
              <a:t> </a:t>
            </a:r>
            <a:r>
              <a:rPr lang="fr-FR" sz="1400" i="1" dirty="0" err="1" smtClean="0">
                <a:solidFill>
                  <a:srgbClr val="000000"/>
                </a:solidFill>
                <a:latin typeface="Arial Narrow"/>
                <a:cs typeface="Arial Narrow"/>
              </a:rPr>
              <a:t>carbonated</a:t>
            </a:r>
            <a:r>
              <a:rPr lang="fr-FR" sz="1400" i="1" dirty="0" smtClean="0">
                <a:solidFill>
                  <a:srgbClr val="000000"/>
                </a:solidFill>
                <a:latin typeface="Arial Narrow"/>
                <a:cs typeface="Arial Narrow"/>
              </a:rPr>
              <a:t> ore</a:t>
            </a:r>
            <a:endParaRPr lang="fr-FR" sz="1400" i="1" dirty="0">
              <a:solidFill>
                <a:srgbClr val="000000"/>
              </a:solidFill>
              <a:latin typeface="Arial Narrow"/>
              <a:cs typeface="Arial Narrow"/>
            </a:endParaRPr>
          </a:p>
        </p:txBody>
      </p:sp>
      <p:grpSp>
        <p:nvGrpSpPr>
          <p:cNvPr id="42" name="Grouper 41"/>
          <p:cNvGrpSpPr/>
          <p:nvPr/>
        </p:nvGrpSpPr>
        <p:grpSpPr>
          <a:xfrm>
            <a:off x="7084268" y="3657424"/>
            <a:ext cx="1945432" cy="1399484"/>
            <a:chOff x="190500" y="4140200"/>
            <a:chExt cx="1945432" cy="1399484"/>
          </a:xfrm>
        </p:grpSpPr>
        <p:pic>
          <p:nvPicPr>
            <p:cNvPr id="43" name="Image 42" descr="Partie 2 Fig3.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4000" y="4140200"/>
              <a:ext cx="1881932" cy="1399484"/>
            </a:xfrm>
            <a:prstGeom prst="rect">
              <a:avLst/>
            </a:prstGeom>
          </p:spPr>
        </p:pic>
        <p:sp>
          <p:nvSpPr>
            <p:cNvPr id="44" name="ZoneTexte 43"/>
            <p:cNvSpPr txBox="1"/>
            <p:nvPr/>
          </p:nvSpPr>
          <p:spPr>
            <a:xfrm>
              <a:off x="190500" y="5235575"/>
              <a:ext cx="556563" cy="246221"/>
            </a:xfrm>
            <a:prstGeom prst="rect">
              <a:avLst/>
            </a:prstGeom>
            <a:noFill/>
          </p:spPr>
          <p:txBody>
            <a:bodyPr wrap="none" rtlCol="0">
              <a:spAutoFit/>
            </a:bodyPr>
            <a:lstStyle/>
            <a:p>
              <a:r>
                <a:rPr lang="fr-FR" sz="1000" b="1" dirty="0" smtClean="0">
                  <a:solidFill>
                    <a:schemeClr val="bg1"/>
                  </a:solidFill>
                  <a:latin typeface="Arial Narrow"/>
                  <a:cs typeface="Arial Narrow"/>
                </a:rPr>
                <a:t>100 </a:t>
              </a:r>
              <a:r>
                <a:rPr lang="fr-FR" sz="1000" b="1" dirty="0" err="1" smtClean="0">
                  <a:solidFill>
                    <a:schemeClr val="bg1"/>
                  </a:solidFill>
                  <a:latin typeface="Arial Narrow"/>
                  <a:cs typeface="Arial Narrow"/>
                </a:rPr>
                <a:t>μm</a:t>
              </a:r>
              <a:endParaRPr lang="fr-FR" sz="1000" b="1" dirty="0">
                <a:solidFill>
                  <a:schemeClr val="bg1"/>
                </a:solidFill>
                <a:latin typeface="Arial Narrow"/>
                <a:cs typeface="Arial Narrow"/>
              </a:endParaRPr>
            </a:p>
          </p:txBody>
        </p:sp>
        <p:cxnSp>
          <p:nvCxnSpPr>
            <p:cNvPr id="45" name="Connecteur droit 44"/>
            <p:cNvCxnSpPr/>
            <p:nvPr/>
          </p:nvCxnSpPr>
          <p:spPr>
            <a:xfrm>
              <a:off x="375132" y="5478139"/>
              <a:ext cx="203200" cy="158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21" name="ZoneTexte 20"/>
          <p:cNvSpPr txBox="1"/>
          <p:nvPr/>
        </p:nvSpPr>
        <p:spPr>
          <a:xfrm>
            <a:off x="4526970" y="5333286"/>
            <a:ext cx="1196161" cy="276999"/>
          </a:xfrm>
          <a:prstGeom prst="rect">
            <a:avLst/>
          </a:prstGeom>
          <a:noFill/>
        </p:spPr>
        <p:txBody>
          <a:bodyPr wrap="none" rtlCol="0">
            <a:spAutoFit/>
          </a:bodyPr>
          <a:lstStyle/>
          <a:p>
            <a:r>
              <a:rPr lang="fr-FR" sz="1200" i="1" dirty="0" smtClean="0">
                <a:latin typeface="Arial Narrow" charset="0"/>
                <a:ea typeface="Arial Narrow" charset="0"/>
                <a:cs typeface="Arial Narrow" charset="0"/>
              </a:rPr>
              <a:t>(</a:t>
            </a:r>
            <a:r>
              <a:rPr lang="fr-FR" sz="1200" i="1" dirty="0" err="1" smtClean="0">
                <a:latin typeface="Arial Narrow" charset="0"/>
                <a:ea typeface="Arial Narrow" charset="0"/>
                <a:cs typeface="Arial Narrow" charset="0"/>
              </a:rPr>
              <a:t>Milot</a:t>
            </a:r>
            <a:r>
              <a:rPr lang="fr-FR" sz="1200" i="1" dirty="0" smtClean="0">
                <a:latin typeface="Arial Narrow" charset="0"/>
                <a:ea typeface="Arial Narrow" charset="0"/>
                <a:cs typeface="Arial Narrow" charset="0"/>
              </a:rPr>
              <a:t> et al., 2016)</a:t>
            </a:r>
            <a:endParaRPr lang="fr-FR" sz="1200" i="1" dirty="0">
              <a:latin typeface="Arial Narrow" charset="0"/>
              <a:ea typeface="Arial Narrow" charset="0"/>
              <a:cs typeface="Arial Narrow" charset="0"/>
            </a:endParaRPr>
          </a:p>
        </p:txBody>
      </p:sp>
      <p:sp>
        <p:nvSpPr>
          <p:cNvPr id="46" name="Rectangle 45"/>
          <p:cNvSpPr>
            <a:spLocks noChangeArrowheads="1"/>
          </p:cNvSpPr>
          <p:nvPr/>
        </p:nvSpPr>
        <p:spPr bwMode="auto">
          <a:xfrm>
            <a:off x="0" y="1589"/>
            <a:ext cx="9133617" cy="430887"/>
          </a:xfrm>
          <a:prstGeom prst="rect">
            <a:avLst/>
          </a:prstGeom>
          <a:noFill/>
          <a:ln w="9525">
            <a:noFill/>
            <a:miter lim="800000"/>
            <a:headEnd/>
            <a:tailEnd/>
          </a:ln>
        </p:spPr>
        <p:txBody>
          <a:bodyPr wrap="square">
            <a:prstTxWarp prst="textNoShape">
              <a:avLst/>
            </a:prstTxWarp>
            <a:spAutoFit/>
          </a:bodyPr>
          <a:lstStyle/>
          <a:p>
            <a:pPr marL="447661" lvl="2" indent="-447661"/>
            <a:r>
              <a:rPr lang="en-GB" sz="2200" b="1" dirty="0" smtClean="0">
                <a:latin typeface="Arial Narrow"/>
                <a:cs typeface="Arial Narrow"/>
              </a:rPr>
              <a:t>Iron metal production sites in South of France (1</a:t>
            </a:r>
            <a:r>
              <a:rPr lang="en-GB" sz="2200" b="1" baseline="30000" dirty="0" smtClean="0">
                <a:latin typeface="Arial Narrow"/>
                <a:cs typeface="Arial Narrow"/>
              </a:rPr>
              <a:t>st</a:t>
            </a:r>
            <a:r>
              <a:rPr lang="en-GB" sz="2200" b="1" dirty="0" smtClean="0">
                <a:latin typeface="Arial Narrow"/>
                <a:cs typeface="Arial Narrow"/>
              </a:rPr>
              <a:t> c. BC to 2</a:t>
            </a:r>
            <a:r>
              <a:rPr lang="en-GB" sz="2200" b="1" baseline="30000" dirty="0" smtClean="0">
                <a:latin typeface="Arial Narrow"/>
                <a:cs typeface="Arial Narrow"/>
              </a:rPr>
              <a:t>nd</a:t>
            </a:r>
            <a:r>
              <a:rPr lang="en-GB" sz="2200" b="1" dirty="0" smtClean="0">
                <a:latin typeface="Arial Narrow"/>
                <a:cs typeface="Arial Narrow"/>
              </a:rPr>
              <a:t> c. AD)</a:t>
            </a:r>
            <a:endParaRPr lang="en-GB" sz="2200" i="1" dirty="0">
              <a:latin typeface="Arial Narrow"/>
              <a:cs typeface="Arial Narrow"/>
            </a:endParaRPr>
          </a:p>
        </p:txBody>
      </p:sp>
      <p:sp>
        <p:nvSpPr>
          <p:cNvPr id="2" name="ZoneTexte 1"/>
          <p:cNvSpPr txBox="1"/>
          <p:nvPr/>
        </p:nvSpPr>
        <p:spPr>
          <a:xfrm>
            <a:off x="428368" y="6194854"/>
            <a:ext cx="7789312" cy="369332"/>
          </a:xfrm>
          <a:prstGeom prst="rect">
            <a:avLst/>
          </a:prstGeom>
          <a:noFill/>
        </p:spPr>
        <p:txBody>
          <a:bodyPr wrap="none" rtlCol="0">
            <a:spAutoFit/>
          </a:bodyPr>
          <a:lstStyle/>
          <a:p>
            <a:r>
              <a:rPr lang="en-GB" b="1" dirty="0" smtClean="0">
                <a:latin typeface="Arial Narrow" charset="0"/>
                <a:ea typeface="Arial Narrow" charset="0"/>
                <a:cs typeface="Arial Narrow" charset="0"/>
              </a:rPr>
              <a:t>=&gt; Refining the traceability thanks to the use of ores exploited by ancient miners </a:t>
            </a:r>
            <a:endParaRPr lang="en-GB" b="1" dirty="0">
              <a:latin typeface="Arial Narrow" charset="0"/>
              <a:ea typeface="Arial Narrow" charset="0"/>
              <a:cs typeface="Arial Narrow" charset="0"/>
            </a:endParaRPr>
          </a:p>
        </p:txBody>
      </p:sp>
    </p:spTree>
    <p:extLst>
      <p:ext uri="{BB962C8B-B14F-4D97-AF65-F5344CB8AC3E}">
        <p14:creationId xmlns:p14="http://schemas.microsoft.com/office/powerpoint/2010/main" val="910297865"/>
      </p:ext>
    </p:extLst>
  </p:cSld>
  <p:clrMapOvr>
    <a:masterClrMapping/>
  </p:clrMapOvr>
  <p:transition advTm="79533"/>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222D8A44-60A9-7147-8B4E-3356F412ED3A}" type="slidenum">
              <a:rPr lang="fr-FR" smtClean="0"/>
              <a:pPr>
                <a:defRPr/>
              </a:pPr>
              <a:t>22</a:t>
            </a:fld>
            <a:endParaRPr lang="fr-FR"/>
          </a:p>
        </p:txBody>
      </p:sp>
      <p:cxnSp>
        <p:nvCxnSpPr>
          <p:cNvPr id="5" name="Connecteur droit 4"/>
          <p:cNvCxnSpPr/>
          <p:nvPr/>
        </p:nvCxnSpPr>
        <p:spPr bwMode="auto">
          <a:xfrm>
            <a:off x="-15146" y="425451"/>
            <a:ext cx="9148763" cy="1588"/>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Rectangle 5"/>
          <p:cNvSpPr>
            <a:spLocks noChangeArrowheads="1"/>
          </p:cNvSpPr>
          <p:nvPr/>
        </p:nvSpPr>
        <p:spPr bwMode="auto">
          <a:xfrm>
            <a:off x="0" y="1589"/>
            <a:ext cx="9133617" cy="430887"/>
          </a:xfrm>
          <a:prstGeom prst="rect">
            <a:avLst/>
          </a:prstGeom>
          <a:noFill/>
          <a:ln w="9525">
            <a:noFill/>
            <a:miter lim="800000"/>
            <a:headEnd/>
            <a:tailEnd/>
          </a:ln>
        </p:spPr>
        <p:txBody>
          <a:bodyPr wrap="square">
            <a:prstTxWarp prst="textNoShape">
              <a:avLst/>
            </a:prstTxWarp>
            <a:spAutoFit/>
          </a:bodyPr>
          <a:lstStyle/>
          <a:p>
            <a:pPr marL="447661" lvl="2" indent="-447661"/>
            <a:r>
              <a:rPr lang="en-GB" sz="2200" b="1" dirty="0" smtClean="0">
                <a:latin typeface="Arial Narrow"/>
                <a:cs typeface="Arial Narrow"/>
              </a:rPr>
              <a:t>Gold – silver production during Celtic period in France (6</a:t>
            </a:r>
            <a:r>
              <a:rPr lang="en-GB" sz="2200" b="1" baseline="30000" dirty="0" smtClean="0">
                <a:latin typeface="Arial Narrow"/>
                <a:cs typeface="Arial Narrow"/>
              </a:rPr>
              <a:t>th</a:t>
            </a:r>
            <a:r>
              <a:rPr lang="en-GB" sz="2200" b="1" dirty="0" smtClean="0">
                <a:latin typeface="Arial Narrow"/>
                <a:cs typeface="Arial Narrow"/>
              </a:rPr>
              <a:t> to 3</a:t>
            </a:r>
            <a:r>
              <a:rPr lang="en-GB" sz="2200" b="1" baseline="30000" dirty="0" smtClean="0">
                <a:latin typeface="Arial Narrow"/>
                <a:cs typeface="Arial Narrow"/>
              </a:rPr>
              <a:t>rd</a:t>
            </a:r>
            <a:r>
              <a:rPr lang="en-GB" sz="2200" b="1" dirty="0" smtClean="0">
                <a:latin typeface="Arial Narrow"/>
                <a:cs typeface="Arial Narrow"/>
              </a:rPr>
              <a:t> c. BC)</a:t>
            </a:r>
            <a:endParaRPr lang="en-GB" sz="2200" i="1" dirty="0">
              <a:latin typeface="Arial Narrow"/>
              <a:cs typeface="Arial Narrow"/>
            </a:endParaRPr>
          </a:p>
        </p:txBody>
      </p:sp>
      <p:pic>
        <p:nvPicPr>
          <p:cNvPr id="9" name="Image 8"/>
          <p:cNvPicPr/>
          <p:nvPr/>
        </p:nvPicPr>
        <p:blipFill rotWithShape="1">
          <a:blip r:embed="rId2" cstate="screen">
            <a:extLst>
              <a:ext uri="{28A0092B-C50C-407E-A947-70E740481C1C}">
                <a14:useLocalDpi xmlns:a14="http://schemas.microsoft.com/office/drawing/2010/main"/>
              </a:ext>
            </a:extLst>
          </a:blip>
          <a:srcRect l="1909" t="2565" r="4057" b="48403"/>
          <a:stretch/>
        </p:blipFill>
        <p:spPr>
          <a:xfrm>
            <a:off x="-1" y="427039"/>
            <a:ext cx="5049795" cy="3906064"/>
          </a:xfrm>
          <a:prstGeom prst="rect">
            <a:avLst/>
          </a:prstGeom>
        </p:spPr>
      </p:pic>
      <p:sp>
        <p:nvSpPr>
          <p:cNvPr id="10" name="ZoneTexte 9"/>
          <p:cNvSpPr txBox="1"/>
          <p:nvPr/>
        </p:nvSpPr>
        <p:spPr>
          <a:xfrm>
            <a:off x="3963407" y="5669251"/>
            <a:ext cx="4225003" cy="369332"/>
          </a:xfrm>
          <a:prstGeom prst="rect">
            <a:avLst/>
          </a:prstGeom>
          <a:noFill/>
        </p:spPr>
        <p:txBody>
          <a:bodyPr wrap="square" rtlCol="0">
            <a:spAutoFit/>
          </a:bodyPr>
          <a:lstStyle/>
          <a:p>
            <a:r>
              <a:rPr lang="en-GB" b="1" dirty="0" smtClean="0">
                <a:latin typeface="Arial Narrow" charset="0"/>
                <a:ea typeface="Arial Narrow" charset="0"/>
                <a:cs typeface="Arial Narrow" charset="0"/>
              </a:rPr>
              <a:t>A minimum of 74 tons of produced gold</a:t>
            </a:r>
          </a:p>
        </p:txBody>
      </p:sp>
      <p:sp>
        <p:nvSpPr>
          <p:cNvPr id="11" name="ZoneTexte 10"/>
          <p:cNvSpPr txBox="1"/>
          <p:nvPr/>
        </p:nvSpPr>
        <p:spPr>
          <a:xfrm>
            <a:off x="7726624" y="4971355"/>
            <a:ext cx="1417376" cy="276999"/>
          </a:xfrm>
          <a:prstGeom prst="rect">
            <a:avLst/>
          </a:prstGeom>
          <a:noFill/>
        </p:spPr>
        <p:txBody>
          <a:bodyPr wrap="none" rtlCol="0">
            <a:spAutoFit/>
          </a:bodyPr>
          <a:lstStyle/>
          <a:p>
            <a:r>
              <a:rPr lang="fr-FR" sz="1200" i="1" dirty="0" smtClean="0">
                <a:latin typeface="Arial Narrow" charset="0"/>
                <a:ea typeface="Arial Narrow" charset="0"/>
                <a:cs typeface="Arial Narrow" charset="0"/>
              </a:rPr>
              <a:t>(</a:t>
            </a:r>
            <a:r>
              <a:rPr lang="fr-FR" sz="1200" i="1" dirty="0" err="1" smtClean="0">
                <a:latin typeface="Arial Narrow" charset="0"/>
                <a:ea typeface="Arial Narrow" charset="0"/>
                <a:cs typeface="Arial Narrow" charset="0"/>
              </a:rPr>
              <a:t>Cauuet</a:t>
            </a:r>
            <a:r>
              <a:rPr lang="fr-FR" sz="1200" i="1" dirty="0" smtClean="0">
                <a:latin typeface="Arial Narrow" charset="0"/>
                <a:ea typeface="Arial Narrow" charset="0"/>
                <a:cs typeface="Arial Narrow" charset="0"/>
              </a:rPr>
              <a:t>, 1999 ; 2005)</a:t>
            </a:r>
            <a:endParaRPr lang="fr-FR" sz="1200" i="1" dirty="0">
              <a:latin typeface="Arial Narrow" charset="0"/>
              <a:ea typeface="Arial Narrow" charset="0"/>
              <a:cs typeface="Arial Narrow" charset="0"/>
            </a:endParaRPr>
          </a:p>
        </p:txBody>
      </p:sp>
      <p:pic>
        <p:nvPicPr>
          <p:cNvPr id="12" name="Image 11"/>
          <p:cNvPicPr/>
          <p:nvPr/>
        </p:nvPicPr>
        <p:blipFill rotWithShape="1">
          <a:blip r:embed="rId2" cstate="screen">
            <a:extLst>
              <a:ext uri="{28A0092B-C50C-407E-A947-70E740481C1C}">
                <a14:useLocalDpi xmlns:a14="http://schemas.microsoft.com/office/drawing/2010/main"/>
              </a:ext>
            </a:extLst>
          </a:blip>
          <a:srcRect l="1909" t="51871" r="47364" b="14156"/>
          <a:stretch/>
        </p:blipFill>
        <p:spPr>
          <a:xfrm>
            <a:off x="356283" y="4136964"/>
            <a:ext cx="2930613" cy="2794740"/>
          </a:xfrm>
          <a:prstGeom prst="rect">
            <a:avLst/>
          </a:prstGeom>
        </p:spPr>
      </p:pic>
      <p:pic>
        <p:nvPicPr>
          <p:cNvPr id="13" name="Image 12"/>
          <p:cNvPicPr/>
          <p:nvPr/>
        </p:nvPicPr>
        <p:blipFill rotWithShape="1">
          <a:blip r:embed="rId2" cstate="screen">
            <a:extLst>
              <a:ext uri="{28A0092B-C50C-407E-A947-70E740481C1C}">
                <a14:useLocalDpi xmlns:a14="http://schemas.microsoft.com/office/drawing/2010/main"/>
              </a:ext>
            </a:extLst>
          </a:blip>
          <a:srcRect l="53300" t="51871" r="4057" b="14156"/>
          <a:stretch/>
        </p:blipFill>
        <p:spPr>
          <a:xfrm>
            <a:off x="5536836" y="419262"/>
            <a:ext cx="3590691" cy="4539915"/>
          </a:xfrm>
          <a:prstGeom prst="rect">
            <a:avLst/>
          </a:prstGeom>
        </p:spPr>
      </p:pic>
    </p:spTree>
    <p:extLst>
      <p:ext uri="{BB962C8B-B14F-4D97-AF65-F5344CB8AC3E}">
        <p14:creationId xmlns:p14="http://schemas.microsoft.com/office/powerpoint/2010/main" val="11141791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222D8A44-60A9-7147-8B4E-3356F412ED3A}" type="slidenum">
              <a:rPr lang="fr-FR" smtClean="0"/>
              <a:pPr>
                <a:defRPr/>
              </a:pPr>
              <a:t>23</a:t>
            </a:fld>
            <a:endParaRPr lang="fr-FR"/>
          </a:p>
        </p:txBody>
      </p:sp>
      <p:cxnSp>
        <p:nvCxnSpPr>
          <p:cNvPr id="3" name="Connecteur droit 2"/>
          <p:cNvCxnSpPr/>
          <p:nvPr/>
        </p:nvCxnSpPr>
        <p:spPr bwMode="auto">
          <a:xfrm>
            <a:off x="-15146" y="425451"/>
            <a:ext cx="9148763" cy="1588"/>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 name="Rectangle 3"/>
          <p:cNvSpPr>
            <a:spLocks noChangeArrowheads="1"/>
          </p:cNvSpPr>
          <p:nvPr/>
        </p:nvSpPr>
        <p:spPr bwMode="auto">
          <a:xfrm>
            <a:off x="0" y="1589"/>
            <a:ext cx="9133617" cy="430887"/>
          </a:xfrm>
          <a:prstGeom prst="rect">
            <a:avLst/>
          </a:prstGeom>
          <a:noFill/>
          <a:ln w="9525">
            <a:noFill/>
            <a:miter lim="800000"/>
            <a:headEnd/>
            <a:tailEnd/>
          </a:ln>
        </p:spPr>
        <p:txBody>
          <a:bodyPr wrap="square">
            <a:prstTxWarp prst="textNoShape">
              <a:avLst/>
            </a:prstTxWarp>
            <a:spAutoFit/>
          </a:bodyPr>
          <a:lstStyle/>
          <a:p>
            <a:pPr marL="447661" lvl="2" indent="-447661"/>
            <a:r>
              <a:rPr lang="en-GB" sz="2200" b="1" dirty="0" smtClean="0">
                <a:latin typeface="Arial Narrow"/>
                <a:cs typeface="Arial Narrow"/>
              </a:rPr>
              <a:t>Gold – silver production during Celtic period in France (6</a:t>
            </a:r>
            <a:r>
              <a:rPr lang="en-GB" sz="2200" b="1" baseline="30000" dirty="0" smtClean="0">
                <a:latin typeface="Arial Narrow"/>
                <a:cs typeface="Arial Narrow"/>
              </a:rPr>
              <a:t>th</a:t>
            </a:r>
            <a:r>
              <a:rPr lang="en-GB" sz="2200" b="1" dirty="0" smtClean="0">
                <a:latin typeface="Arial Narrow"/>
                <a:cs typeface="Arial Narrow"/>
              </a:rPr>
              <a:t> to 3</a:t>
            </a:r>
            <a:r>
              <a:rPr lang="en-GB" sz="2200" b="1" baseline="30000" dirty="0" smtClean="0">
                <a:latin typeface="Arial Narrow"/>
                <a:cs typeface="Arial Narrow"/>
              </a:rPr>
              <a:t>rd</a:t>
            </a:r>
            <a:r>
              <a:rPr lang="en-GB" sz="2200" b="1" dirty="0" smtClean="0">
                <a:latin typeface="Arial Narrow"/>
                <a:cs typeface="Arial Narrow"/>
              </a:rPr>
              <a:t> c. BC)</a:t>
            </a:r>
            <a:endParaRPr lang="en-GB" sz="2200" i="1" dirty="0">
              <a:latin typeface="Arial Narrow"/>
              <a:cs typeface="Arial Narrow"/>
            </a:endParaRPr>
          </a:p>
        </p:txBody>
      </p:sp>
      <p:pic>
        <p:nvPicPr>
          <p:cNvPr id="5" name="Image 4"/>
          <p:cNvPicPr/>
          <p:nvPr/>
        </p:nvPicPr>
        <p:blipFill rotWithShape="1">
          <a:blip r:embed="rId2" cstate="screen">
            <a:extLst>
              <a:ext uri="{28A0092B-C50C-407E-A947-70E740481C1C}">
                <a14:useLocalDpi xmlns:a14="http://schemas.microsoft.com/office/drawing/2010/main"/>
              </a:ext>
            </a:extLst>
          </a:blip>
          <a:srcRect l="47944" t="63148" r="9691" b="23126"/>
          <a:stretch/>
        </p:blipFill>
        <p:spPr>
          <a:xfrm>
            <a:off x="5333995" y="3027596"/>
            <a:ext cx="2438400" cy="691978"/>
          </a:xfrm>
          <a:prstGeom prst="rect">
            <a:avLst/>
          </a:prstGeom>
        </p:spPr>
      </p:pic>
      <p:sp>
        <p:nvSpPr>
          <p:cNvPr id="8" name="ZoneTexte 7"/>
          <p:cNvSpPr txBox="1"/>
          <p:nvPr/>
        </p:nvSpPr>
        <p:spPr>
          <a:xfrm>
            <a:off x="3962532" y="3680190"/>
            <a:ext cx="1372492" cy="276999"/>
          </a:xfrm>
          <a:prstGeom prst="rect">
            <a:avLst/>
          </a:prstGeom>
          <a:noFill/>
        </p:spPr>
        <p:txBody>
          <a:bodyPr wrap="none" rtlCol="0">
            <a:spAutoFit/>
          </a:bodyPr>
          <a:lstStyle/>
          <a:p>
            <a:r>
              <a:rPr lang="fr-FR" sz="1200" i="1" smtClean="0">
                <a:latin typeface="Arial Narrow" charset="0"/>
                <a:ea typeface="Arial Narrow" charset="0"/>
                <a:cs typeface="Arial Narrow" charset="0"/>
              </a:rPr>
              <a:t>(Baron </a:t>
            </a:r>
            <a:r>
              <a:rPr lang="fr-FR" sz="1200" i="1" dirty="0" smtClean="0">
                <a:latin typeface="Arial Narrow" charset="0"/>
                <a:ea typeface="Arial Narrow" charset="0"/>
                <a:cs typeface="Arial Narrow" charset="0"/>
              </a:rPr>
              <a:t>et al., in </a:t>
            </a:r>
            <a:r>
              <a:rPr lang="fr-FR" sz="1200" i="1" dirty="0" err="1" smtClean="0">
                <a:latin typeface="Arial Narrow" charset="0"/>
                <a:ea typeface="Arial Narrow" charset="0"/>
                <a:cs typeface="Arial Narrow" charset="0"/>
              </a:rPr>
              <a:t>prep</a:t>
            </a:r>
            <a:r>
              <a:rPr lang="fr-FR" sz="1200" i="1" dirty="0" smtClean="0">
                <a:latin typeface="Arial Narrow" charset="0"/>
                <a:ea typeface="Arial Narrow" charset="0"/>
                <a:cs typeface="Arial Narrow" charset="0"/>
              </a:rPr>
              <a:t>)</a:t>
            </a:r>
            <a:endParaRPr lang="fr-FR" sz="1200" i="1" dirty="0">
              <a:latin typeface="Arial Narrow" charset="0"/>
              <a:ea typeface="Arial Narrow" charset="0"/>
              <a:cs typeface="Arial Narrow" charset="0"/>
            </a:endParaRPr>
          </a:p>
        </p:txBody>
      </p:sp>
      <p:grpSp>
        <p:nvGrpSpPr>
          <p:cNvPr id="21" name="Grouper 20"/>
          <p:cNvGrpSpPr/>
          <p:nvPr/>
        </p:nvGrpSpPr>
        <p:grpSpPr>
          <a:xfrm>
            <a:off x="-2062" y="1307332"/>
            <a:ext cx="5336057" cy="2403243"/>
            <a:chOff x="187412" y="1274380"/>
            <a:chExt cx="5336057" cy="2403243"/>
          </a:xfrm>
        </p:grpSpPr>
        <p:grpSp>
          <p:nvGrpSpPr>
            <p:cNvPr id="20" name="Grouper 19"/>
            <p:cNvGrpSpPr/>
            <p:nvPr/>
          </p:nvGrpSpPr>
          <p:grpSpPr>
            <a:xfrm>
              <a:off x="2846170" y="1274380"/>
              <a:ext cx="2677299" cy="2399124"/>
              <a:chOff x="3571103" y="2201726"/>
              <a:chExt cx="2677299" cy="2399124"/>
            </a:xfrm>
          </p:grpSpPr>
          <p:pic>
            <p:nvPicPr>
              <p:cNvPr id="7" name="Image 6"/>
              <p:cNvPicPr/>
              <p:nvPr/>
            </p:nvPicPr>
            <p:blipFill rotWithShape="1">
              <a:blip r:embed="rId2" cstate="screen">
                <a:extLst>
                  <a:ext uri="{28A0092B-C50C-407E-A947-70E740481C1C}">
                    <a14:useLocalDpi xmlns:a14="http://schemas.microsoft.com/office/drawing/2010/main"/>
                  </a:ext>
                </a:extLst>
              </a:blip>
              <a:srcRect l="1051" t="1427" r="52433" b="50984"/>
              <a:stretch/>
            </p:blipFill>
            <p:spPr>
              <a:xfrm>
                <a:off x="3571103" y="2201726"/>
                <a:ext cx="2677299" cy="2399124"/>
              </a:xfrm>
              <a:prstGeom prst="rect">
                <a:avLst/>
              </a:prstGeom>
            </p:spPr>
          </p:pic>
          <p:sp>
            <p:nvSpPr>
              <p:cNvPr id="10" name="Ellipse 9"/>
              <p:cNvSpPr/>
              <p:nvPr/>
            </p:nvSpPr>
            <p:spPr>
              <a:xfrm>
                <a:off x="4394890" y="2566102"/>
                <a:ext cx="444843" cy="436606"/>
              </a:xfrm>
              <a:prstGeom prst="ellipse">
                <a:avLst/>
              </a:prstGeom>
              <a:solidFill>
                <a:srgbClr val="FEA016">
                  <a:alpha val="50000"/>
                </a:srgbClr>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Ellipse 10"/>
              <p:cNvSpPr/>
              <p:nvPr/>
            </p:nvSpPr>
            <p:spPr>
              <a:xfrm rot="20426530">
                <a:off x="4876352" y="2445154"/>
                <a:ext cx="886051" cy="403654"/>
              </a:xfrm>
              <a:prstGeom prst="ellipse">
                <a:avLst/>
              </a:prstGeom>
              <a:solidFill>
                <a:schemeClr val="bg1">
                  <a:lumMod val="50000"/>
                  <a:alpha val="50000"/>
                </a:schemeClr>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grpSp>
          <p:nvGrpSpPr>
            <p:cNvPr id="19" name="Grouper 18"/>
            <p:cNvGrpSpPr/>
            <p:nvPr/>
          </p:nvGrpSpPr>
          <p:grpSpPr>
            <a:xfrm>
              <a:off x="187412" y="1274380"/>
              <a:ext cx="2656702" cy="2403243"/>
              <a:chOff x="278028" y="2201726"/>
              <a:chExt cx="2656702" cy="2403243"/>
            </a:xfrm>
          </p:grpSpPr>
          <p:pic>
            <p:nvPicPr>
              <p:cNvPr id="6" name="Image 5"/>
              <p:cNvPicPr/>
              <p:nvPr/>
            </p:nvPicPr>
            <p:blipFill rotWithShape="1">
              <a:blip r:embed="rId2" cstate="screen">
                <a:extLst>
                  <a:ext uri="{28A0092B-C50C-407E-A947-70E740481C1C}">
                    <a14:useLocalDpi xmlns:a14="http://schemas.microsoft.com/office/drawing/2010/main"/>
                  </a:ext>
                </a:extLst>
              </a:blip>
              <a:srcRect l="51933" t="1427" r="1909" b="50901"/>
              <a:stretch/>
            </p:blipFill>
            <p:spPr>
              <a:xfrm>
                <a:off x="278028" y="2201726"/>
                <a:ext cx="2656702" cy="2403243"/>
              </a:xfrm>
              <a:prstGeom prst="rect">
                <a:avLst/>
              </a:prstGeom>
            </p:spPr>
          </p:pic>
          <p:sp>
            <p:nvSpPr>
              <p:cNvPr id="9" name="Ellipse 8"/>
              <p:cNvSpPr/>
              <p:nvPr/>
            </p:nvSpPr>
            <p:spPr>
              <a:xfrm>
                <a:off x="1128586" y="3748233"/>
                <a:ext cx="444843" cy="436606"/>
              </a:xfrm>
              <a:prstGeom prst="ellipse">
                <a:avLst/>
              </a:prstGeom>
              <a:solidFill>
                <a:srgbClr val="FEA016">
                  <a:alpha val="50000"/>
                </a:srgbClr>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2" name="Ellipse 11"/>
              <p:cNvSpPr/>
              <p:nvPr/>
            </p:nvSpPr>
            <p:spPr>
              <a:xfrm rot="19404530">
                <a:off x="1567046" y="3333252"/>
                <a:ext cx="886051" cy="601496"/>
              </a:xfrm>
              <a:prstGeom prst="ellipse">
                <a:avLst/>
              </a:prstGeom>
              <a:solidFill>
                <a:schemeClr val="bg1">
                  <a:lumMod val="50000"/>
                  <a:alpha val="50000"/>
                </a:schemeClr>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grpSp>
      <p:sp>
        <p:nvSpPr>
          <p:cNvPr id="15" name="ZoneTexte 14"/>
          <p:cNvSpPr txBox="1"/>
          <p:nvPr/>
        </p:nvSpPr>
        <p:spPr>
          <a:xfrm>
            <a:off x="0" y="4207186"/>
            <a:ext cx="7225055" cy="2031325"/>
          </a:xfrm>
          <a:prstGeom prst="rect">
            <a:avLst/>
          </a:prstGeom>
          <a:noFill/>
        </p:spPr>
        <p:txBody>
          <a:bodyPr wrap="none" rtlCol="0">
            <a:spAutoFit/>
          </a:bodyPr>
          <a:lstStyle/>
          <a:p>
            <a:r>
              <a:rPr lang="en-GB" b="1" dirty="0" smtClean="0">
                <a:latin typeface="Arial Narrow" charset="0"/>
                <a:ea typeface="Arial Narrow" charset="0"/>
                <a:cs typeface="Arial Narrow" charset="0"/>
              </a:rPr>
              <a:t>Phase 1 : ores exploited by ancient miners (the richest ores in gold and silver)</a:t>
            </a:r>
          </a:p>
          <a:p>
            <a:endParaRPr lang="en-GB" b="1" dirty="0" smtClean="0">
              <a:latin typeface="Arial Narrow" charset="0"/>
              <a:ea typeface="Arial Narrow" charset="0"/>
              <a:cs typeface="Arial Narrow" charset="0"/>
            </a:endParaRPr>
          </a:p>
          <a:p>
            <a:r>
              <a:rPr lang="en-GB" b="1" dirty="0" smtClean="0">
                <a:latin typeface="Arial Narrow" charset="0"/>
                <a:ea typeface="Arial Narrow" charset="0"/>
                <a:cs typeface="Arial Narrow" charset="0"/>
              </a:rPr>
              <a:t>Phase 2 : ores not exploited by ancient miners</a:t>
            </a:r>
          </a:p>
          <a:p>
            <a:endParaRPr lang="en-GB" b="1" dirty="0" smtClean="0">
              <a:latin typeface="Arial Narrow" charset="0"/>
              <a:ea typeface="Arial Narrow" charset="0"/>
              <a:cs typeface="Arial Narrow" charset="0"/>
            </a:endParaRPr>
          </a:p>
          <a:p>
            <a:endParaRPr lang="en-GB" b="1" dirty="0">
              <a:latin typeface="Arial Narrow" charset="0"/>
              <a:ea typeface="Arial Narrow" charset="0"/>
              <a:cs typeface="Arial Narrow" charset="0"/>
            </a:endParaRPr>
          </a:p>
          <a:p>
            <a:r>
              <a:rPr lang="en-GB" b="1" dirty="0" smtClean="0">
                <a:latin typeface="Arial Narrow" charset="0"/>
                <a:ea typeface="Arial Narrow" charset="0"/>
                <a:cs typeface="Arial Narrow" charset="0"/>
              </a:rPr>
              <a:t>	=&gt; narrow the isotopic signature of </a:t>
            </a:r>
          </a:p>
          <a:p>
            <a:r>
              <a:rPr lang="en-GB" b="1" dirty="0">
                <a:latin typeface="Arial Narrow" charset="0"/>
                <a:ea typeface="Arial Narrow" charset="0"/>
                <a:cs typeface="Arial Narrow" charset="0"/>
              </a:rPr>
              <a:t>	</a:t>
            </a:r>
            <a:r>
              <a:rPr lang="en-GB" b="1" dirty="0" smtClean="0">
                <a:latin typeface="Arial Narrow" charset="0"/>
                <a:ea typeface="Arial Narrow" charset="0"/>
                <a:cs typeface="Arial Narrow" charset="0"/>
              </a:rPr>
              <a:t>     production</a:t>
            </a:r>
            <a:endParaRPr lang="en-GB" b="1" dirty="0">
              <a:latin typeface="Arial Narrow" charset="0"/>
              <a:ea typeface="Arial Narrow" charset="0"/>
              <a:cs typeface="Arial Narrow" charset="0"/>
            </a:endParaRPr>
          </a:p>
        </p:txBody>
      </p:sp>
      <p:sp>
        <p:nvSpPr>
          <p:cNvPr id="22" name="ZoneTexte 21"/>
          <p:cNvSpPr txBox="1"/>
          <p:nvPr/>
        </p:nvSpPr>
        <p:spPr>
          <a:xfrm>
            <a:off x="8114551" y="2775247"/>
            <a:ext cx="1029449" cy="276999"/>
          </a:xfrm>
          <a:prstGeom prst="rect">
            <a:avLst/>
          </a:prstGeom>
          <a:noFill/>
        </p:spPr>
        <p:txBody>
          <a:bodyPr wrap="none" rtlCol="0">
            <a:spAutoFit/>
          </a:bodyPr>
          <a:lstStyle/>
          <a:p>
            <a:r>
              <a:rPr lang="fr-FR" sz="1200" i="1" dirty="0" smtClean="0">
                <a:latin typeface="Arial Narrow" charset="0"/>
                <a:ea typeface="Arial Narrow" charset="0"/>
                <a:cs typeface="Arial Narrow" charset="0"/>
              </a:rPr>
              <a:t>(</a:t>
            </a:r>
            <a:r>
              <a:rPr lang="fr-FR" sz="1200" i="1" dirty="0" err="1" smtClean="0">
                <a:latin typeface="Arial Narrow" charset="0"/>
                <a:ea typeface="Arial Narrow" charset="0"/>
                <a:cs typeface="Arial Narrow" charset="0"/>
              </a:rPr>
              <a:t>Cauuet</a:t>
            </a:r>
            <a:r>
              <a:rPr lang="fr-FR" sz="1200" i="1" dirty="0" smtClean="0">
                <a:latin typeface="Arial Narrow" charset="0"/>
                <a:ea typeface="Arial Narrow" charset="0"/>
                <a:cs typeface="Arial Narrow" charset="0"/>
              </a:rPr>
              <a:t>, 2005)</a:t>
            </a:r>
            <a:endParaRPr lang="fr-FR" sz="1200" i="1" dirty="0">
              <a:latin typeface="Arial Narrow" charset="0"/>
              <a:ea typeface="Arial Narrow" charset="0"/>
              <a:cs typeface="Arial Narrow" charset="0"/>
            </a:endParaRPr>
          </a:p>
        </p:txBody>
      </p:sp>
      <p:pic>
        <p:nvPicPr>
          <p:cNvPr id="23" name="Image 8" descr="20100315144252_00007.jpg"/>
          <p:cNvPicPr>
            <a:picLocks noChangeAspect="1"/>
          </p:cNvPicPr>
          <p:nvPr/>
        </p:nvPicPr>
        <p:blipFill>
          <a:blip r:embed="rId3">
            <a:extLst>
              <a:ext uri="{28A0092B-C50C-407E-A947-70E740481C1C}">
                <a14:useLocalDpi xmlns:a14="http://schemas.microsoft.com/office/drawing/2010/main" val="0"/>
              </a:ext>
            </a:extLst>
          </a:blip>
          <a:srcRect t="24727"/>
          <a:stretch>
            <a:fillRect/>
          </a:stretch>
        </p:blipFill>
        <p:spPr bwMode="auto">
          <a:xfrm>
            <a:off x="5267925" y="471001"/>
            <a:ext cx="3865537" cy="2328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Image 7" descr="20100315144252_00006.jpg"/>
          <p:cNvPicPr>
            <a:picLocks noChangeAspect="1"/>
          </p:cNvPicPr>
          <p:nvPr/>
        </p:nvPicPr>
        <p:blipFill rotWithShape="1">
          <a:blip r:embed="rId4">
            <a:extLst>
              <a:ext uri="{28A0092B-C50C-407E-A947-70E740481C1C}">
                <a14:useLocalDpi xmlns:a14="http://schemas.microsoft.com/office/drawing/2010/main" val="0"/>
              </a:ext>
            </a:extLst>
          </a:blip>
          <a:srcRect l="14882"/>
          <a:stretch/>
        </p:blipFill>
        <p:spPr bwMode="auto">
          <a:xfrm>
            <a:off x="4283676" y="4681592"/>
            <a:ext cx="4849786" cy="2166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ZoneTexte 24"/>
          <p:cNvSpPr txBox="1"/>
          <p:nvPr/>
        </p:nvSpPr>
        <p:spPr>
          <a:xfrm>
            <a:off x="4283676" y="6538912"/>
            <a:ext cx="1029449" cy="276999"/>
          </a:xfrm>
          <a:prstGeom prst="rect">
            <a:avLst/>
          </a:prstGeom>
          <a:noFill/>
        </p:spPr>
        <p:txBody>
          <a:bodyPr wrap="none" rtlCol="0">
            <a:spAutoFit/>
          </a:bodyPr>
          <a:lstStyle/>
          <a:p>
            <a:r>
              <a:rPr lang="fr-FR" sz="1200" i="1" dirty="0" smtClean="0">
                <a:latin typeface="Arial Narrow" charset="0"/>
                <a:ea typeface="Arial Narrow" charset="0"/>
                <a:cs typeface="Arial Narrow" charset="0"/>
              </a:rPr>
              <a:t>(</a:t>
            </a:r>
            <a:r>
              <a:rPr lang="fr-FR" sz="1200" i="1" dirty="0" err="1" smtClean="0">
                <a:latin typeface="Arial Narrow" charset="0"/>
                <a:ea typeface="Arial Narrow" charset="0"/>
                <a:cs typeface="Arial Narrow" charset="0"/>
              </a:rPr>
              <a:t>Cauuet</a:t>
            </a:r>
            <a:r>
              <a:rPr lang="fr-FR" sz="1200" i="1" dirty="0" smtClean="0">
                <a:latin typeface="Arial Narrow" charset="0"/>
                <a:ea typeface="Arial Narrow" charset="0"/>
                <a:cs typeface="Arial Narrow" charset="0"/>
              </a:rPr>
              <a:t>, 2005)</a:t>
            </a:r>
            <a:endParaRPr lang="fr-FR" sz="1200" i="1" dirty="0">
              <a:latin typeface="Arial Narrow" charset="0"/>
              <a:ea typeface="Arial Narrow" charset="0"/>
              <a:cs typeface="Arial Narrow" charset="0"/>
            </a:endParaRPr>
          </a:p>
        </p:txBody>
      </p:sp>
    </p:spTree>
    <p:extLst>
      <p:ext uri="{BB962C8B-B14F-4D97-AF65-F5344CB8AC3E}">
        <p14:creationId xmlns:p14="http://schemas.microsoft.com/office/powerpoint/2010/main" val="15001304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4" descr="Panorama_mica"/>
          <p:cNvPicPr>
            <a:picLocks noChangeAspect="1" noChangeArrowheads="1"/>
          </p:cNvPicPr>
          <p:nvPr/>
        </p:nvPicPr>
        <p:blipFill>
          <a:blip r:embed="rId3" cstate="screen">
            <a:alphaModFix amt="70000"/>
            <a:extLst>
              <a:ext uri="{28A0092B-C50C-407E-A947-70E740481C1C}">
                <a14:useLocalDpi xmlns:a14="http://schemas.microsoft.com/office/drawing/2010/main"/>
              </a:ext>
            </a:extLst>
          </a:blip>
          <a:srcRect/>
          <a:stretch>
            <a:fillRect/>
          </a:stretch>
        </p:blipFill>
        <p:spPr bwMode="auto">
          <a:xfrm>
            <a:off x="-1" y="427038"/>
            <a:ext cx="9133617" cy="6430961"/>
          </a:xfrm>
          <a:prstGeom prst="rect">
            <a:avLst/>
          </a:prstGeom>
          <a:noFill/>
          <a:ln w="25400">
            <a:solidFill>
              <a:schemeClr val="tx1"/>
            </a:solidFill>
            <a:miter lim="800000"/>
            <a:headEnd/>
            <a:tailEnd/>
          </a:ln>
          <a:effectLst>
            <a:softEdge rad="12700"/>
          </a:effectLst>
        </p:spPr>
      </p:pic>
      <p:pic>
        <p:nvPicPr>
          <p:cNvPr id="8" name="Image 26" descr="Colonne de Trajan.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551854" y="427037"/>
            <a:ext cx="1594158" cy="2246594"/>
          </a:xfrm>
          <a:prstGeom prst="rect">
            <a:avLst/>
          </a:prstGeom>
          <a:noFill/>
          <a:ln w="22225">
            <a:solidFill>
              <a:schemeClr val="tx1"/>
            </a:solidFill>
            <a:round/>
            <a:headEnd/>
            <a:tailEnd/>
          </a:ln>
          <a:effectLst>
            <a:softEdge rad="12700"/>
          </a:effectLst>
        </p:spPr>
      </p:pic>
      <p:sp>
        <p:nvSpPr>
          <p:cNvPr id="9" name="Rectangle 11"/>
          <p:cNvSpPr>
            <a:spLocks noChangeArrowheads="1"/>
          </p:cNvSpPr>
          <p:nvPr/>
        </p:nvSpPr>
        <p:spPr bwMode="auto">
          <a:xfrm>
            <a:off x="7361977" y="2694484"/>
            <a:ext cx="1771639" cy="461665"/>
          </a:xfrm>
          <a:prstGeom prst="rect">
            <a:avLst/>
          </a:prstGeom>
          <a:noFill/>
          <a:ln w="9525">
            <a:noFill/>
            <a:miter lim="800000"/>
            <a:headEnd/>
            <a:tailEnd/>
          </a:ln>
        </p:spPr>
        <p:txBody>
          <a:bodyPr wrap="none">
            <a:prstTxWarp prst="textNoShape">
              <a:avLst/>
            </a:prstTxWarp>
            <a:spAutoFit/>
          </a:bodyPr>
          <a:lstStyle/>
          <a:p>
            <a:r>
              <a:rPr lang="en-GB" sz="1200" i="1" dirty="0" smtClean="0">
                <a:latin typeface="Arial Narrow" pitchFamily="-60" charset="0"/>
                <a:ea typeface="Arial Narrow" pitchFamily="-60" charset="0"/>
                <a:cs typeface="Arial Narrow" pitchFamily="-60" charset="0"/>
              </a:rPr>
              <a:t>Trajan’s column, Rome </a:t>
            </a:r>
          </a:p>
          <a:p>
            <a:r>
              <a:rPr lang="en-GB" sz="1200" i="1" dirty="0" smtClean="0">
                <a:latin typeface="Arial Narrow" pitchFamily="-60" charset="0"/>
                <a:ea typeface="Arial Narrow" pitchFamily="-60" charset="0"/>
                <a:cs typeface="Arial Narrow" pitchFamily="-60" charset="0"/>
              </a:rPr>
              <a:t>=&gt; Praise of Dacia conquest</a:t>
            </a:r>
            <a:endParaRPr lang="en-GB" sz="1200" i="1" dirty="0">
              <a:latin typeface="Arial Narrow" pitchFamily="-60" charset="0"/>
              <a:ea typeface="Arial Narrow" pitchFamily="-60" charset="0"/>
              <a:cs typeface="Arial Narrow" pitchFamily="-60" charset="0"/>
            </a:endParaRPr>
          </a:p>
        </p:txBody>
      </p:sp>
      <p:sp>
        <p:nvSpPr>
          <p:cNvPr id="2" name="ZoneTexte 1"/>
          <p:cNvSpPr txBox="1"/>
          <p:nvPr/>
        </p:nvSpPr>
        <p:spPr>
          <a:xfrm>
            <a:off x="0" y="4900876"/>
            <a:ext cx="9133616" cy="1477328"/>
          </a:xfrm>
          <a:prstGeom prst="rect">
            <a:avLst/>
          </a:prstGeom>
          <a:noFill/>
        </p:spPr>
        <p:txBody>
          <a:bodyPr wrap="square" rtlCol="0">
            <a:spAutoFit/>
          </a:bodyPr>
          <a:lstStyle/>
          <a:p>
            <a:r>
              <a:rPr lang="en-GB" b="1" dirty="0" smtClean="0">
                <a:latin typeface="Arial Narrow" charset="0"/>
                <a:ea typeface="Arial Narrow" charset="0"/>
                <a:cs typeface="Arial Narrow" charset="0"/>
              </a:rPr>
              <a:t>Dacia conquest was a real stake :</a:t>
            </a:r>
          </a:p>
          <a:p>
            <a:r>
              <a:rPr lang="en-GB" b="1" dirty="0" smtClean="0">
                <a:latin typeface="Arial Narrow" charset="0"/>
                <a:ea typeface="Arial Narrow" charset="0"/>
                <a:cs typeface="Arial Narrow" charset="0"/>
              </a:rPr>
              <a:t>	motivated by ores resources exploitation to hold the empire frontiers</a:t>
            </a:r>
          </a:p>
          <a:p>
            <a:r>
              <a:rPr lang="en-GB" b="1" dirty="0" smtClean="0">
                <a:latin typeface="Arial Narrow" charset="0"/>
                <a:ea typeface="Arial Narrow" charset="0"/>
                <a:cs typeface="Arial Narrow" charset="0"/>
              </a:rPr>
              <a:t>	</a:t>
            </a:r>
          </a:p>
          <a:p>
            <a:pPr>
              <a:buFont typeface="Symbol" pitchFamily="-83" charset="2"/>
              <a:buChar char=""/>
            </a:pPr>
            <a:r>
              <a:rPr lang="en-GB" b="1" dirty="0" smtClean="0">
                <a:latin typeface="Arial Narrow" pitchFamily="-60" charset="0"/>
                <a:ea typeface="Arial Narrow" pitchFamily="-60" charset="0"/>
                <a:cs typeface="Arial Narrow" pitchFamily="-60" charset="0"/>
              </a:rPr>
              <a:t> Dacia conquest was decisive for roman economy </a:t>
            </a:r>
            <a:r>
              <a:rPr lang="en-GB" b="1" i="1" dirty="0" smtClean="0">
                <a:latin typeface="Arial Narrow" pitchFamily="-60" charset="0"/>
                <a:ea typeface="Arial Narrow" pitchFamily="-60" charset="0"/>
                <a:cs typeface="Arial Narrow" pitchFamily="-60" charset="0"/>
              </a:rPr>
              <a:t>i.e.</a:t>
            </a:r>
            <a:r>
              <a:rPr lang="en-GB" b="1" dirty="0" smtClean="0">
                <a:latin typeface="Arial Narrow" pitchFamily="-60" charset="0"/>
                <a:ea typeface="Arial Narrow" pitchFamily="-60" charset="0"/>
                <a:cs typeface="Arial Narrow" pitchFamily="-60" charset="0"/>
              </a:rPr>
              <a:t> </a:t>
            </a:r>
            <a:r>
              <a:rPr lang="en-GB" b="1" dirty="0" smtClean="0">
                <a:latin typeface="Arial Narrow" charset="0"/>
                <a:ea typeface="Arial Narrow" charset="0"/>
                <a:cs typeface="Arial Narrow" charset="0"/>
              </a:rPr>
              <a:t>165 tons of gold and 331 tons of silver,</a:t>
            </a:r>
          </a:p>
          <a:p>
            <a:r>
              <a:rPr lang="en-GB" b="1" dirty="0" smtClean="0">
                <a:latin typeface="Arial Narrow" charset="0"/>
                <a:ea typeface="Arial Narrow" charset="0"/>
                <a:cs typeface="Arial Narrow" charset="0"/>
              </a:rPr>
              <a:t>     50 000 warriors, numerous gold and silver tableware</a:t>
            </a:r>
            <a:r>
              <a:rPr lang="is-IS" b="1" dirty="0" smtClean="0">
                <a:latin typeface="Arial Narrow" charset="0"/>
                <a:ea typeface="Arial Narrow" charset="0"/>
                <a:cs typeface="Arial Narrow" charset="0"/>
              </a:rPr>
              <a:t>…</a:t>
            </a:r>
            <a:r>
              <a:rPr lang="en-GB" sz="1100" b="1" i="1" dirty="0" smtClean="0">
                <a:latin typeface="Arial Narrow" charset="0"/>
                <a:ea typeface="Arial Narrow" charset="0"/>
                <a:cs typeface="Arial Narrow" charset="0"/>
              </a:rPr>
              <a:t>(</a:t>
            </a:r>
            <a:r>
              <a:rPr lang="en-GB" sz="1100" b="1" i="1" dirty="0" err="1" smtClean="0">
                <a:latin typeface="Arial Narrow" charset="0"/>
                <a:ea typeface="Arial Narrow" charset="0"/>
                <a:cs typeface="Arial Narrow" charset="0"/>
              </a:rPr>
              <a:t>Lydus</a:t>
            </a:r>
            <a:r>
              <a:rPr lang="en-GB" sz="1100" b="1" i="1" dirty="0" smtClean="0">
                <a:latin typeface="Arial Narrow" charset="0"/>
                <a:ea typeface="Arial Narrow" charset="0"/>
                <a:cs typeface="Arial Narrow" charset="0"/>
              </a:rPr>
              <a:t>, De </a:t>
            </a:r>
            <a:r>
              <a:rPr lang="en-GB" sz="1100" b="1" i="1" dirty="0" err="1" smtClean="0">
                <a:latin typeface="Arial Narrow" charset="0"/>
                <a:ea typeface="Arial Narrow" charset="0"/>
                <a:cs typeface="Arial Narrow" charset="0"/>
              </a:rPr>
              <a:t>Magistratibus</a:t>
            </a:r>
            <a:r>
              <a:rPr lang="en-GB" sz="1100" b="1" i="1" dirty="0" smtClean="0">
                <a:latin typeface="Arial Narrow" charset="0"/>
                <a:ea typeface="Arial Narrow" charset="0"/>
                <a:cs typeface="Arial Narrow" charset="0"/>
              </a:rPr>
              <a:t>, II, 28)</a:t>
            </a:r>
          </a:p>
        </p:txBody>
      </p:sp>
      <p:sp>
        <p:nvSpPr>
          <p:cNvPr id="5" name="ZoneTexte 4"/>
          <p:cNvSpPr txBox="1"/>
          <p:nvPr/>
        </p:nvSpPr>
        <p:spPr>
          <a:xfrm>
            <a:off x="0" y="519134"/>
            <a:ext cx="3441711" cy="369332"/>
          </a:xfrm>
          <a:prstGeom prst="rect">
            <a:avLst/>
          </a:prstGeom>
          <a:noFill/>
        </p:spPr>
        <p:txBody>
          <a:bodyPr wrap="none" rtlCol="0">
            <a:spAutoFit/>
          </a:bodyPr>
          <a:lstStyle/>
          <a:p>
            <a:r>
              <a:rPr lang="en-GB" b="1" dirty="0" smtClean="0">
                <a:latin typeface="Arial Narrow" charset="0"/>
                <a:ea typeface="Arial Narrow" charset="0"/>
                <a:cs typeface="Arial Narrow" charset="0"/>
              </a:rPr>
              <a:t>In 107 AD: apogee of Roman Empire</a:t>
            </a:r>
            <a:endParaRPr lang="en-GB" b="1" dirty="0">
              <a:latin typeface="Arial Narrow" charset="0"/>
              <a:ea typeface="Arial Narrow" charset="0"/>
              <a:cs typeface="Arial Narrow" charset="0"/>
            </a:endParaRPr>
          </a:p>
        </p:txBody>
      </p:sp>
      <p:cxnSp>
        <p:nvCxnSpPr>
          <p:cNvPr id="10" name="Connecteur droit 9"/>
          <p:cNvCxnSpPr/>
          <p:nvPr/>
        </p:nvCxnSpPr>
        <p:spPr bwMode="auto">
          <a:xfrm>
            <a:off x="-15146" y="425451"/>
            <a:ext cx="9148763" cy="1588"/>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Rectangle 10"/>
          <p:cNvSpPr>
            <a:spLocks noChangeArrowheads="1"/>
          </p:cNvSpPr>
          <p:nvPr/>
        </p:nvSpPr>
        <p:spPr bwMode="auto">
          <a:xfrm>
            <a:off x="0" y="1589"/>
            <a:ext cx="9133617" cy="430887"/>
          </a:xfrm>
          <a:prstGeom prst="rect">
            <a:avLst/>
          </a:prstGeom>
          <a:noFill/>
          <a:ln w="9525">
            <a:noFill/>
            <a:miter lim="800000"/>
            <a:headEnd/>
            <a:tailEnd/>
          </a:ln>
        </p:spPr>
        <p:txBody>
          <a:bodyPr wrap="square">
            <a:prstTxWarp prst="textNoShape">
              <a:avLst/>
            </a:prstTxWarp>
            <a:spAutoFit/>
          </a:bodyPr>
          <a:lstStyle/>
          <a:p>
            <a:pPr marL="447661" lvl="2" indent="-447661"/>
            <a:r>
              <a:rPr lang="en-GB" sz="2200" b="1" dirty="0" smtClean="0">
                <a:latin typeface="Arial Narrow"/>
                <a:cs typeface="Arial Narrow"/>
              </a:rPr>
              <a:t>Gold – silver production in </a:t>
            </a:r>
            <a:r>
              <a:rPr lang="en-GB" sz="2200" b="1" dirty="0">
                <a:latin typeface="Arial Narrow"/>
                <a:cs typeface="Arial Narrow"/>
              </a:rPr>
              <a:t>Roman Dacia (</a:t>
            </a:r>
            <a:r>
              <a:rPr lang="en-GB" sz="2200" b="1" dirty="0" smtClean="0">
                <a:latin typeface="Arial Narrow"/>
                <a:cs typeface="Arial Narrow"/>
              </a:rPr>
              <a:t>1</a:t>
            </a:r>
            <a:r>
              <a:rPr lang="en-GB" sz="2200" b="1" baseline="30000" dirty="0" smtClean="0">
                <a:latin typeface="Arial Narrow"/>
                <a:cs typeface="Arial Narrow"/>
              </a:rPr>
              <a:t>st</a:t>
            </a:r>
            <a:r>
              <a:rPr lang="en-GB" sz="2200" b="1" dirty="0" smtClean="0">
                <a:latin typeface="Arial Narrow"/>
                <a:cs typeface="Arial Narrow"/>
              </a:rPr>
              <a:t> to 2</a:t>
            </a:r>
            <a:r>
              <a:rPr lang="en-GB" sz="2200" b="1" baseline="30000" dirty="0" smtClean="0">
                <a:latin typeface="Arial Narrow"/>
                <a:cs typeface="Arial Narrow"/>
              </a:rPr>
              <a:t>nd</a:t>
            </a:r>
            <a:r>
              <a:rPr lang="en-GB" sz="2200" b="1" dirty="0" smtClean="0">
                <a:latin typeface="Arial Narrow"/>
                <a:cs typeface="Arial Narrow"/>
              </a:rPr>
              <a:t> c. AD)</a:t>
            </a:r>
            <a:endParaRPr lang="en-GB" sz="2200" i="1" dirty="0">
              <a:latin typeface="Arial Narrow"/>
              <a:cs typeface="Arial Narrow"/>
            </a:endParaRPr>
          </a:p>
        </p:txBody>
      </p:sp>
      <p:pic>
        <p:nvPicPr>
          <p:cNvPr id="13" name="Image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966195"/>
            <a:ext cx="4168346" cy="3918245"/>
          </a:xfrm>
          <a:prstGeom prst="rect">
            <a:avLst/>
          </a:prstGeom>
          <a:ln w="12700">
            <a:solidFill>
              <a:schemeClr val="tx1"/>
            </a:solidFill>
          </a:ln>
        </p:spPr>
      </p:pic>
    </p:spTree>
    <p:extLst>
      <p:ext uri="{BB962C8B-B14F-4D97-AF65-F5344CB8AC3E}">
        <p14:creationId xmlns:p14="http://schemas.microsoft.com/office/powerpoint/2010/main" val="130474934"/>
      </p:ext>
    </p:extLst>
  </p:cSld>
  <p:clrMapOvr>
    <a:masterClrMapping/>
  </p:clrMapOvr>
  <p:transition advTm="12516"/>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17" descr="C1-G17-G19b"/>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436197"/>
            <a:ext cx="9144000" cy="6421804"/>
          </a:xfrm>
          <a:prstGeom prst="rect">
            <a:avLst/>
          </a:prstGeom>
          <a:noFill/>
          <a:ln w="28575" cmpd="sng">
            <a:noFill/>
            <a:miter lim="800000"/>
            <a:headEnd/>
            <a:tailEnd/>
          </a:ln>
        </p:spPr>
      </p:pic>
      <p:pic>
        <p:nvPicPr>
          <p:cNvPr id="5" name="Picture 5" descr="C:\Users\Béatrice\Desktop\Activités CNRS - 2013 - B. Cauuet\Rendez-vous citoyens\Fig.8.jpg"/>
          <p:cNvPicPr>
            <a:picLocks noChangeAspect="1" noChangeArrowheads="1"/>
          </p:cNvPicPr>
          <p:nvPr/>
        </p:nvPicPr>
        <p:blipFill>
          <a:blip r:embed="rId3" cstate="print"/>
          <a:srcRect/>
          <a:stretch>
            <a:fillRect/>
          </a:stretch>
        </p:blipFill>
        <p:spPr bwMode="auto">
          <a:xfrm>
            <a:off x="5067160" y="442187"/>
            <a:ext cx="1880402" cy="2831562"/>
          </a:xfrm>
          <a:prstGeom prst="rect">
            <a:avLst/>
          </a:prstGeom>
          <a:noFill/>
          <a:ln w="12700" cmpd="sng">
            <a:solidFill>
              <a:schemeClr val="tx1"/>
            </a:solidFill>
          </a:ln>
        </p:spPr>
      </p:pic>
      <p:cxnSp>
        <p:nvCxnSpPr>
          <p:cNvPr id="23" name="Connecteur droit 22"/>
          <p:cNvCxnSpPr/>
          <p:nvPr/>
        </p:nvCxnSpPr>
        <p:spPr bwMode="auto">
          <a:xfrm>
            <a:off x="-15146" y="425451"/>
            <a:ext cx="9148763" cy="1588"/>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4" name="Rectangle 23"/>
          <p:cNvSpPr>
            <a:spLocks noChangeArrowheads="1"/>
          </p:cNvSpPr>
          <p:nvPr/>
        </p:nvSpPr>
        <p:spPr bwMode="auto">
          <a:xfrm>
            <a:off x="0" y="1589"/>
            <a:ext cx="9133617" cy="430887"/>
          </a:xfrm>
          <a:prstGeom prst="rect">
            <a:avLst/>
          </a:prstGeom>
          <a:noFill/>
          <a:ln w="9525">
            <a:noFill/>
            <a:miter lim="800000"/>
            <a:headEnd/>
            <a:tailEnd/>
          </a:ln>
        </p:spPr>
        <p:txBody>
          <a:bodyPr wrap="square">
            <a:prstTxWarp prst="textNoShape">
              <a:avLst/>
            </a:prstTxWarp>
            <a:spAutoFit/>
          </a:bodyPr>
          <a:lstStyle/>
          <a:p>
            <a:pPr marL="447661" lvl="2" indent="-447661"/>
            <a:r>
              <a:rPr lang="en-GB" sz="2200" b="1" dirty="0" err="1" smtClean="0">
                <a:latin typeface="Arial Narrow"/>
                <a:cs typeface="Arial Narrow"/>
              </a:rPr>
              <a:t>Rosia</a:t>
            </a:r>
            <a:r>
              <a:rPr lang="en-GB" sz="2200" b="1" dirty="0" smtClean="0">
                <a:latin typeface="Arial Narrow"/>
                <a:cs typeface="Arial Narrow"/>
              </a:rPr>
              <a:t> Montana mining district</a:t>
            </a:r>
            <a:endParaRPr lang="en-GB" sz="2200" i="1" dirty="0">
              <a:latin typeface="Arial Narrow"/>
              <a:cs typeface="Arial Narrow"/>
            </a:endParaRPr>
          </a:p>
        </p:txBody>
      </p:sp>
      <p:pic>
        <p:nvPicPr>
          <p:cNvPr id="26" name="Image 25" descr="Fig.4.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713" y="450280"/>
            <a:ext cx="2578941" cy="3840480"/>
          </a:xfrm>
          <a:prstGeom prst="rect">
            <a:avLst/>
          </a:prstGeom>
          <a:ln w="12700" cmpd="sng">
            <a:solidFill>
              <a:schemeClr val="tx1"/>
            </a:solidFill>
          </a:ln>
        </p:spPr>
      </p:pic>
      <p:sp>
        <p:nvSpPr>
          <p:cNvPr id="27" name="ZoneTexte 26"/>
          <p:cNvSpPr txBox="1"/>
          <p:nvPr/>
        </p:nvSpPr>
        <p:spPr>
          <a:xfrm>
            <a:off x="-15146" y="6564526"/>
            <a:ext cx="877163" cy="276999"/>
          </a:xfrm>
          <a:prstGeom prst="rect">
            <a:avLst/>
          </a:prstGeom>
          <a:noFill/>
        </p:spPr>
        <p:txBody>
          <a:bodyPr wrap="none" rtlCol="0">
            <a:spAutoFit/>
          </a:bodyPr>
          <a:lstStyle/>
          <a:p>
            <a:r>
              <a:rPr lang="fr-FR" sz="1200" i="1" dirty="0" smtClean="0">
                <a:solidFill>
                  <a:schemeClr val="bg1"/>
                </a:solidFill>
                <a:latin typeface="Arial Narrow" charset="0"/>
                <a:ea typeface="Arial Narrow" charset="0"/>
                <a:cs typeface="Arial Narrow" charset="0"/>
              </a:rPr>
              <a:t>© B. </a:t>
            </a:r>
            <a:r>
              <a:rPr lang="fr-FR" sz="1200" i="1" dirty="0" err="1" smtClean="0">
                <a:solidFill>
                  <a:schemeClr val="bg1"/>
                </a:solidFill>
                <a:latin typeface="Arial Narrow" charset="0"/>
                <a:ea typeface="Arial Narrow" charset="0"/>
                <a:cs typeface="Arial Narrow" charset="0"/>
              </a:rPr>
              <a:t>Cauuet</a:t>
            </a:r>
            <a:endParaRPr lang="fr-FR" sz="1200" i="1" dirty="0">
              <a:solidFill>
                <a:schemeClr val="bg1"/>
              </a:solidFill>
              <a:latin typeface="Arial Narrow" charset="0"/>
              <a:ea typeface="Arial Narrow" charset="0"/>
              <a:cs typeface="Arial Narrow" charset="0"/>
            </a:endParaRPr>
          </a:p>
        </p:txBody>
      </p:sp>
      <p:sp>
        <p:nvSpPr>
          <p:cNvPr id="29" name="ZoneTexte 28"/>
          <p:cNvSpPr txBox="1"/>
          <p:nvPr/>
        </p:nvSpPr>
        <p:spPr>
          <a:xfrm>
            <a:off x="6933697" y="3006495"/>
            <a:ext cx="877163" cy="276999"/>
          </a:xfrm>
          <a:prstGeom prst="rect">
            <a:avLst/>
          </a:prstGeom>
          <a:noFill/>
        </p:spPr>
        <p:txBody>
          <a:bodyPr wrap="none" rtlCol="0">
            <a:spAutoFit/>
          </a:bodyPr>
          <a:lstStyle/>
          <a:p>
            <a:r>
              <a:rPr lang="fr-FR" sz="1200" i="1" dirty="0" smtClean="0">
                <a:solidFill>
                  <a:schemeClr val="bg1"/>
                </a:solidFill>
                <a:latin typeface="Arial Narrow" charset="0"/>
                <a:ea typeface="Arial Narrow" charset="0"/>
                <a:cs typeface="Arial Narrow" charset="0"/>
              </a:rPr>
              <a:t>© B. </a:t>
            </a:r>
            <a:r>
              <a:rPr lang="fr-FR" sz="1200" i="1" dirty="0" err="1" smtClean="0">
                <a:solidFill>
                  <a:schemeClr val="bg1"/>
                </a:solidFill>
                <a:latin typeface="Arial Narrow" charset="0"/>
                <a:ea typeface="Arial Narrow" charset="0"/>
                <a:cs typeface="Arial Narrow" charset="0"/>
              </a:rPr>
              <a:t>Cauuet</a:t>
            </a:r>
            <a:endParaRPr lang="fr-FR" sz="1200" i="1" dirty="0">
              <a:solidFill>
                <a:schemeClr val="bg1"/>
              </a:solidFill>
              <a:latin typeface="Arial Narrow" charset="0"/>
              <a:ea typeface="Arial Narrow" charset="0"/>
              <a:cs typeface="Arial Narrow" charset="0"/>
            </a:endParaRPr>
          </a:p>
        </p:txBody>
      </p:sp>
      <p:pic>
        <p:nvPicPr>
          <p:cNvPr id="4" name="Picture 2" descr="C:\Documents and Settings\BCauuet\Bureau\Catalina Monulesti 2012\CM 2011-2012 - bilan synthetique\Fig.5.JPG"/>
          <p:cNvPicPr>
            <a:picLocks noChangeAspect="1" noChangeArrowheads="1"/>
          </p:cNvPicPr>
          <p:nvPr/>
        </p:nvPicPr>
        <p:blipFill>
          <a:blip r:embed="rId5" cstate="print"/>
          <a:srcRect/>
          <a:stretch>
            <a:fillRect/>
          </a:stretch>
        </p:blipFill>
        <p:spPr bwMode="auto">
          <a:xfrm>
            <a:off x="6958029" y="5310"/>
            <a:ext cx="2172770" cy="3268439"/>
          </a:xfrm>
          <a:prstGeom prst="rect">
            <a:avLst/>
          </a:prstGeom>
          <a:noFill/>
          <a:ln w="12700" cmpd="sng">
            <a:solidFill>
              <a:schemeClr val="tx1"/>
            </a:solidFill>
            <a:miter lim="800000"/>
            <a:headEnd/>
            <a:tailEnd/>
          </a:ln>
        </p:spPr>
      </p:pic>
      <p:pic>
        <p:nvPicPr>
          <p:cNvPr id="2" name="Picture 15" descr="canal"/>
          <p:cNvPicPr>
            <a:picLocks noChangeAspect="1" noChangeArrowheads="1"/>
          </p:cNvPicPr>
          <p:nvPr/>
        </p:nvPicPr>
        <p:blipFill>
          <a:blip r:embed="rId6" cstate="print">
            <a:clrChange>
              <a:clrFrom>
                <a:srgbClr val="FFFFFF"/>
              </a:clrFrom>
              <a:clrTo>
                <a:srgbClr val="FFFFFF">
                  <a:alpha val="0"/>
                </a:srgbClr>
              </a:clrTo>
            </a:clrChange>
            <a:lum contrast="6000"/>
          </a:blip>
          <a:srcRect/>
          <a:stretch>
            <a:fillRect/>
          </a:stretch>
        </p:blipFill>
        <p:spPr bwMode="auto">
          <a:xfrm>
            <a:off x="7133800" y="1579738"/>
            <a:ext cx="2011680" cy="2734056"/>
          </a:xfrm>
          <a:prstGeom prst="rect">
            <a:avLst/>
          </a:prstGeom>
          <a:noFill/>
          <a:ln w="9525">
            <a:noFill/>
            <a:miter lim="800000"/>
            <a:headEnd/>
            <a:tailEnd/>
          </a:ln>
        </p:spPr>
      </p:pic>
      <p:grpSp>
        <p:nvGrpSpPr>
          <p:cNvPr id="3" name="Groupe 13"/>
          <p:cNvGrpSpPr/>
          <p:nvPr/>
        </p:nvGrpSpPr>
        <p:grpSpPr>
          <a:xfrm>
            <a:off x="4475324" y="4264472"/>
            <a:ext cx="4655475" cy="2577053"/>
            <a:chOff x="0" y="116632"/>
            <a:chExt cx="5220887" cy="2826217"/>
          </a:xfrm>
        </p:grpSpPr>
        <p:pic>
          <p:nvPicPr>
            <p:cNvPr id="9" name="Picture 2"/>
            <p:cNvPicPr>
              <a:picLocks noChangeAspect="1" noChangeArrowheads="1"/>
            </p:cNvPicPr>
            <p:nvPr/>
          </p:nvPicPr>
          <p:blipFill>
            <a:blip r:embed="rId7" cstate="print">
              <a:lum bright="-12000" contrast="6000"/>
            </a:blip>
            <a:srcRect/>
            <a:stretch>
              <a:fillRect/>
            </a:stretch>
          </p:blipFill>
          <p:spPr bwMode="auto">
            <a:xfrm>
              <a:off x="0" y="116632"/>
              <a:ext cx="5220887" cy="2826217"/>
            </a:xfrm>
            <a:prstGeom prst="rect">
              <a:avLst/>
            </a:prstGeom>
            <a:noFill/>
            <a:ln w="12700" cmpd="sng">
              <a:solidFill>
                <a:schemeClr val="tx1"/>
              </a:solidFill>
              <a:miter lim="800000"/>
              <a:headEnd/>
              <a:tailEnd/>
            </a:ln>
          </p:spPr>
        </p:pic>
        <p:sp>
          <p:nvSpPr>
            <p:cNvPr id="13" name="Rectangle 12"/>
            <p:cNvSpPr/>
            <p:nvPr/>
          </p:nvSpPr>
          <p:spPr>
            <a:xfrm>
              <a:off x="611560" y="116632"/>
              <a:ext cx="936104" cy="144016"/>
            </a:xfrm>
            <a:prstGeom prst="rect">
              <a:avLst/>
            </a:prstGeom>
            <a:solidFill>
              <a:srgbClr val="E6E6E6"/>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Arial Narrow"/>
                <a:cs typeface="Arial Narrow"/>
              </a:endParaRPr>
            </a:p>
          </p:txBody>
        </p:sp>
      </p:grpSp>
      <p:sp>
        <p:nvSpPr>
          <p:cNvPr id="31" name="ZoneTexte 19"/>
          <p:cNvSpPr txBox="1">
            <a:spLocks noChangeArrowheads="1"/>
          </p:cNvSpPr>
          <p:nvPr/>
        </p:nvSpPr>
        <p:spPr bwMode="auto">
          <a:xfrm>
            <a:off x="24713" y="5234740"/>
            <a:ext cx="4356602" cy="923330"/>
          </a:xfrm>
          <a:prstGeom prst="rect">
            <a:avLst/>
          </a:prstGeom>
          <a:noFill/>
          <a:ln w="9525">
            <a:noFill/>
            <a:miter lim="800000"/>
            <a:headEnd/>
            <a:tailEnd/>
          </a:ln>
        </p:spPr>
        <p:txBody>
          <a:bodyPr wrap="square">
            <a:prstTxWarp prst="textNoShape">
              <a:avLst/>
            </a:prstTxWarp>
            <a:spAutoFit/>
          </a:bodyPr>
          <a:lstStyle/>
          <a:p>
            <a:r>
              <a:rPr lang="en-GB" sz="1800" b="1" dirty="0" smtClean="0">
                <a:latin typeface="Arial Narrow" pitchFamily="-60" charset="0"/>
                <a:ea typeface="Arial Narrow" pitchFamily="-60" charset="0"/>
                <a:cs typeface="Arial Narrow" pitchFamily="-60" charset="0"/>
              </a:rPr>
              <a:t>- 6 Km long </a:t>
            </a:r>
            <a:r>
              <a:rPr lang="en-GB" b="1" dirty="0" smtClean="0">
                <a:latin typeface="Arial Narrow" pitchFamily="-60" charset="0"/>
                <a:ea typeface="Arial Narrow" pitchFamily="-60" charset="0"/>
                <a:cs typeface="Arial Narrow" pitchFamily="-60" charset="0"/>
              </a:rPr>
              <a:t>excavated galleries</a:t>
            </a:r>
          </a:p>
          <a:p>
            <a:r>
              <a:rPr lang="en-GB" sz="1800" b="1" dirty="0" smtClean="0">
                <a:latin typeface="Arial Narrow" pitchFamily="-60" charset="0"/>
                <a:ea typeface="Arial Narrow" pitchFamily="-60" charset="0"/>
                <a:cs typeface="Arial Narrow" pitchFamily="-60" charset="0"/>
              </a:rPr>
              <a:t>- Discovering of numerous hydraulic systems</a:t>
            </a:r>
          </a:p>
          <a:p>
            <a:r>
              <a:rPr lang="en-GB" b="1" dirty="0" smtClean="0">
                <a:latin typeface="Arial Narrow" pitchFamily="-60" charset="0"/>
                <a:ea typeface="Arial Narrow" pitchFamily="-60" charset="0"/>
                <a:cs typeface="Arial Narrow" pitchFamily="-60" charset="0"/>
              </a:rPr>
              <a:t>  and ores treatment structures</a:t>
            </a:r>
            <a:endParaRPr lang="en-GB" sz="1800" b="1" dirty="0">
              <a:latin typeface="Arial Narrow" pitchFamily="-60" charset="0"/>
              <a:ea typeface="Arial Narrow" pitchFamily="-60" charset="0"/>
              <a:cs typeface="Arial Narrow" pitchFamily="-60" charset="0"/>
            </a:endParaRPr>
          </a:p>
        </p:txBody>
      </p:sp>
      <p:sp>
        <p:nvSpPr>
          <p:cNvPr id="30" name="ZoneTexte 29"/>
          <p:cNvSpPr txBox="1"/>
          <p:nvPr/>
        </p:nvSpPr>
        <p:spPr>
          <a:xfrm>
            <a:off x="8189068" y="6613954"/>
            <a:ext cx="946093" cy="276999"/>
          </a:xfrm>
          <a:prstGeom prst="rect">
            <a:avLst/>
          </a:prstGeom>
          <a:noFill/>
        </p:spPr>
        <p:txBody>
          <a:bodyPr wrap="none" rtlCol="0">
            <a:spAutoFit/>
          </a:bodyPr>
          <a:lstStyle/>
          <a:p>
            <a:r>
              <a:rPr lang="fr-FR" sz="1200" i="1" dirty="0" err="1" smtClean="0">
                <a:latin typeface="Arial Narrow" charset="0"/>
                <a:ea typeface="Arial Narrow" charset="0"/>
                <a:cs typeface="Arial Narrow" charset="0"/>
              </a:rPr>
              <a:t>Cauuet</a:t>
            </a:r>
            <a:r>
              <a:rPr lang="fr-FR" sz="1200" i="1" dirty="0" smtClean="0">
                <a:latin typeface="Arial Narrow" charset="0"/>
                <a:ea typeface="Arial Narrow" charset="0"/>
                <a:cs typeface="Arial Narrow" charset="0"/>
              </a:rPr>
              <a:t>, 2012</a:t>
            </a:r>
            <a:endParaRPr lang="fr-FR" sz="1200" i="1" dirty="0">
              <a:latin typeface="Arial Narrow" charset="0"/>
              <a:ea typeface="Arial Narrow" charset="0"/>
              <a:cs typeface="Arial Narrow" charset="0"/>
            </a:endParaRPr>
          </a:p>
        </p:txBody>
      </p:sp>
    </p:spTree>
    <p:extLst>
      <p:ext uri="{BB962C8B-B14F-4D97-AF65-F5344CB8AC3E}">
        <p14:creationId xmlns:p14="http://schemas.microsoft.com/office/powerpoint/2010/main" val="1061358504"/>
      </p:ext>
    </p:extLst>
  </p:cSld>
  <p:clrMapOvr>
    <a:masterClrMapping/>
  </p:clrMapOvr>
  <p:transition advTm="66799"/>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necteur droit 2"/>
          <p:cNvCxnSpPr/>
          <p:nvPr/>
        </p:nvCxnSpPr>
        <p:spPr bwMode="auto">
          <a:xfrm>
            <a:off x="-15146" y="425451"/>
            <a:ext cx="9148763" cy="1588"/>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9" name="Picture 55" descr="Rosia-Montana_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670845" y="1203760"/>
            <a:ext cx="2337074" cy="1619998"/>
          </a:xfrm>
          <a:prstGeom prst="rect">
            <a:avLst/>
          </a:prstGeom>
          <a:noFill/>
          <a:ln w="12700">
            <a:solidFill>
              <a:schemeClr val="tx1"/>
            </a:solidFill>
            <a:miter lim="800000"/>
            <a:headEnd/>
            <a:tailEnd/>
          </a:ln>
        </p:spPr>
      </p:pic>
      <p:pic>
        <p:nvPicPr>
          <p:cNvPr id="10" name="Picture 56" descr="Rosia-Montana_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08139" y="1203760"/>
            <a:ext cx="2296970" cy="1619998"/>
          </a:xfrm>
          <a:prstGeom prst="rect">
            <a:avLst/>
          </a:prstGeom>
          <a:noFill/>
          <a:ln w="12700">
            <a:solidFill>
              <a:schemeClr val="tx1"/>
            </a:solidFill>
            <a:miter lim="800000"/>
            <a:headEnd/>
            <a:tailEnd/>
          </a:ln>
        </p:spPr>
      </p:pic>
      <p:sp>
        <p:nvSpPr>
          <p:cNvPr id="11" name="Text Box 64"/>
          <p:cNvSpPr txBox="1">
            <a:spLocks noChangeArrowheads="1"/>
          </p:cNvSpPr>
          <p:nvPr/>
        </p:nvSpPr>
        <p:spPr bwMode="auto">
          <a:xfrm>
            <a:off x="208139" y="2877840"/>
            <a:ext cx="4091984" cy="184666"/>
          </a:xfrm>
          <a:prstGeom prst="rect">
            <a:avLst/>
          </a:prstGeom>
          <a:noFill/>
          <a:ln w="9525">
            <a:noFill/>
            <a:miter lim="800000"/>
            <a:headEnd/>
            <a:tailEnd/>
          </a:ln>
        </p:spPr>
        <p:txBody>
          <a:bodyPr lIns="0" tIns="0" rIns="0" bIns="0">
            <a:prstTxWarp prst="textNoShape">
              <a:avLst/>
            </a:prstTxWarp>
            <a:spAutoFit/>
          </a:bodyPr>
          <a:lstStyle/>
          <a:p>
            <a:r>
              <a:rPr lang="en-US" sz="1200" i="1" dirty="0">
                <a:latin typeface="Arial Narrow" pitchFamily="-60" charset="0"/>
                <a:ea typeface="Arial Narrow" pitchFamily="-60" charset="0"/>
                <a:cs typeface="Arial Narrow" pitchFamily="-60" charset="0"/>
              </a:rPr>
              <a:t>Gold Museum, Brad, Romania (</a:t>
            </a:r>
            <a:r>
              <a:rPr lang="en-US" sz="1200" i="1" dirty="0" smtClean="0">
                <a:latin typeface="Arial Narrow" pitchFamily="-60" charset="0"/>
                <a:ea typeface="Arial Narrow" pitchFamily="-60" charset="0"/>
                <a:cs typeface="Arial Narrow" pitchFamily="-60" charset="0"/>
              </a:rPr>
              <a:t>4 cm </a:t>
            </a:r>
            <a:r>
              <a:rPr lang="en-US" sz="1200" i="1" dirty="0">
                <a:latin typeface="Arial Narrow" pitchFamily="-60" charset="0"/>
                <a:ea typeface="Arial Narrow" pitchFamily="-60" charset="0"/>
                <a:cs typeface="Arial Narrow" pitchFamily="-60" charset="0"/>
              </a:rPr>
              <a:t>long, photo G. </a:t>
            </a:r>
            <a:r>
              <a:rPr lang="en-US" sz="1200" i="1" dirty="0" err="1">
                <a:latin typeface="Arial Narrow" pitchFamily="-60" charset="0"/>
                <a:ea typeface="Arial Narrow" pitchFamily="-60" charset="0"/>
                <a:cs typeface="Arial Narrow" pitchFamily="-60" charset="0"/>
              </a:rPr>
              <a:t>Lehrberger</a:t>
            </a:r>
            <a:r>
              <a:rPr lang="en-US" sz="1200" i="1" dirty="0">
                <a:latin typeface="Arial Narrow" pitchFamily="-60" charset="0"/>
                <a:ea typeface="Arial Narrow" pitchFamily="-60" charset="0"/>
                <a:cs typeface="Arial Narrow" pitchFamily="-60" charset="0"/>
              </a:rPr>
              <a:t>)</a:t>
            </a:r>
          </a:p>
        </p:txBody>
      </p:sp>
      <p:sp>
        <p:nvSpPr>
          <p:cNvPr id="12" name="ZoneTexte 13"/>
          <p:cNvSpPr txBox="1">
            <a:spLocks noChangeArrowheads="1"/>
          </p:cNvSpPr>
          <p:nvPr/>
        </p:nvSpPr>
        <p:spPr bwMode="auto">
          <a:xfrm>
            <a:off x="0" y="601455"/>
            <a:ext cx="3566984" cy="369332"/>
          </a:xfrm>
          <a:prstGeom prst="rect">
            <a:avLst/>
          </a:prstGeom>
          <a:noFill/>
          <a:ln w="12700">
            <a:noFill/>
            <a:round/>
            <a:headEnd/>
            <a:tailEnd/>
          </a:ln>
        </p:spPr>
        <p:txBody>
          <a:bodyPr wrap="square">
            <a:prstTxWarp prst="textNoShape">
              <a:avLst/>
            </a:prstTxWarp>
            <a:spAutoFit/>
          </a:bodyPr>
          <a:lstStyle/>
          <a:p>
            <a:r>
              <a:rPr lang="fr-FR" sz="1800" b="1" dirty="0" smtClean="0">
                <a:latin typeface="Arial Narrow" pitchFamily="-60" charset="0"/>
                <a:ea typeface="Arial Narrow" pitchFamily="-60" charset="0"/>
                <a:cs typeface="Arial Narrow" pitchFamily="-60" charset="0"/>
              </a:rPr>
              <a:t>Ores =&gt; Electrum, Ag &gt; Au</a:t>
            </a:r>
            <a:endParaRPr lang="fr-FR" sz="1800" b="1" dirty="0">
              <a:latin typeface="Arial Narrow" pitchFamily="-60" charset="0"/>
              <a:ea typeface="Arial Narrow" pitchFamily="-60" charset="0"/>
              <a:cs typeface="Arial Narrow" pitchFamily="-60" charset="0"/>
            </a:endParaRPr>
          </a:p>
        </p:txBody>
      </p:sp>
      <p:grpSp>
        <p:nvGrpSpPr>
          <p:cNvPr id="13" name="Grouper 14"/>
          <p:cNvGrpSpPr>
            <a:grpSpLocks/>
          </p:cNvGrpSpPr>
          <p:nvPr/>
        </p:nvGrpSpPr>
        <p:grpSpPr bwMode="auto">
          <a:xfrm>
            <a:off x="7019461" y="17346"/>
            <a:ext cx="2106448" cy="1685270"/>
            <a:chOff x="5918103" y="5074038"/>
            <a:chExt cx="2106588" cy="1685270"/>
          </a:xfrm>
        </p:grpSpPr>
        <p:pic>
          <p:nvPicPr>
            <p:cNvPr id="14" name="Image 2" descr="2456-3 - copie.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918103" y="5074038"/>
              <a:ext cx="2106588" cy="1685270"/>
            </a:xfrm>
            <a:prstGeom prst="rect">
              <a:avLst/>
            </a:prstGeom>
            <a:noFill/>
            <a:ln w="12700">
              <a:solidFill>
                <a:schemeClr val="tx1"/>
              </a:solidFill>
              <a:round/>
              <a:headEnd/>
              <a:tailEnd/>
            </a:ln>
          </p:spPr>
        </p:pic>
        <p:cxnSp>
          <p:nvCxnSpPr>
            <p:cNvPr id="15" name="Connecteur droit 14"/>
            <p:cNvCxnSpPr/>
            <p:nvPr/>
          </p:nvCxnSpPr>
          <p:spPr>
            <a:xfrm>
              <a:off x="6030969" y="6600558"/>
              <a:ext cx="609641" cy="1588"/>
            </a:xfrm>
            <a:prstGeom prst="line">
              <a:avLst/>
            </a:prstGeom>
            <a:ln w="25400" cap="flat" cmpd="sng" algn="ctr">
              <a:solidFill>
                <a:schemeClr val="bg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6" name="ZoneTexte 6"/>
            <p:cNvSpPr txBox="1">
              <a:spLocks noChangeArrowheads="1"/>
            </p:cNvSpPr>
            <p:nvPr/>
          </p:nvSpPr>
          <p:spPr bwMode="auto">
            <a:xfrm>
              <a:off x="6019856" y="6265596"/>
              <a:ext cx="620724" cy="276999"/>
            </a:xfrm>
            <a:prstGeom prst="rect">
              <a:avLst/>
            </a:prstGeom>
            <a:noFill/>
            <a:ln w="12700">
              <a:noFill/>
              <a:miter lim="800000"/>
              <a:headEnd/>
              <a:tailEnd/>
            </a:ln>
          </p:spPr>
          <p:txBody>
            <a:bodyPr wrap="none">
              <a:prstTxWarp prst="textNoShape">
                <a:avLst/>
              </a:prstTxWarp>
              <a:spAutoFit/>
            </a:bodyPr>
            <a:lstStyle/>
            <a:p>
              <a:r>
                <a:rPr lang="fr-FR" sz="1200" b="1">
                  <a:solidFill>
                    <a:schemeClr val="bg1"/>
                  </a:solidFill>
                  <a:latin typeface="Arial Narrow" pitchFamily="-60" charset="0"/>
                  <a:ea typeface="Arial Narrow" pitchFamily="-60" charset="0"/>
                  <a:cs typeface="Arial Narrow" pitchFamily="-60" charset="0"/>
                </a:rPr>
                <a:t>0,1 mm</a:t>
              </a:r>
            </a:p>
          </p:txBody>
        </p:sp>
      </p:grpSp>
      <p:graphicFrame>
        <p:nvGraphicFramePr>
          <p:cNvPr id="17" name="Object 2"/>
          <p:cNvGraphicFramePr>
            <a:graphicFrameLocks noChangeAspect="1"/>
          </p:cNvGraphicFramePr>
          <p:nvPr>
            <p:extLst>
              <p:ext uri="{D42A27DB-BD31-4B8C-83A1-F6EECF244321}">
                <p14:modId xmlns:p14="http://schemas.microsoft.com/office/powerpoint/2010/main" val="1803058436"/>
              </p:ext>
            </p:extLst>
          </p:nvPr>
        </p:nvGraphicFramePr>
        <p:xfrm>
          <a:off x="0" y="3328522"/>
          <a:ext cx="6483824" cy="3548221"/>
        </p:xfrm>
        <a:graphic>
          <a:graphicData uri="http://schemas.openxmlformats.org/presentationml/2006/ole">
            <mc:AlternateContent xmlns:mc="http://schemas.openxmlformats.org/markup-compatibility/2006">
              <mc:Choice xmlns:v="urn:schemas-microsoft-com:vml" Requires="v">
                <p:oleObj spid="_x0000_s53370" name="Document" r:id="rId7" imgW="11784127" imgH="6476190" progId="Word.Document.12">
                  <p:link updateAutomatic="1"/>
                </p:oleObj>
              </mc:Choice>
              <mc:Fallback>
                <p:oleObj name="Document" r:id="rId7" imgW="11784127" imgH="6476190" progId="Word.Document.12">
                  <p:link updateAutomatic="1"/>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3328522"/>
                        <a:ext cx="6483824" cy="354822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Text Box 20"/>
          <p:cNvSpPr txBox="1">
            <a:spLocks noChangeArrowheads="1"/>
          </p:cNvSpPr>
          <p:nvPr/>
        </p:nvSpPr>
        <p:spPr bwMode="auto">
          <a:xfrm>
            <a:off x="5324814" y="6607789"/>
            <a:ext cx="1173526" cy="276999"/>
          </a:xfrm>
          <a:prstGeom prst="rect">
            <a:avLst/>
          </a:prstGeom>
          <a:noFill/>
          <a:ln w="9525">
            <a:noFill/>
            <a:miter lim="800000"/>
            <a:headEnd/>
            <a:tailEnd/>
          </a:ln>
        </p:spPr>
        <p:txBody>
          <a:bodyPr wrap="none">
            <a:prstTxWarp prst="textNoShape">
              <a:avLst/>
            </a:prstTxWarp>
            <a:spAutoFit/>
          </a:bodyPr>
          <a:lstStyle/>
          <a:p>
            <a:r>
              <a:rPr lang="en-GB" sz="1200" i="1" dirty="0">
                <a:latin typeface="Arial Narrow" pitchFamily="-60" charset="0"/>
              </a:rPr>
              <a:t>Baron et al., 2011</a:t>
            </a:r>
          </a:p>
        </p:txBody>
      </p:sp>
      <p:grpSp>
        <p:nvGrpSpPr>
          <p:cNvPr id="19" name="Grouper 18"/>
          <p:cNvGrpSpPr/>
          <p:nvPr/>
        </p:nvGrpSpPr>
        <p:grpSpPr>
          <a:xfrm>
            <a:off x="5973197" y="1878430"/>
            <a:ext cx="3157470" cy="2389623"/>
            <a:chOff x="5960853" y="957425"/>
            <a:chExt cx="3157470" cy="2389623"/>
          </a:xfrm>
        </p:grpSpPr>
        <p:grpSp>
          <p:nvGrpSpPr>
            <p:cNvPr id="20" name="Grouper 22"/>
            <p:cNvGrpSpPr>
              <a:grpSpLocks/>
            </p:cNvGrpSpPr>
            <p:nvPr/>
          </p:nvGrpSpPr>
          <p:grpSpPr bwMode="auto">
            <a:xfrm>
              <a:off x="5960853" y="957425"/>
              <a:ext cx="3157470" cy="2389623"/>
              <a:chOff x="6064687" y="62233"/>
              <a:chExt cx="2919925" cy="2160000"/>
            </a:xfrm>
          </p:grpSpPr>
          <p:pic>
            <p:nvPicPr>
              <p:cNvPr id="22" name="Picture 14" descr="rom2-nasa"/>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064687" y="62233"/>
                <a:ext cx="2919925" cy="2160000"/>
              </a:xfrm>
              <a:prstGeom prst="rect">
                <a:avLst/>
              </a:prstGeom>
              <a:noFill/>
              <a:ln w="12700">
                <a:solidFill>
                  <a:schemeClr val="tx1"/>
                </a:solidFill>
                <a:miter lim="800000"/>
                <a:headEnd/>
                <a:tailEnd/>
              </a:ln>
            </p:spPr>
          </p:pic>
          <p:sp>
            <p:nvSpPr>
              <p:cNvPr id="23" name="Oval 23"/>
              <p:cNvSpPr>
                <a:spLocks noChangeArrowheads="1"/>
              </p:cNvSpPr>
              <p:nvPr/>
            </p:nvSpPr>
            <p:spPr bwMode="auto">
              <a:xfrm>
                <a:off x="7115443" y="837496"/>
                <a:ext cx="71076" cy="63406"/>
              </a:xfrm>
              <a:prstGeom prst="ellipse">
                <a:avLst/>
              </a:prstGeom>
              <a:solidFill>
                <a:schemeClr val="bg1"/>
              </a:solidFill>
              <a:ln w="38100">
                <a:solidFill>
                  <a:schemeClr val="tx1"/>
                </a:solidFill>
                <a:round/>
                <a:headEnd/>
                <a:tailEnd/>
              </a:ln>
            </p:spPr>
            <p:txBody>
              <a:bodyPr wrap="none" anchor="ctr">
                <a:prstTxWarp prst="textNoShape">
                  <a:avLst/>
                </a:prstTxWarp>
              </a:bodyPr>
              <a:lstStyle/>
              <a:p>
                <a:endParaRPr lang="en-GB" sz="1800">
                  <a:latin typeface="Calibri" pitchFamily="-60" charset="0"/>
                </a:endParaRPr>
              </a:p>
            </p:txBody>
          </p:sp>
          <p:sp>
            <p:nvSpPr>
              <p:cNvPr id="24" name="Text Box 28"/>
              <p:cNvSpPr txBox="1">
                <a:spLocks noChangeArrowheads="1"/>
              </p:cNvSpPr>
              <p:nvPr/>
            </p:nvSpPr>
            <p:spPr bwMode="auto">
              <a:xfrm>
                <a:off x="7141614" y="662915"/>
                <a:ext cx="769900" cy="222561"/>
              </a:xfrm>
              <a:prstGeom prst="rect">
                <a:avLst/>
              </a:prstGeom>
              <a:noFill/>
              <a:ln w="9525">
                <a:noFill/>
                <a:miter lim="800000"/>
                <a:headEnd/>
                <a:tailEnd/>
              </a:ln>
            </p:spPr>
            <p:txBody>
              <a:bodyPr>
                <a:prstTxWarp prst="textNoShape">
                  <a:avLst/>
                </a:prstTxWarp>
                <a:spAutoFit/>
              </a:bodyPr>
              <a:lstStyle/>
              <a:p>
                <a:pPr eaLnBrk="0" hangingPunct="0"/>
                <a:r>
                  <a:rPr lang="en-US" sz="1000">
                    <a:solidFill>
                      <a:srgbClr val="FFFFFF"/>
                    </a:solidFill>
                    <a:latin typeface="Arial Narrow" charset="0"/>
                    <a:ea typeface="Arial Narrow" charset="0"/>
                    <a:cs typeface="Arial Narrow" charset="0"/>
                  </a:rPr>
                  <a:t>Cluj-Napoca</a:t>
                </a:r>
              </a:p>
            </p:txBody>
          </p:sp>
          <p:grpSp>
            <p:nvGrpSpPr>
              <p:cNvPr id="25" name="Grouper 41"/>
              <p:cNvGrpSpPr>
                <a:grpSpLocks/>
              </p:cNvGrpSpPr>
              <p:nvPr/>
            </p:nvGrpSpPr>
            <p:grpSpPr bwMode="auto">
              <a:xfrm>
                <a:off x="7952788" y="1459928"/>
                <a:ext cx="765137" cy="355640"/>
                <a:chOff x="7982095" y="1166858"/>
                <a:chExt cx="765137" cy="355640"/>
              </a:xfrm>
            </p:grpSpPr>
            <p:sp>
              <p:nvSpPr>
                <p:cNvPr id="31" name="Text Box 16"/>
                <p:cNvSpPr txBox="1">
                  <a:spLocks noChangeArrowheads="1"/>
                </p:cNvSpPr>
                <p:nvPr/>
              </p:nvSpPr>
              <p:spPr bwMode="auto">
                <a:xfrm>
                  <a:off x="7993206" y="1166858"/>
                  <a:ext cx="754026" cy="250382"/>
                </a:xfrm>
                <a:prstGeom prst="rect">
                  <a:avLst/>
                </a:prstGeom>
                <a:noFill/>
                <a:ln w="9525">
                  <a:noFill/>
                  <a:miter lim="800000"/>
                  <a:headEnd/>
                  <a:tailEnd/>
                </a:ln>
              </p:spPr>
              <p:txBody>
                <a:bodyPr>
                  <a:prstTxWarp prst="textNoShape">
                    <a:avLst/>
                  </a:prstTxWarp>
                  <a:spAutoFit/>
                </a:bodyPr>
                <a:lstStyle/>
                <a:p>
                  <a:pPr eaLnBrk="0" hangingPunct="0"/>
                  <a:r>
                    <a:rPr lang="en-US" sz="1200">
                      <a:solidFill>
                        <a:srgbClr val="FFFFFF"/>
                      </a:solidFill>
                      <a:latin typeface="Arial Narrow" charset="0"/>
                      <a:ea typeface="Arial Narrow" charset="0"/>
                      <a:cs typeface="Arial Narrow" charset="0"/>
                    </a:rPr>
                    <a:t>Bucharest</a:t>
                  </a:r>
                </a:p>
              </p:txBody>
            </p:sp>
            <p:sp>
              <p:nvSpPr>
                <p:cNvPr id="32" name="Oval 15"/>
                <p:cNvSpPr>
                  <a:spLocks noChangeArrowheads="1"/>
                </p:cNvSpPr>
                <p:nvPr/>
              </p:nvSpPr>
              <p:spPr bwMode="auto">
                <a:xfrm>
                  <a:off x="7982095" y="1409774"/>
                  <a:ext cx="109532" cy="112724"/>
                </a:xfrm>
                <a:prstGeom prst="ellipse">
                  <a:avLst/>
                </a:prstGeom>
                <a:solidFill>
                  <a:schemeClr val="bg1">
                    <a:lumMod val="65000"/>
                  </a:schemeClr>
                </a:solidFill>
                <a:ln w="38100" cap="flat" cmpd="sng" algn="ctr">
                  <a:solidFill>
                    <a:schemeClr val="tx1"/>
                  </a:solidFill>
                  <a:prstDash val="solid"/>
                  <a:round/>
                  <a:headEnd type="none" w="med" len="med"/>
                  <a:tailEnd type="none" w="med" len="med"/>
                </a:ln>
              </p:spPr>
              <p:txBody>
                <a:bodyPr wrap="none" anchor="ctr">
                  <a:prstTxWarp prst="textNoShape">
                    <a:avLst/>
                  </a:prstTxWarp>
                </a:bodyPr>
                <a:lstStyle/>
                <a:p>
                  <a:pPr>
                    <a:defRPr/>
                  </a:pPr>
                  <a:endParaRPr lang="fr-FR" sz="1800" dirty="0">
                    <a:ln>
                      <a:solidFill>
                        <a:schemeClr val="bg1"/>
                      </a:solidFill>
                    </a:ln>
                    <a:solidFill>
                      <a:srgbClr val="FFFFFF"/>
                    </a:solidFill>
                    <a:latin typeface="Calibri" charset="0"/>
                  </a:endParaRPr>
                </a:p>
              </p:txBody>
            </p:sp>
          </p:grpSp>
          <p:sp>
            <p:nvSpPr>
              <p:cNvPr id="26" name="Hexagone 25"/>
              <p:cNvSpPr/>
              <p:nvPr/>
            </p:nvSpPr>
            <p:spPr>
              <a:xfrm>
                <a:off x="7327343" y="224717"/>
                <a:ext cx="273037" cy="261967"/>
              </a:xfrm>
              <a:prstGeom prst="hexagon">
                <a:avLst/>
              </a:prstGeom>
              <a:solidFill>
                <a:schemeClr val="accent5">
                  <a:lumMod val="60000"/>
                  <a:lumOff val="40000"/>
                </a:schemeClr>
              </a:solidFill>
              <a:ln w="12700" cap="flat" cmpd="sng" algn="ctr">
                <a:solidFill>
                  <a:srgbClr val="00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sz="1800"/>
              </a:p>
            </p:txBody>
          </p:sp>
          <p:sp>
            <p:nvSpPr>
              <p:cNvPr id="27" name="Hexagone 26"/>
              <p:cNvSpPr/>
              <p:nvPr/>
            </p:nvSpPr>
            <p:spPr>
              <a:xfrm>
                <a:off x="7463861" y="224717"/>
                <a:ext cx="273037" cy="261967"/>
              </a:xfrm>
              <a:prstGeom prst="hexagon">
                <a:avLst/>
              </a:prstGeom>
              <a:solidFill>
                <a:srgbClr val="0000FF"/>
              </a:solidFill>
              <a:ln w="12700" cap="flat" cmpd="sng" algn="ctr">
                <a:solidFill>
                  <a:srgbClr val="00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sz="1800"/>
              </a:p>
            </p:txBody>
          </p:sp>
          <p:grpSp>
            <p:nvGrpSpPr>
              <p:cNvPr id="28" name="Grouper 43"/>
              <p:cNvGrpSpPr>
                <a:grpSpLocks/>
              </p:cNvGrpSpPr>
              <p:nvPr/>
            </p:nvGrpSpPr>
            <p:grpSpPr bwMode="auto">
              <a:xfrm>
                <a:off x="6317742" y="901065"/>
                <a:ext cx="1347722" cy="395974"/>
                <a:chOff x="6317742" y="901065"/>
                <a:chExt cx="1347722" cy="395974"/>
              </a:xfrm>
            </p:grpSpPr>
            <p:sp>
              <p:nvSpPr>
                <p:cNvPr id="29" name="Text Box 21"/>
                <p:cNvSpPr txBox="1">
                  <a:spLocks noChangeArrowheads="1"/>
                </p:cNvSpPr>
                <p:nvPr/>
              </p:nvSpPr>
              <p:spPr bwMode="auto">
                <a:xfrm>
                  <a:off x="6317742" y="1060567"/>
                  <a:ext cx="1347722" cy="236472"/>
                </a:xfrm>
                <a:prstGeom prst="rect">
                  <a:avLst/>
                </a:prstGeom>
                <a:noFill/>
                <a:ln w="9525">
                  <a:noFill/>
                  <a:miter lim="800000"/>
                  <a:headEnd/>
                  <a:tailEnd/>
                </a:ln>
              </p:spPr>
              <p:txBody>
                <a:bodyPr>
                  <a:prstTxWarp prst="textNoShape">
                    <a:avLst/>
                  </a:prstTxWarp>
                  <a:spAutoFit/>
                </a:bodyPr>
                <a:lstStyle/>
                <a:p>
                  <a:pPr eaLnBrk="0" hangingPunct="0"/>
                  <a:r>
                    <a:rPr lang="en-US" sz="1100" i="1" dirty="0">
                      <a:solidFill>
                        <a:schemeClr val="bg1"/>
                      </a:solidFill>
                      <a:latin typeface="Arial Narrow" charset="0"/>
                      <a:ea typeface="Arial Narrow" charset="0"/>
                      <a:cs typeface="Arial Narrow" charset="0"/>
                    </a:rPr>
                    <a:t>RM mining district</a:t>
                  </a:r>
                </a:p>
              </p:txBody>
            </p:sp>
            <p:sp>
              <p:nvSpPr>
                <p:cNvPr id="30" name="Ellipse 29"/>
                <p:cNvSpPr/>
                <p:nvPr/>
              </p:nvSpPr>
              <p:spPr>
                <a:xfrm>
                  <a:off x="6927313" y="901065"/>
                  <a:ext cx="179378" cy="157180"/>
                </a:xfrm>
                <a:prstGeom prst="ellipse">
                  <a:avLst/>
                </a:prstGeom>
                <a:solidFill>
                  <a:schemeClr val="accent6"/>
                </a:solidFill>
                <a:ln w="2540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sz="1800"/>
                </a:p>
              </p:txBody>
            </p:sp>
          </p:grpSp>
        </p:grpSp>
        <p:sp>
          <p:nvSpPr>
            <p:cNvPr id="21" name="Text Box 21"/>
            <p:cNvSpPr txBox="1">
              <a:spLocks noChangeArrowheads="1"/>
            </p:cNvSpPr>
            <p:nvPr/>
          </p:nvSpPr>
          <p:spPr bwMode="auto">
            <a:xfrm>
              <a:off x="5975029" y="1278971"/>
              <a:ext cx="1457363" cy="261610"/>
            </a:xfrm>
            <a:prstGeom prst="rect">
              <a:avLst/>
            </a:prstGeom>
            <a:noFill/>
            <a:ln w="9525">
              <a:noFill/>
              <a:miter lim="800000"/>
              <a:headEnd/>
              <a:tailEnd/>
            </a:ln>
          </p:spPr>
          <p:txBody>
            <a:bodyPr>
              <a:prstTxWarp prst="textNoShape">
                <a:avLst/>
              </a:prstTxWarp>
              <a:spAutoFit/>
            </a:bodyPr>
            <a:lstStyle/>
            <a:p>
              <a:pPr eaLnBrk="0" hangingPunct="0"/>
              <a:r>
                <a:rPr lang="en-US" sz="1100" i="1" dirty="0" err="1" smtClean="0">
                  <a:solidFill>
                    <a:schemeClr val="bg1"/>
                  </a:solidFill>
                  <a:latin typeface="Arial Narrow" charset="0"/>
                  <a:ea typeface="Arial Narrow" charset="0"/>
                  <a:cs typeface="Arial Narrow" charset="0"/>
                </a:rPr>
                <a:t>Baia</a:t>
              </a:r>
              <a:r>
                <a:rPr lang="en-US" sz="1100" i="1" dirty="0" smtClean="0">
                  <a:solidFill>
                    <a:schemeClr val="bg1"/>
                  </a:solidFill>
                  <a:latin typeface="Arial Narrow" charset="0"/>
                  <a:ea typeface="Arial Narrow" charset="0"/>
                  <a:cs typeface="Arial Narrow" charset="0"/>
                </a:rPr>
                <a:t> Mare </a:t>
              </a:r>
              <a:r>
                <a:rPr lang="en-US" sz="1100" i="1" dirty="0">
                  <a:solidFill>
                    <a:schemeClr val="bg1"/>
                  </a:solidFill>
                  <a:latin typeface="Arial Narrow" charset="0"/>
                  <a:ea typeface="Arial Narrow" charset="0"/>
                  <a:cs typeface="Arial Narrow" charset="0"/>
                </a:rPr>
                <a:t>mining district</a:t>
              </a:r>
            </a:p>
          </p:txBody>
        </p:sp>
      </p:grpSp>
      <p:sp>
        <p:nvSpPr>
          <p:cNvPr id="33" name="Rectangle 32"/>
          <p:cNvSpPr>
            <a:spLocks noChangeArrowheads="1"/>
          </p:cNvSpPr>
          <p:nvPr/>
        </p:nvSpPr>
        <p:spPr bwMode="auto">
          <a:xfrm>
            <a:off x="0" y="1589"/>
            <a:ext cx="9133617" cy="430887"/>
          </a:xfrm>
          <a:prstGeom prst="rect">
            <a:avLst/>
          </a:prstGeom>
          <a:noFill/>
          <a:ln w="9525">
            <a:noFill/>
            <a:miter lim="800000"/>
            <a:headEnd/>
            <a:tailEnd/>
          </a:ln>
        </p:spPr>
        <p:txBody>
          <a:bodyPr wrap="square">
            <a:prstTxWarp prst="textNoShape">
              <a:avLst/>
            </a:prstTxWarp>
            <a:spAutoFit/>
          </a:bodyPr>
          <a:lstStyle/>
          <a:p>
            <a:pPr marL="447661" lvl="2" indent="-447661"/>
            <a:r>
              <a:rPr lang="en-GB" sz="2200" b="1" dirty="0" smtClean="0">
                <a:latin typeface="Arial Narrow"/>
                <a:cs typeface="Arial Narrow"/>
              </a:rPr>
              <a:t>Isotopic composition of </a:t>
            </a:r>
            <a:r>
              <a:rPr lang="en-GB" sz="2200" b="1" dirty="0" err="1" smtClean="0">
                <a:latin typeface="Arial Narrow"/>
                <a:cs typeface="Arial Narrow"/>
              </a:rPr>
              <a:t>Rosia</a:t>
            </a:r>
            <a:r>
              <a:rPr lang="en-GB" sz="2200" b="1" dirty="0" smtClean="0">
                <a:latin typeface="Arial Narrow"/>
                <a:cs typeface="Arial Narrow"/>
              </a:rPr>
              <a:t> Montana gold-silver ores</a:t>
            </a:r>
            <a:endParaRPr lang="en-GB" sz="2200" i="1" dirty="0">
              <a:latin typeface="Arial Narrow"/>
              <a:cs typeface="Arial Narrow"/>
            </a:endParaRPr>
          </a:p>
        </p:txBody>
      </p:sp>
    </p:spTree>
    <p:extLst>
      <p:ext uri="{BB962C8B-B14F-4D97-AF65-F5344CB8AC3E}">
        <p14:creationId xmlns:p14="http://schemas.microsoft.com/office/powerpoint/2010/main" val="486374118"/>
      </p:ext>
    </p:extLst>
  </p:cSld>
  <p:clrMapOvr>
    <a:masterClrMapping/>
  </p:clrMapOvr>
  <p:transition advTm="12516"/>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rotWithShape="1">
          <a:blip r:embed="rId2" cstate="screen">
            <a:extLst>
              <a:ext uri="{28A0092B-C50C-407E-A947-70E740481C1C}">
                <a14:useLocalDpi xmlns:a14="http://schemas.microsoft.com/office/drawing/2010/main"/>
              </a:ext>
            </a:extLst>
          </a:blip>
          <a:srcRect r="42860"/>
          <a:stretch/>
        </p:blipFill>
        <p:spPr>
          <a:xfrm>
            <a:off x="248192" y="1694329"/>
            <a:ext cx="3590030" cy="4591130"/>
          </a:xfrm>
          <a:prstGeom prst="rect">
            <a:avLst/>
          </a:prstGeom>
          <a:ln w="19050" cap="flat" cmpd="sng" algn="ctr">
            <a:noFill/>
            <a:prstDash val="solid"/>
            <a:round/>
            <a:headEnd type="none" w="med" len="med"/>
            <a:tailEnd type="none" w="med" len="med"/>
          </a:ln>
        </p:spPr>
      </p:pic>
      <p:sp>
        <p:nvSpPr>
          <p:cNvPr id="10" name="ZoneTexte 48"/>
          <p:cNvSpPr txBox="1">
            <a:spLocks noChangeArrowheads="1"/>
          </p:cNvSpPr>
          <p:nvPr/>
        </p:nvSpPr>
        <p:spPr bwMode="auto">
          <a:xfrm>
            <a:off x="-65573" y="6581001"/>
            <a:ext cx="1843774" cy="246221"/>
          </a:xfrm>
          <a:prstGeom prst="rect">
            <a:avLst/>
          </a:prstGeom>
          <a:noFill/>
          <a:ln w="9525">
            <a:noFill/>
            <a:miter lim="800000"/>
            <a:headEnd/>
            <a:tailEnd/>
          </a:ln>
        </p:spPr>
        <p:txBody>
          <a:bodyPr wrap="none">
            <a:prstTxWarp prst="textNoShape">
              <a:avLst/>
            </a:prstTxWarp>
            <a:spAutoFit/>
          </a:bodyPr>
          <a:lstStyle/>
          <a:p>
            <a:r>
              <a:rPr lang="fr-FR" sz="1000" i="1" dirty="0" smtClean="0">
                <a:latin typeface="Arial Narrow" pitchFamily="-60" charset="0"/>
                <a:ea typeface="Arial Narrow" pitchFamily="-60" charset="0"/>
                <a:cs typeface="Arial Narrow" pitchFamily="-60" charset="0"/>
              </a:rPr>
              <a:t>(</a:t>
            </a:r>
            <a:r>
              <a:rPr lang="fr-FR" sz="1000" i="1" dirty="0" err="1" smtClean="0">
                <a:latin typeface="Arial Narrow" pitchFamily="-60" charset="0"/>
                <a:ea typeface="Arial Narrow" pitchFamily="-60" charset="0"/>
                <a:cs typeface="Arial Narrow" pitchFamily="-60" charset="0"/>
              </a:rPr>
              <a:t>Backmann</a:t>
            </a:r>
            <a:r>
              <a:rPr lang="fr-FR" sz="1000" i="1" dirty="0">
                <a:latin typeface="Arial Narrow" pitchFamily="-60" charset="0"/>
                <a:ea typeface="Arial Narrow" pitchFamily="-60" charset="0"/>
                <a:cs typeface="Arial Narrow" pitchFamily="-60" charset="0"/>
              </a:rPr>
              <a:t>, </a:t>
            </a:r>
            <a:r>
              <a:rPr lang="fr-FR" sz="1000" i="1" dirty="0" smtClean="0">
                <a:latin typeface="Arial Narrow" pitchFamily="-60" charset="0"/>
                <a:ea typeface="Arial Narrow" pitchFamily="-60" charset="0"/>
                <a:cs typeface="Arial Narrow" pitchFamily="-60" charset="0"/>
              </a:rPr>
              <a:t>1995, Domergue 2008)</a:t>
            </a:r>
            <a:endParaRPr lang="fr-FR" sz="1000" i="1" dirty="0">
              <a:latin typeface="Arial Narrow" pitchFamily="-60" charset="0"/>
              <a:ea typeface="Arial Narrow" pitchFamily="-60" charset="0"/>
              <a:cs typeface="Arial Narrow" pitchFamily="-60" charset="0"/>
            </a:endParaRPr>
          </a:p>
        </p:txBody>
      </p:sp>
      <p:sp>
        <p:nvSpPr>
          <p:cNvPr id="2" name="Rectangle 1"/>
          <p:cNvSpPr/>
          <p:nvPr/>
        </p:nvSpPr>
        <p:spPr>
          <a:xfrm>
            <a:off x="0" y="722581"/>
            <a:ext cx="9125333" cy="369332"/>
          </a:xfrm>
          <a:prstGeom prst="rect">
            <a:avLst/>
          </a:prstGeom>
        </p:spPr>
        <p:txBody>
          <a:bodyPr wrap="square">
            <a:spAutoFit/>
          </a:bodyPr>
          <a:lstStyle/>
          <a:p>
            <a:pPr marL="285750" indent="-285750">
              <a:buFont typeface="Symbol" charset="2"/>
              <a:buChar char="Þ"/>
            </a:pPr>
            <a:r>
              <a:rPr lang="en-GB" b="1" dirty="0" smtClean="0">
                <a:latin typeface="Arial Narrow" charset="0"/>
                <a:ea typeface="Arial Narrow" charset="0"/>
                <a:cs typeface="Arial Narrow" charset="0"/>
              </a:rPr>
              <a:t>Ores do not contain enough </a:t>
            </a:r>
            <a:r>
              <a:rPr lang="en-GB" b="1" dirty="0" err="1" smtClean="0">
                <a:latin typeface="Arial Narrow" charset="0"/>
                <a:ea typeface="Arial Narrow" charset="0"/>
                <a:cs typeface="Arial Narrow" charset="0"/>
              </a:rPr>
              <a:t>Pb</a:t>
            </a:r>
            <a:r>
              <a:rPr lang="en-GB" b="1" dirty="0" smtClean="0">
                <a:latin typeface="Arial Narrow" charset="0"/>
                <a:ea typeface="Arial Narrow" charset="0"/>
                <a:cs typeface="Arial Narrow" charset="0"/>
              </a:rPr>
              <a:t> to set up a Au-Ag </a:t>
            </a:r>
            <a:r>
              <a:rPr lang="en-GB" b="1" i="1" dirty="0" err="1" smtClean="0">
                <a:latin typeface="Arial Narrow" charset="0"/>
                <a:ea typeface="Arial Narrow" charset="0"/>
                <a:cs typeface="Arial Narrow" charset="0"/>
              </a:rPr>
              <a:t>chaîne</a:t>
            </a:r>
            <a:r>
              <a:rPr lang="en-GB" b="1" i="1" dirty="0" smtClean="0">
                <a:latin typeface="Arial Narrow" charset="0"/>
                <a:ea typeface="Arial Narrow" charset="0"/>
                <a:cs typeface="Arial Narrow" charset="0"/>
              </a:rPr>
              <a:t> </a:t>
            </a:r>
            <a:r>
              <a:rPr lang="en-GB" b="1" i="1" dirty="0" err="1" smtClean="0">
                <a:latin typeface="Arial Narrow" charset="0"/>
                <a:ea typeface="Arial Narrow" charset="0"/>
                <a:cs typeface="Arial Narrow" charset="0"/>
              </a:rPr>
              <a:t>opératoire</a:t>
            </a:r>
            <a:endParaRPr lang="en-GB" b="1" dirty="0">
              <a:latin typeface="Arial Narrow" charset="0"/>
              <a:ea typeface="Arial Narrow" charset="0"/>
              <a:cs typeface="Arial Narrow" charset="0"/>
            </a:endParaRPr>
          </a:p>
        </p:txBody>
      </p:sp>
      <p:cxnSp>
        <p:nvCxnSpPr>
          <p:cNvPr id="6" name="Connecteur droit 5"/>
          <p:cNvCxnSpPr/>
          <p:nvPr/>
        </p:nvCxnSpPr>
        <p:spPr bwMode="auto">
          <a:xfrm>
            <a:off x="-15146" y="425451"/>
            <a:ext cx="9148763" cy="1588"/>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9" name="Rectangle 8"/>
          <p:cNvSpPr>
            <a:spLocks noChangeArrowheads="1"/>
          </p:cNvSpPr>
          <p:nvPr/>
        </p:nvSpPr>
        <p:spPr bwMode="auto">
          <a:xfrm>
            <a:off x="0" y="1589"/>
            <a:ext cx="9133617" cy="430887"/>
          </a:xfrm>
          <a:prstGeom prst="rect">
            <a:avLst/>
          </a:prstGeom>
          <a:noFill/>
          <a:ln w="9525">
            <a:noFill/>
            <a:miter lim="800000"/>
            <a:headEnd/>
            <a:tailEnd/>
          </a:ln>
        </p:spPr>
        <p:txBody>
          <a:bodyPr wrap="square">
            <a:prstTxWarp prst="textNoShape">
              <a:avLst/>
            </a:prstTxWarp>
            <a:spAutoFit/>
          </a:bodyPr>
          <a:lstStyle/>
          <a:p>
            <a:pPr marL="447661" lvl="2" indent="-447661"/>
            <a:r>
              <a:rPr lang="en-GB" sz="2200" b="1" dirty="0" smtClean="0">
                <a:latin typeface="Arial Narrow"/>
                <a:cs typeface="Arial Narrow"/>
              </a:rPr>
              <a:t>Gold – silver </a:t>
            </a:r>
            <a:r>
              <a:rPr lang="en-GB" sz="2200" b="1" i="1" dirty="0" err="1" smtClean="0">
                <a:latin typeface="Arial Narrow"/>
                <a:cs typeface="Arial Narrow"/>
              </a:rPr>
              <a:t>chaîne</a:t>
            </a:r>
            <a:r>
              <a:rPr lang="en-GB" sz="2200" b="1" i="1" dirty="0" smtClean="0">
                <a:latin typeface="Arial Narrow"/>
                <a:cs typeface="Arial Narrow"/>
              </a:rPr>
              <a:t> </a:t>
            </a:r>
            <a:r>
              <a:rPr lang="en-GB" sz="2200" b="1" i="1" dirty="0" err="1" smtClean="0">
                <a:latin typeface="Arial Narrow"/>
                <a:cs typeface="Arial Narrow"/>
              </a:rPr>
              <a:t>opératoire</a:t>
            </a:r>
            <a:r>
              <a:rPr lang="en-GB" sz="2200" b="1" i="1" dirty="0" smtClean="0">
                <a:latin typeface="Arial Narrow"/>
                <a:cs typeface="Arial Narrow"/>
              </a:rPr>
              <a:t> </a:t>
            </a:r>
            <a:r>
              <a:rPr lang="en-GB" sz="2200" b="1" dirty="0" smtClean="0">
                <a:latin typeface="Arial Narrow"/>
                <a:cs typeface="Arial Narrow"/>
              </a:rPr>
              <a:t>in </a:t>
            </a:r>
            <a:r>
              <a:rPr lang="en-GB" sz="2200" b="1" dirty="0" err="1" smtClean="0">
                <a:latin typeface="Arial Narrow"/>
                <a:cs typeface="Arial Narrow"/>
              </a:rPr>
              <a:t>Rosia</a:t>
            </a:r>
            <a:r>
              <a:rPr lang="en-GB" sz="2200" b="1" dirty="0" smtClean="0">
                <a:latin typeface="Arial Narrow"/>
                <a:cs typeface="Arial Narrow"/>
              </a:rPr>
              <a:t> Montana (1</a:t>
            </a:r>
            <a:r>
              <a:rPr lang="en-GB" sz="2200" b="1" baseline="30000" dirty="0" smtClean="0">
                <a:latin typeface="Arial Narrow"/>
                <a:cs typeface="Arial Narrow"/>
              </a:rPr>
              <a:t>st</a:t>
            </a:r>
            <a:r>
              <a:rPr lang="en-GB" sz="2200" b="1" dirty="0" smtClean="0">
                <a:latin typeface="Arial Narrow"/>
                <a:cs typeface="Arial Narrow"/>
              </a:rPr>
              <a:t> to 2</a:t>
            </a:r>
            <a:r>
              <a:rPr lang="en-GB" sz="2200" b="1" baseline="30000" dirty="0" smtClean="0">
                <a:latin typeface="Arial Narrow"/>
                <a:cs typeface="Arial Narrow"/>
              </a:rPr>
              <a:t>nd</a:t>
            </a:r>
            <a:r>
              <a:rPr lang="en-GB" sz="2200" b="1" dirty="0" smtClean="0">
                <a:latin typeface="Arial Narrow"/>
                <a:cs typeface="Arial Narrow"/>
              </a:rPr>
              <a:t> c. AD)</a:t>
            </a:r>
            <a:endParaRPr lang="en-GB" sz="2200" i="1" dirty="0">
              <a:latin typeface="Arial Narrow"/>
              <a:cs typeface="Arial Narrow"/>
            </a:endParaRPr>
          </a:p>
        </p:txBody>
      </p:sp>
      <p:sp>
        <p:nvSpPr>
          <p:cNvPr id="3" name="ZoneTexte 2"/>
          <p:cNvSpPr txBox="1"/>
          <p:nvPr/>
        </p:nvSpPr>
        <p:spPr>
          <a:xfrm>
            <a:off x="3849511" y="3658471"/>
            <a:ext cx="4028667" cy="646331"/>
          </a:xfrm>
          <a:prstGeom prst="rect">
            <a:avLst/>
          </a:prstGeom>
          <a:noFill/>
        </p:spPr>
        <p:txBody>
          <a:bodyPr wrap="none" rtlCol="0">
            <a:spAutoFit/>
          </a:bodyPr>
          <a:lstStyle/>
          <a:p>
            <a:r>
              <a:rPr lang="en-GB" b="1" dirty="0" smtClean="0">
                <a:latin typeface="Arial Narrow" charset="0"/>
                <a:ea typeface="Arial Narrow" charset="0"/>
                <a:cs typeface="Arial Narrow" charset="0"/>
              </a:rPr>
              <a:t>Lead additions =&gt; metal and/ or sulfosalts</a:t>
            </a:r>
          </a:p>
          <a:p>
            <a:r>
              <a:rPr lang="en-GB" b="1" dirty="0">
                <a:latin typeface="Arial Narrow" charset="0"/>
                <a:ea typeface="Arial Narrow" charset="0"/>
                <a:cs typeface="Arial Narrow" charset="0"/>
              </a:rPr>
              <a:t>	</a:t>
            </a:r>
            <a:r>
              <a:rPr lang="en-GB" b="1" dirty="0" smtClean="0">
                <a:latin typeface="Arial Narrow" charset="0"/>
                <a:ea typeface="Arial Narrow" charset="0"/>
                <a:cs typeface="Arial Narrow" charset="0"/>
              </a:rPr>
              <a:t>=&gt; Possible disturbance of the tracer </a:t>
            </a:r>
            <a:endParaRPr lang="en-GB" b="1" dirty="0">
              <a:latin typeface="Arial Narrow" charset="0"/>
              <a:ea typeface="Arial Narrow" charset="0"/>
              <a:cs typeface="Arial Narrow" charset="0"/>
            </a:endParaRPr>
          </a:p>
        </p:txBody>
      </p:sp>
    </p:spTree>
    <p:extLst>
      <p:ext uri="{BB962C8B-B14F-4D97-AF65-F5344CB8AC3E}">
        <p14:creationId xmlns:p14="http://schemas.microsoft.com/office/powerpoint/2010/main" val="19502337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Connecteur droit 32"/>
          <p:cNvCxnSpPr/>
          <p:nvPr/>
        </p:nvCxnSpPr>
        <p:spPr bwMode="auto">
          <a:xfrm>
            <a:off x="-15146" y="425451"/>
            <a:ext cx="9148763" cy="1588"/>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35" name="Image 34" descr="Litharge.jpg"/>
          <p:cNvPicPr>
            <a:picLocks noChangeAspect="1"/>
          </p:cNvPicPr>
          <p:nvPr/>
        </p:nvPicPr>
        <p:blipFill>
          <a:blip r:embed="rId3"/>
          <a:srcRect/>
          <a:stretch>
            <a:fillRect/>
          </a:stretch>
        </p:blipFill>
        <p:spPr bwMode="auto">
          <a:xfrm>
            <a:off x="5134031" y="850901"/>
            <a:ext cx="3034694" cy="1800212"/>
          </a:xfrm>
          <a:prstGeom prst="rect">
            <a:avLst/>
          </a:prstGeom>
          <a:noFill/>
          <a:ln w="12700" cap="flat" cmpd="sng" algn="ctr">
            <a:solidFill>
              <a:srgbClr val="000000"/>
            </a:solidFill>
            <a:prstDash val="solid"/>
            <a:miter lim="800000"/>
            <a:headEnd type="none" w="med" len="med"/>
            <a:tailEnd type="none" w="med" len="med"/>
          </a:ln>
        </p:spPr>
      </p:pic>
      <p:cxnSp>
        <p:nvCxnSpPr>
          <p:cNvPr id="36" name="Connecteur en arc 35"/>
          <p:cNvCxnSpPr/>
          <p:nvPr/>
        </p:nvCxnSpPr>
        <p:spPr bwMode="auto">
          <a:xfrm flipV="1">
            <a:off x="3688054" y="2008094"/>
            <a:ext cx="1219667" cy="1113726"/>
          </a:xfrm>
          <a:prstGeom prst="curvedConnector3">
            <a:avLst>
              <a:gd name="adj1" fmla="val 50000"/>
            </a:avLst>
          </a:prstGeom>
          <a:ln w="38100" cap="flat" cmpd="sng" algn="ctr">
            <a:solidFill>
              <a:schemeClr val="bg1">
                <a:lumMod val="65000"/>
              </a:schemeClr>
            </a:solidFill>
            <a:prstDash val="solid"/>
            <a:round/>
            <a:headEnd type="arrow" w="med" len="med"/>
            <a:tailEnd type="arrow" w="med" len="med"/>
          </a:ln>
        </p:spPr>
        <p:style>
          <a:lnRef idx="2">
            <a:schemeClr val="accent1"/>
          </a:lnRef>
          <a:fillRef idx="0">
            <a:schemeClr val="accent1"/>
          </a:fillRef>
          <a:effectRef idx="1">
            <a:schemeClr val="accent1"/>
          </a:effectRef>
          <a:fontRef idx="minor">
            <a:schemeClr val="tx1"/>
          </a:fontRef>
        </p:style>
      </p:cxnSp>
      <p:sp>
        <p:nvSpPr>
          <p:cNvPr id="37" name="ZoneTexte 36"/>
          <p:cNvSpPr txBox="1"/>
          <p:nvPr/>
        </p:nvSpPr>
        <p:spPr>
          <a:xfrm>
            <a:off x="3576499" y="5546449"/>
            <a:ext cx="5340312" cy="369332"/>
          </a:xfrm>
          <a:prstGeom prst="rect">
            <a:avLst/>
          </a:prstGeom>
          <a:noFill/>
        </p:spPr>
        <p:txBody>
          <a:bodyPr wrap="square" rtlCol="0">
            <a:spAutoFit/>
          </a:bodyPr>
          <a:lstStyle/>
          <a:p>
            <a:pPr marL="285750" indent="-285750">
              <a:buFont typeface="Symbol" charset="2"/>
              <a:buChar char="Þ"/>
            </a:pPr>
            <a:r>
              <a:rPr lang="en-GB" sz="1800" b="1" dirty="0" err="1" smtClean="0">
                <a:latin typeface="Arial Narrow"/>
                <a:cs typeface="Arial Narrow"/>
              </a:rPr>
              <a:t>Pb</a:t>
            </a:r>
            <a:r>
              <a:rPr lang="en-GB" sz="1800" b="1" dirty="0" smtClean="0">
                <a:latin typeface="Arial Narrow"/>
                <a:cs typeface="Arial Narrow"/>
              </a:rPr>
              <a:t> addition during the metallurgical process</a:t>
            </a:r>
            <a:endParaRPr lang="en-GB" b="1" dirty="0">
              <a:latin typeface="Arial Narrow"/>
              <a:cs typeface="Arial Narrow"/>
            </a:endParaRPr>
          </a:p>
        </p:txBody>
      </p:sp>
      <p:sp>
        <p:nvSpPr>
          <p:cNvPr id="8" name="Rectangle 7"/>
          <p:cNvSpPr>
            <a:spLocks noChangeArrowheads="1"/>
          </p:cNvSpPr>
          <p:nvPr/>
        </p:nvSpPr>
        <p:spPr bwMode="auto">
          <a:xfrm>
            <a:off x="0" y="1589"/>
            <a:ext cx="9133617" cy="430887"/>
          </a:xfrm>
          <a:prstGeom prst="rect">
            <a:avLst/>
          </a:prstGeom>
          <a:noFill/>
          <a:ln w="9525">
            <a:noFill/>
            <a:miter lim="800000"/>
            <a:headEnd/>
            <a:tailEnd/>
          </a:ln>
        </p:spPr>
        <p:txBody>
          <a:bodyPr wrap="square">
            <a:prstTxWarp prst="textNoShape">
              <a:avLst/>
            </a:prstTxWarp>
            <a:spAutoFit/>
          </a:bodyPr>
          <a:lstStyle/>
          <a:p>
            <a:pPr marL="447661" lvl="2" indent="-447661"/>
            <a:r>
              <a:rPr lang="en-GB" sz="2200" b="1" dirty="0" smtClean="0">
                <a:latin typeface="Arial Narrow"/>
                <a:cs typeface="Arial Narrow"/>
              </a:rPr>
              <a:t>Gold – silver </a:t>
            </a:r>
            <a:r>
              <a:rPr lang="en-GB" sz="2200" b="1" i="1" dirty="0" err="1" smtClean="0">
                <a:latin typeface="Arial Narrow"/>
                <a:cs typeface="Arial Narrow"/>
              </a:rPr>
              <a:t>chaîne</a:t>
            </a:r>
            <a:r>
              <a:rPr lang="en-GB" sz="2200" b="1" i="1" dirty="0" smtClean="0">
                <a:latin typeface="Arial Narrow"/>
                <a:cs typeface="Arial Narrow"/>
              </a:rPr>
              <a:t> </a:t>
            </a:r>
            <a:r>
              <a:rPr lang="en-GB" sz="2200" b="1" i="1" dirty="0" err="1" smtClean="0">
                <a:latin typeface="Arial Narrow"/>
                <a:cs typeface="Arial Narrow"/>
              </a:rPr>
              <a:t>opératoire</a:t>
            </a:r>
            <a:r>
              <a:rPr lang="en-GB" sz="2200" b="1" i="1" dirty="0" smtClean="0">
                <a:latin typeface="Arial Narrow"/>
                <a:cs typeface="Arial Narrow"/>
              </a:rPr>
              <a:t> </a:t>
            </a:r>
            <a:r>
              <a:rPr lang="en-GB" sz="2200" b="1" dirty="0" smtClean="0">
                <a:latin typeface="Arial Narrow"/>
                <a:cs typeface="Arial Narrow"/>
              </a:rPr>
              <a:t>in </a:t>
            </a:r>
            <a:r>
              <a:rPr lang="en-GB" sz="2200" b="1" dirty="0" err="1" smtClean="0">
                <a:latin typeface="Arial Narrow"/>
                <a:cs typeface="Arial Narrow"/>
              </a:rPr>
              <a:t>Rosia</a:t>
            </a:r>
            <a:r>
              <a:rPr lang="en-GB" sz="2200" b="1" dirty="0" smtClean="0">
                <a:latin typeface="Arial Narrow"/>
                <a:cs typeface="Arial Narrow"/>
              </a:rPr>
              <a:t> Montana (1</a:t>
            </a:r>
            <a:r>
              <a:rPr lang="en-GB" sz="2200" b="1" baseline="30000" dirty="0" smtClean="0">
                <a:latin typeface="Arial Narrow"/>
                <a:cs typeface="Arial Narrow"/>
              </a:rPr>
              <a:t>st</a:t>
            </a:r>
            <a:r>
              <a:rPr lang="en-GB" sz="2200" b="1" dirty="0" smtClean="0">
                <a:latin typeface="Arial Narrow"/>
                <a:cs typeface="Arial Narrow"/>
              </a:rPr>
              <a:t> to 2</a:t>
            </a:r>
            <a:r>
              <a:rPr lang="en-GB" sz="2200" b="1" baseline="30000" dirty="0" smtClean="0">
                <a:latin typeface="Arial Narrow"/>
                <a:cs typeface="Arial Narrow"/>
              </a:rPr>
              <a:t>nd</a:t>
            </a:r>
            <a:r>
              <a:rPr lang="en-GB" sz="2200" b="1" dirty="0" smtClean="0">
                <a:latin typeface="Arial Narrow"/>
                <a:cs typeface="Arial Narrow"/>
              </a:rPr>
              <a:t> c. AD)</a:t>
            </a:r>
            <a:endParaRPr lang="en-GB" sz="2200" i="1" dirty="0">
              <a:latin typeface="Arial Narrow"/>
              <a:cs typeface="Arial Narrow"/>
            </a:endParaRPr>
          </a:p>
        </p:txBody>
      </p:sp>
      <p:pic>
        <p:nvPicPr>
          <p:cNvPr id="9" name="Image 8"/>
          <p:cNvPicPr>
            <a:picLocks noChangeAspect="1"/>
          </p:cNvPicPr>
          <p:nvPr/>
        </p:nvPicPr>
        <p:blipFill rotWithShape="1">
          <a:blip r:embed="rId4" cstate="screen">
            <a:extLst>
              <a:ext uri="{28A0092B-C50C-407E-A947-70E740481C1C}">
                <a14:useLocalDpi xmlns:a14="http://schemas.microsoft.com/office/drawing/2010/main"/>
              </a:ext>
            </a:extLst>
          </a:blip>
          <a:srcRect r="42860"/>
          <a:stretch/>
        </p:blipFill>
        <p:spPr>
          <a:xfrm>
            <a:off x="248192" y="1694329"/>
            <a:ext cx="3590030" cy="4591130"/>
          </a:xfrm>
          <a:prstGeom prst="rect">
            <a:avLst/>
          </a:prstGeom>
          <a:ln w="19050" cap="flat" cmpd="sng" algn="ctr">
            <a:noFill/>
            <a:prstDash val="solid"/>
            <a:round/>
            <a:headEnd type="none" w="med" len="med"/>
            <a:tailEnd type="none" w="med" len="med"/>
          </a:ln>
        </p:spPr>
      </p:pic>
    </p:spTree>
    <p:extLst>
      <p:ext uri="{BB962C8B-B14F-4D97-AF65-F5344CB8AC3E}">
        <p14:creationId xmlns:p14="http://schemas.microsoft.com/office/powerpoint/2010/main" val="1485636357"/>
      </p:ext>
    </p:extLst>
  </p:cSld>
  <p:clrMapOvr>
    <a:masterClrMapping/>
  </p:clrMapOvr>
  <p:transition advTm="8325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9" name="Rectangle 3"/>
          <p:cNvSpPr>
            <a:spLocks noChangeArrowheads="1"/>
          </p:cNvSpPr>
          <p:nvPr/>
        </p:nvSpPr>
        <p:spPr bwMode="auto">
          <a:xfrm>
            <a:off x="5152599" y="2376401"/>
            <a:ext cx="3628936" cy="1200329"/>
          </a:xfrm>
          <a:prstGeom prst="rect">
            <a:avLst/>
          </a:prstGeom>
          <a:noFill/>
          <a:ln w="9525">
            <a:noFill/>
            <a:miter lim="800000"/>
            <a:headEnd/>
            <a:tailEnd/>
          </a:ln>
        </p:spPr>
        <p:txBody>
          <a:bodyPr wrap="square">
            <a:prstTxWarp prst="textNoShape">
              <a:avLst/>
            </a:prstTxWarp>
            <a:spAutoFit/>
          </a:bodyPr>
          <a:lstStyle/>
          <a:p>
            <a:pPr>
              <a:buFont typeface="Arial" pitchFamily="-60" charset="0"/>
              <a:buChar char="•"/>
            </a:pPr>
            <a:r>
              <a:rPr lang="en-GB" b="1" dirty="0" smtClean="0">
                <a:latin typeface="Arial Narrow" pitchFamily="-60" charset="0"/>
                <a:ea typeface="Arial Narrow" pitchFamily="-60" charset="0"/>
                <a:cs typeface="Arial Narrow" pitchFamily="-60" charset="0"/>
              </a:rPr>
              <a:t>  Litharge trade is usual </a:t>
            </a:r>
          </a:p>
          <a:p>
            <a:pPr>
              <a:buFont typeface="Arial" pitchFamily="-60" charset="0"/>
              <a:buChar char="•"/>
            </a:pPr>
            <a:endParaRPr lang="en-GB" b="1" dirty="0" smtClean="0">
              <a:latin typeface="Arial Narrow" pitchFamily="-60" charset="0"/>
              <a:ea typeface="Arial Narrow" pitchFamily="-60" charset="0"/>
              <a:cs typeface="Arial Narrow" pitchFamily="-60" charset="0"/>
            </a:endParaRPr>
          </a:p>
          <a:p>
            <a:pPr>
              <a:buFont typeface="Arial" pitchFamily="-60" charset="0"/>
              <a:buChar char="•"/>
            </a:pPr>
            <a:r>
              <a:rPr lang="en-GB" b="1" dirty="0" smtClean="0">
                <a:latin typeface="Arial Narrow" charset="0"/>
                <a:ea typeface="Arial Narrow" charset="0"/>
                <a:cs typeface="Arial Narrow" charset="0"/>
              </a:rPr>
              <a:t>  Evidence in Spain </a:t>
            </a:r>
          </a:p>
          <a:p>
            <a:r>
              <a:rPr lang="en-GB" sz="1200" b="1" i="1" dirty="0" smtClean="0">
                <a:latin typeface="Arial Narrow" charset="0"/>
                <a:ea typeface="Arial Narrow" charset="0"/>
                <a:cs typeface="Arial Narrow" charset="0"/>
              </a:rPr>
              <a:t>    (</a:t>
            </a:r>
            <a:r>
              <a:rPr lang="en-GB" sz="1200" b="1" i="1" dirty="0">
                <a:latin typeface="Arial Narrow" charset="0"/>
                <a:ea typeface="Arial Narrow" charset="0"/>
                <a:cs typeface="Arial Narrow" charset="0"/>
              </a:rPr>
              <a:t>e.g. Renzi et al., 2009 ; Murillo-Barroso et al., 2016)</a:t>
            </a:r>
            <a:r>
              <a:rPr lang="en-GB" b="1" i="1" dirty="0">
                <a:latin typeface="Arial Narrow" charset="0"/>
                <a:ea typeface="Arial Narrow" charset="0"/>
                <a:cs typeface="Arial Narrow" charset="0"/>
              </a:rPr>
              <a:t> </a:t>
            </a:r>
          </a:p>
        </p:txBody>
      </p:sp>
      <p:sp>
        <p:nvSpPr>
          <p:cNvPr id="351241" name="Text Box 9"/>
          <p:cNvSpPr txBox="1">
            <a:spLocks noChangeArrowheads="1"/>
          </p:cNvSpPr>
          <p:nvPr/>
        </p:nvSpPr>
        <p:spPr bwMode="auto">
          <a:xfrm>
            <a:off x="3266926" y="5098711"/>
            <a:ext cx="1173526" cy="276999"/>
          </a:xfrm>
          <a:prstGeom prst="rect">
            <a:avLst/>
          </a:prstGeom>
          <a:noFill/>
          <a:ln w="9525">
            <a:noFill/>
            <a:miter lim="800000"/>
            <a:headEnd/>
            <a:tailEnd/>
          </a:ln>
        </p:spPr>
        <p:txBody>
          <a:bodyPr wrap="none">
            <a:prstTxWarp prst="textNoShape">
              <a:avLst/>
            </a:prstTxWarp>
            <a:spAutoFit/>
          </a:bodyPr>
          <a:lstStyle/>
          <a:p>
            <a:r>
              <a:rPr lang="en-GB" sz="1200" i="1" dirty="0">
                <a:latin typeface="Arial Narrow" pitchFamily="-60" charset="0"/>
              </a:rPr>
              <a:t>Baron et al., 2011</a:t>
            </a:r>
          </a:p>
        </p:txBody>
      </p:sp>
      <p:cxnSp>
        <p:nvCxnSpPr>
          <p:cNvPr id="7" name="Connecteur droit 6"/>
          <p:cNvCxnSpPr/>
          <p:nvPr/>
        </p:nvCxnSpPr>
        <p:spPr bwMode="auto">
          <a:xfrm>
            <a:off x="-15146" y="425451"/>
            <a:ext cx="9148763" cy="1588"/>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 name="ZoneTexte 2"/>
          <p:cNvSpPr txBox="1"/>
          <p:nvPr/>
        </p:nvSpPr>
        <p:spPr>
          <a:xfrm>
            <a:off x="221348" y="5886944"/>
            <a:ext cx="8690919" cy="369332"/>
          </a:xfrm>
          <a:prstGeom prst="rect">
            <a:avLst/>
          </a:prstGeom>
          <a:noFill/>
        </p:spPr>
        <p:txBody>
          <a:bodyPr wrap="square" rtlCol="0">
            <a:spAutoFit/>
          </a:bodyPr>
          <a:lstStyle/>
          <a:p>
            <a:r>
              <a:rPr lang="en-GB" b="1" dirty="0" smtClean="0">
                <a:latin typeface="Arial Narrow" charset="0"/>
                <a:ea typeface="Arial Narrow" charset="0"/>
                <a:cs typeface="Arial Narrow" charset="0"/>
              </a:rPr>
              <a:t>In Rio Tinto mines (Spain), some </a:t>
            </a:r>
            <a:r>
              <a:rPr lang="en-GB" b="1" dirty="0" err="1" smtClean="0">
                <a:latin typeface="Arial Narrow" charset="0"/>
                <a:ea typeface="Arial Narrow" charset="0"/>
                <a:cs typeface="Arial Narrow" charset="0"/>
              </a:rPr>
              <a:t>Pb</a:t>
            </a:r>
            <a:r>
              <a:rPr lang="en-GB" b="1" dirty="0" smtClean="0">
                <a:latin typeface="Arial Narrow" charset="0"/>
                <a:ea typeface="Arial Narrow" charset="0"/>
                <a:cs typeface="Arial Narrow" charset="0"/>
              </a:rPr>
              <a:t> from Cartagena were imported to extract Ag from ores</a:t>
            </a:r>
          </a:p>
        </p:txBody>
      </p:sp>
      <p:grpSp>
        <p:nvGrpSpPr>
          <p:cNvPr id="6" name="Grouper 5"/>
          <p:cNvGrpSpPr/>
          <p:nvPr/>
        </p:nvGrpSpPr>
        <p:grpSpPr>
          <a:xfrm>
            <a:off x="625803" y="1504536"/>
            <a:ext cx="3705752" cy="3740913"/>
            <a:chOff x="-287049" y="911005"/>
            <a:chExt cx="3206944" cy="3357130"/>
          </a:xfrm>
        </p:grpSpPr>
        <p:grpSp>
          <p:nvGrpSpPr>
            <p:cNvPr id="4" name="Grouper 3"/>
            <p:cNvGrpSpPr/>
            <p:nvPr/>
          </p:nvGrpSpPr>
          <p:grpSpPr>
            <a:xfrm>
              <a:off x="-287049" y="911005"/>
              <a:ext cx="3206944" cy="3357130"/>
              <a:chOff x="-283339" y="850901"/>
              <a:chExt cx="3206944" cy="3357130"/>
            </a:xfrm>
          </p:grpSpPr>
          <p:pic>
            <p:nvPicPr>
              <p:cNvPr id="2" name="Image 1"/>
              <p:cNvPicPr>
                <a:picLocks noChangeAspect="1"/>
              </p:cNvPicPr>
              <p:nvPr/>
            </p:nvPicPr>
            <p:blipFill rotWithShape="1">
              <a:blip r:embed="rId3" cstate="screen">
                <a:extLst>
                  <a:ext uri="{28A0092B-C50C-407E-A947-70E740481C1C}">
                    <a14:useLocalDpi xmlns:a14="http://schemas.microsoft.com/office/drawing/2010/main"/>
                  </a:ext>
                </a:extLst>
              </a:blip>
              <a:srcRect l="16757" t="58045" r="50394" b="30195"/>
              <a:stretch/>
            </p:blipFill>
            <p:spPr>
              <a:xfrm>
                <a:off x="-283339" y="850901"/>
                <a:ext cx="3203234" cy="1622854"/>
              </a:xfrm>
              <a:prstGeom prst="rect">
                <a:avLst/>
              </a:prstGeom>
            </p:spPr>
          </p:pic>
          <p:pic>
            <p:nvPicPr>
              <p:cNvPr id="10" name="Image 9"/>
              <p:cNvPicPr>
                <a:picLocks noChangeAspect="1"/>
              </p:cNvPicPr>
              <p:nvPr/>
            </p:nvPicPr>
            <p:blipFill rotWithShape="1">
              <a:blip r:embed="rId3" cstate="screen">
                <a:extLst>
                  <a:ext uri="{28A0092B-C50C-407E-A947-70E740481C1C}">
                    <a14:useLocalDpi xmlns:a14="http://schemas.microsoft.com/office/drawing/2010/main"/>
                  </a:ext>
                </a:extLst>
              </a:blip>
              <a:srcRect l="16757" t="73279" r="50394" b="9803"/>
              <a:stretch/>
            </p:blipFill>
            <p:spPr>
              <a:xfrm>
                <a:off x="-279629" y="1873439"/>
                <a:ext cx="3203234" cy="2334592"/>
              </a:xfrm>
              <a:prstGeom prst="rect">
                <a:avLst/>
              </a:prstGeom>
            </p:spPr>
          </p:pic>
        </p:grpSp>
        <p:sp>
          <p:nvSpPr>
            <p:cNvPr id="5" name="Rectangle 4"/>
            <p:cNvSpPr/>
            <p:nvPr/>
          </p:nvSpPr>
          <p:spPr>
            <a:xfrm>
              <a:off x="1663679" y="1896474"/>
              <a:ext cx="785640" cy="10297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
        <p:nvSpPr>
          <p:cNvPr id="11" name="ZoneTexte 10"/>
          <p:cNvSpPr txBox="1"/>
          <p:nvPr/>
        </p:nvSpPr>
        <p:spPr>
          <a:xfrm>
            <a:off x="88885" y="633299"/>
            <a:ext cx="3573414" cy="369332"/>
          </a:xfrm>
          <a:prstGeom prst="rect">
            <a:avLst/>
          </a:prstGeom>
          <a:noFill/>
        </p:spPr>
        <p:txBody>
          <a:bodyPr wrap="none" rtlCol="0">
            <a:spAutoFit/>
          </a:bodyPr>
          <a:lstStyle/>
          <a:p>
            <a:r>
              <a:rPr lang="en-GB" b="1" dirty="0" smtClean="0">
                <a:latin typeface="Arial Narrow" charset="0"/>
                <a:ea typeface="Arial Narrow" charset="0"/>
                <a:cs typeface="Arial Narrow" charset="0"/>
              </a:rPr>
              <a:t>=&gt; </a:t>
            </a:r>
            <a:r>
              <a:rPr lang="en-GB" b="1" dirty="0" err="1" smtClean="0">
                <a:latin typeface="Arial Narrow" charset="0"/>
                <a:ea typeface="Arial Narrow" charset="0"/>
                <a:cs typeface="Arial Narrow" charset="0"/>
              </a:rPr>
              <a:t>Pb</a:t>
            </a:r>
            <a:r>
              <a:rPr lang="en-GB" b="1" dirty="0" smtClean="0">
                <a:latin typeface="Arial Narrow" charset="0"/>
                <a:ea typeface="Arial Narrow" charset="0"/>
                <a:cs typeface="Arial Narrow" charset="0"/>
              </a:rPr>
              <a:t> importation from other sources</a:t>
            </a:r>
            <a:endParaRPr lang="en-GB" b="1" dirty="0">
              <a:latin typeface="Arial Narrow" charset="0"/>
              <a:ea typeface="Arial Narrow" charset="0"/>
              <a:cs typeface="Arial Narrow" charset="0"/>
            </a:endParaRPr>
          </a:p>
        </p:txBody>
      </p:sp>
      <p:sp>
        <p:nvSpPr>
          <p:cNvPr id="13" name="Rectangle 12"/>
          <p:cNvSpPr>
            <a:spLocks noChangeArrowheads="1"/>
          </p:cNvSpPr>
          <p:nvPr/>
        </p:nvSpPr>
        <p:spPr bwMode="auto">
          <a:xfrm>
            <a:off x="0" y="1589"/>
            <a:ext cx="9133617" cy="430887"/>
          </a:xfrm>
          <a:prstGeom prst="rect">
            <a:avLst/>
          </a:prstGeom>
          <a:noFill/>
          <a:ln w="9525">
            <a:noFill/>
            <a:miter lim="800000"/>
            <a:headEnd/>
            <a:tailEnd/>
          </a:ln>
        </p:spPr>
        <p:txBody>
          <a:bodyPr wrap="square">
            <a:prstTxWarp prst="textNoShape">
              <a:avLst/>
            </a:prstTxWarp>
            <a:spAutoFit/>
          </a:bodyPr>
          <a:lstStyle/>
          <a:p>
            <a:pPr marL="447661" lvl="2" indent="-447661"/>
            <a:r>
              <a:rPr lang="en-GB" sz="2200" b="1" dirty="0" smtClean="0">
                <a:latin typeface="Arial Narrow"/>
                <a:cs typeface="Arial Narrow"/>
              </a:rPr>
              <a:t>Gold – silver </a:t>
            </a:r>
            <a:r>
              <a:rPr lang="en-GB" sz="2200" b="1" i="1" dirty="0" err="1" smtClean="0">
                <a:latin typeface="Arial Narrow"/>
                <a:cs typeface="Arial Narrow"/>
              </a:rPr>
              <a:t>chaîne</a:t>
            </a:r>
            <a:r>
              <a:rPr lang="en-GB" sz="2200" b="1" i="1" dirty="0" smtClean="0">
                <a:latin typeface="Arial Narrow"/>
                <a:cs typeface="Arial Narrow"/>
              </a:rPr>
              <a:t> </a:t>
            </a:r>
            <a:r>
              <a:rPr lang="en-GB" sz="2200" b="1" i="1" dirty="0" err="1" smtClean="0">
                <a:latin typeface="Arial Narrow"/>
                <a:cs typeface="Arial Narrow"/>
              </a:rPr>
              <a:t>opératoire</a:t>
            </a:r>
            <a:r>
              <a:rPr lang="en-GB" sz="2200" b="1" i="1" dirty="0" smtClean="0">
                <a:latin typeface="Arial Narrow"/>
                <a:cs typeface="Arial Narrow"/>
              </a:rPr>
              <a:t> </a:t>
            </a:r>
            <a:r>
              <a:rPr lang="en-GB" sz="2200" b="1" dirty="0" smtClean="0">
                <a:latin typeface="Arial Narrow"/>
                <a:cs typeface="Arial Narrow"/>
              </a:rPr>
              <a:t>in </a:t>
            </a:r>
            <a:r>
              <a:rPr lang="en-GB" sz="2200" b="1" dirty="0" err="1" smtClean="0">
                <a:latin typeface="Arial Narrow"/>
                <a:cs typeface="Arial Narrow"/>
              </a:rPr>
              <a:t>Rosia</a:t>
            </a:r>
            <a:r>
              <a:rPr lang="en-GB" sz="2200" b="1" dirty="0" smtClean="0">
                <a:latin typeface="Arial Narrow"/>
                <a:cs typeface="Arial Narrow"/>
              </a:rPr>
              <a:t> Montana (1</a:t>
            </a:r>
            <a:r>
              <a:rPr lang="en-GB" sz="2200" b="1" baseline="30000" dirty="0" smtClean="0">
                <a:latin typeface="Arial Narrow"/>
                <a:cs typeface="Arial Narrow"/>
              </a:rPr>
              <a:t>st</a:t>
            </a:r>
            <a:r>
              <a:rPr lang="en-GB" sz="2200" b="1" dirty="0" smtClean="0">
                <a:latin typeface="Arial Narrow"/>
                <a:cs typeface="Arial Narrow"/>
              </a:rPr>
              <a:t> to 2</a:t>
            </a:r>
            <a:r>
              <a:rPr lang="en-GB" sz="2200" b="1" baseline="30000" dirty="0" smtClean="0">
                <a:latin typeface="Arial Narrow"/>
                <a:cs typeface="Arial Narrow"/>
              </a:rPr>
              <a:t>nd</a:t>
            </a:r>
            <a:r>
              <a:rPr lang="en-GB" sz="2200" b="1" dirty="0" smtClean="0">
                <a:latin typeface="Arial Narrow"/>
                <a:cs typeface="Arial Narrow"/>
              </a:rPr>
              <a:t> c. AD)</a:t>
            </a:r>
            <a:endParaRPr lang="en-GB" sz="2200" i="1" dirty="0">
              <a:latin typeface="Arial Narrow"/>
              <a:cs typeface="Arial Narrow"/>
            </a:endParaRPr>
          </a:p>
        </p:txBody>
      </p:sp>
    </p:spTree>
    <p:extLst>
      <p:ext uri="{BB962C8B-B14F-4D97-AF65-F5344CB8AC3E}">
        <p14:creationId xmlns:p14="http://schemas.microsoft.com/office/powerpoint/2010/main" val="1855610158"/>
      </p:ext>
    </p:extLst>
  </p:cSld>
  <p:clrMapOvr>
    <a:masterClrMapping/>
  </p:clrMapOvr>
  <p:transition advTm="7583"/>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alphaModFix amt="35000"/>
            <a:extLst>
              <a:ext uri="{28A0092B-C50C-407E-A947-70E740481C1C}">
                <a14:useLocalDpi xmlns:a14="http://schemas.microsoft.com/office/drawing/2010/main"/>
              </a:ext>
            </a:extLst>
          </a:blip>
          <a:stretch>
            <a:fillRect/>
          </a:stretch>
        </p:blipFill>
        <p:spPr>
          <a:xfrm>
            <a:off x="2" y="0"/>
            <a:ext cx="9143998" cy="6858000"/>
          </a:xfrm>
          <a:prstGeom prst="rect">
            <a:avLst/>
          </a:prstGeom>
          <a:ln w="6350">
            <a:solidFill>
              <a:schemeClr val="tx1"/>
            </a:solidFill>
          </a:ln>
        </p:spPr>
      </p:pic>
      <p:sp>
        <p:nvSpPr>
          <p:cNvPr id="5" name="Rectangle 11"/>
          <p:cNvSpPr>
            <a:spLocks noChangeArrowheads="1"/>
          </p:cNvSpPr>
          <p:nvPr/>
        </p:nvSpPr>
        <p:spPr bwMode="auto">
          <a:xfrm>
            <a:off x="0" y="0"/>
            <a:ext cx="9144000" cy="6401753"/>
          </a:xfrm>
          <a:prstGeom prst="rect">
            <a:avLst/>
          </a:prstGeom>
          <a:noFill/>
          <a:ln w="9525">
            <a:noFill/>
            <a:miter lim="800000"/>
            <a:headEnd/>
            <a:tailEnd/>
          </a:ln>
        </p:spPr>
        <p:txBody>
          <a:bodyPr wrap="square">
            <a:prstTxWarp prst="textNoShape">
              <a:avLst/>
            </a:prstTxWarp>
            <a:spAutoFit/>
          </a:bodyPr>
          <a:lstStyle/>
          <a:p>
            <a:pPr algn="ctr"/>
            <a:endParaRPr lang="en-GB" sz="3600" dirty="0" smtClean="0">
              <a:solidFill>
                <a:srgbClr val="000000"/>
              </a:solidFill>
              <a:latin typeface="Arial Narrow"/>
              <a:ea typeface="Consolas"/>
              <a:cs typeface="Arial Narrow"/>
            </a:endParaRPr>
          </a:p>
          <a:p>
            <a:pPr algn="ctr">
              <a:spcAft>
                <a:spcPts val="1200"/>
              </a:spcAft>
            </a:pPr>
            <a:r>
              <a:rPr lang="en-GB" sz="3600" dirty="0">
                <a:solidFill>
                  <a:srgbClr val="000000"/>
                </a:solidFill>
                <a:latin typeface="Arial Narrow"/>
                <a:ea typeface="Consolas"/>
                <a:cs typeface="Arial Narrow"/>
              </a:rPr>
              <a:t>The significance of ore mining districts </a:t>
            </a:r>
          </a:p>
          <a:p>
            <a:pPr algn="ctr">
              <a:spcAft>
                <a:spcPts val="1200"/>
              </a:spcAft>
            </a:pPr>
            <a:r>
              <a:rPr lang="en-GB" sz="3600" dirty="0">
                <a:solidFill>
                  <a:srgbClr val="000000"/>
                </a:solidFill>
                <a:latin typeface="Arial Narrow"/>
                <a:ea typeface="Consolas"/>
                <a:cs typeface="Arial Narrow"/>
              </a:rPr>
              <a:t>and associated metallurgical </a:t>
            </a:r>
            <a:r>
              <a:rPr lang="en-GB" sz="3600" dirty="0" smtClean="0">
                <a:solidFill>
                  <a:srgbClr val="000000"/>
                </a:solidFill>
                <a:latin typeface="Arial Narrow"/>
                <a:ea typeface="Consolas"/>
                <a:cs typeface="Arial Narrow"/>
              </a:rPr>
              <a:t>sites </a:t>
            </a:r>
            <a:endParaRPr lang="en-GB" sz="2400" dirty="0">
              <a:latin typeface="Arial Narrow"/>
              <a:cs typeface="Arial Narrow"/>
            </a:endParaRPr>
          </a:p>
          <a:p>
            <a:pPr algn="ctr"/>
            <a:endParaRPr lang="en-GB" sz="3600" b="1" dirty="0" smtClean="0">
              <a:solidFill>
                <a:srgbClr val="000000"/>
              </a:solidFill>
              <a:latin typeface="Arial Narrow"/>
              <a:ea typeface="Consolas"/>
              <a:cs typeface="Arial Narrow"/>
              <a:sym typeface="Symbol" charset="2"/>
            </a:endParaRPr>
          </a:p>
          <a:p>
            <a:endParaRPr lang="en-GB" sz="3600" b="1" dirty="0" smtClean="0">
              <a:latin typeface="Arial Narrow" charset="0"/>
              <a:ea typeface="Arial Narrow" charset="0"/>
              <a:cs typeface="Arial Narrow" charset="0"/>
              <a:sym typeface="Symbol" charset="2"/>
            </a:endParaRPr>
          </a:p>
          <a:p>
            <a:pPr marL="457200" indent="-457200">
              <a:buFontTx/>
              <a:buChar char="-"/>
            </a:pPr>
            <a:r>
              <a:rPr lang="en-GB" sz="3000" dirty="0" smtClean="0">
                <a:solidFill>
                  <a:schemeClr val="bg1"/>
                </a:solidFill>
                <a:latin typeface="Arial Narrow" charset="0"/>
                <a:ea typeface="Arial Narrow" charset="0"/>
                <a:cs typeface="Arial Narrow" charset="0"/>
                <a:sym typeface="Symbol" charset="2"/>
              </a:rPr>
              <a:t>General background</a:t>
            </a:r>
          </a:p>
          <a:p>
            <a:pPr marL="1371600" lvl="2" indent="-457200">
              <a:buFontTx/>
              <a:buChar char="-"/>
            </a:pPr>
            <a:r>
              <a:rPr lang="en-GB" sz="3000" dirty="0" smtClean="0">
                <a:solidFill>
                  <a:schemeClr val="bg1"/>
                </a:solidFill>
                <a:latin typeface="Arial Narrow" charset="0"/>
                <a:ea typeface="Arial Narrow" charset="0"/>
                <a:cs typeface="Arial Narrow" charset="0"/>
                <a:sym typeface="Symbol" charset="2"/>
              </a:rPr>
              <a:t>Theoretical lead-silver </a:t>
            </a:r>
            <a:r>
              <a:rPr lang="en-GB" sz="3000" i="1" dirty="0" err="1" smtClean="0">
                <a:solidFill>
                  <a:schemeClr val="bg1"/>
                </a:solidFill>
                <a:latin typeface="Arial Narrow" charset="0"/>
                <a:ea typeface="Arial Narrow" charset="0"/>
                <a:cs typeface="Arial Narrow" charset="0"/>
                <a:sym typeface="Symbol" charset="2"/>
              </a:rPr>
              <a:t>chaîne</a:t>
            </a:r>
            <a:r>
              <a:rPr lang="en-GB" sz="3000" i="1" dirty="0" smtClean="0">
                <a:solidFill>
                  <a:schemeClr val="bg1"/>
                </a:solidFill>
                <a:latin typeface="Arial Narrow" charset="0"/>
                <a:ea typeface="Arial Narrow" charset="0"/>
                <a:cs typeface="Arial Narrow" charset="0"/>
                <a:sym typeface="Symbol" charset="2"/>
              </a:rPr>
              <a:t> </a:t>
            </a:r>
            <a:r>
              <a:rPr lang="en-GB" sz="3000" i="1" dirty="0" err="1" smtClean="0">
                <a:solidFill>
                  <a:schemeClr val="bg1"/>
                </a:solidFill>
                <a:latin typeface="Arial Narrow" charset="0"/>
                <a:ea typeface="Arial Narrow" charset="0"/>
                <a:cs typeface="Arial Narrow" charset="0"/>
                <a:sym typeface="Symbol" charset="2"/>
              </a:rPr>
              <a:t>opératoire</a:t>
            </a:r>
            <a:endParaRPr lang="en-GB" sz="3000" i="1" dirty="0">
              <a:solidFill>
                <a:schemeClr val="bg1"/>
              </a:solidFill>
              <a:latin typeface="Arial Narrow" charset="0"/>
              <a:ea typeface="Arial Narrow" charset="0"/>
              <a:cs typeface="Arial Narrow" charset="0"/>
              <a:sym typeface="Symbol" charset="2"/>
            </a:endParaRPr>
          </a:p>
          <a:p>
            <a:pPr marL="1371600" lvl="2" indent="-457200">
              <a:buFontTx/>
              <a:buChar char="-"/>
            </a:pPr>
            <a:r>
              <a:rPr lang="en-GB" sz="3000" dirty="0" smtClean="0">
                <a:solidFill>
                  <a:schemeClr val="bg1"/>
                </a:solidFill>
                <a:latin typeface="Arial Narrow" charset="0"/>
                <a:ea typeface="Arial Narrow" charset="0"/>
                <a:cs typeface="Arial Narrow" charset="0"/>
                <a:sym typeface="Symbol" charset="2"/>
              </a:rPr>
              <a:t>Theory of metal provenance study</a:t>
            </a:r>
          </a:p>
          <a:p>
            <a:pPr marL="457200" indent="-457200">
              <a:buFontTx/>
              <a:buChar char="-"/>
            </a:pPr>
            <a:r>
              <a:rPr lang="en-GB" sz="3000" dirty="0" smtClean="0">
                <a:solidFill>
                  <a:schemeClr val="bg1"/>
                </a:solidFill>
                <a:latin typeface="Arial Narrow" charset="0"/>
                <a:ea typeface="Arial Narrow" charset="0"/>
                <a:cs typeface="Arial Narrow" charset="0"/>
                <a:sym typeface="Symbol" charset="2"/>
              </a:rPr>
              <a:t>Limiting factors</a:t>
            </a:r>
          </a:p>
          <a:p>
            <a:pPr marL="457200" indent="-457200">
              <a:buFontTx/>
              <a:buChar char="-"/>
            </a:pPr>
            <a:r>
              <a:rPr lang="en-GB" sz="3000" dirty="0">
                <a:solidFill>
                  <a:schemeClr val="bg1"/>
                </a:solidFill>
                <a:latin typeface="Arial Narrow" charset="0"/>
                <a:ea typeface="Arial Narrow" charset="0"/>
                <a:cs typeface="Arial Narrow" charset="0"/>
                <a:sym typeface="Symbol" charset="2"/>
              </a:rPr>
              <a:t>S</a:t>
            </a:r>
            <a:r>
              <a:rPr lang="en-GB" sz="3000" dirty="0" smtClean="0">
                <a:solidFill>
                  <a:schemeClr val="bg1"/>
                </a:solidFill>
                <a:latin typeface="Arial Narrow" charset="0"/>
                <a:ea typeface="Arial Narrow" charset="0"/>
                <a:cs typeface="Arial Narrow" charset="0"/>
                <a:sym typeface="Symbol" charset="2"/>
              </a:rPr>
              <a:t>trategy</a:t>
            </a:r>
          </a:p>
          <a:p>
            <a:pPr marL="457200" indent="-457200">
              <a:buFontTx/>
              <a:buChar char="-"/>
            </a:pPr>
            <a:r>
              <a:rPr lang="en-GB" sz="3000" dirty="0" smtClean="0">
                <a:solidFill>
                  <a:schemeClr val="bg1"/>
                </a:solidFill>
                <a:latin typeface="Arial Narrow" charset="0"/>
                <a:ea typeface="Arial Narrow" charset="0"/>
                <a:cs typeface="Arial Narrow" charset="0"/>
                <a:sym typeface="Symbol" charset="2"/>
              </a:rPr>
              <a:t>Archaeological examples</a:t>
            </a:r>
          </a:p>
          <a:p>
            <a:pPr marL="457200" lvl="2" indent="-457200">
              <a:buFontTx/>
              <a:buChar char="-"/>
            </a:pPr>
            <a:r>
              <a:rPr lang="en-GB" sz="3000" dirty="0" smtClean="0">
                <a:latin typeface="Arial Narrow" charset="0"/>
                <a:ea typeface="Arial Narrow" charset="0"/>
                <a:cs typeface="Arial Narrow" charset="0"/>
                <a:sym typeface="Symbol" charset="2"/>
              </a:rPr>
              <a:t>Conclusion : expectations and required work for SILVER</a:t>
            </a:r>
            <a:endParaRPr lang="en-GB" sz="3000" dirty="0" smtClean="0">
              <a:latin typeface="Arial Narrow" charset="0"/>
              <a:ea typeface="Arial Narrow" charset="0"/>
              <a:cs typeface="Arial Narrow" charset="0"/>
            </a:endParaRPr>
          </a:p>
        </p:txBody>
      </p:sp>
      <p:sp>
        <p:nvSpPr>
          <p:cNvPr id="4" name="Espace réservé du numéro de diapositive 3"/>
          <p:cNvSpPr>
            <a:spLocks noGrp="1"/>
          </p:cNvSpPr>
          <p:nvPr>
            <p:ph type="sldNum" sz="quarter" idx="12"/>
          </p:nvPr>
        </p:nvSpPr>
        <p:spPr/>
        <p:txBody>
          <a:bodyPr/>
          <a:lstStyle/>
          <a:p>
            <a:pPr>
              <a:defRPr/>
            </a:pPr>
            <a:fld id="{222D8A44-60A9-7147-8B4E-3356F412ED3A}" type="slidenum">
              <a:rPr lang="fr-FR" smtClean="0"/>
              <a:pPr>
                <a:defRPr/>
              </a:pPr>
              <a:t>30</a:t>
            </a:fld>
            <a:endParaRPr lang="fr-FR"/>
          </a:p>
        </p:txBody>
      </p:sp>
    </p:spTree>
    <p:extLst>
      <p:ext uri="{BB962C8B-B14F-4D97-AF65-F5344CB8AC3E}">
        <p14:creationId xmlns:p14="http://schemas.microsoft.com/office/powerpoint/2010/main" val="547128335"/>
      </p:ext>
    </p:extLst>
  </p:cSld>
  <p:clrMapOvr>
    <a:masterClrMapping/>
  </p:clrMapOvr>
  <p:transition advTm="7549"/>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necteur droit 4"/>
          <p:cNvCxnSpPr/>
          <p:nvPr/>
        </p:nvCxnSpPr>
        <p:spPr>
          <a:xfrm>
            <a:off x="0" y="425450"/>
            <a:ext cx="9148763" cy="1588"/>
          </a:xfrm>
          <a:prstGeom prst="line">
            <a:avLst/>
          </a:prstGeom>
          <a:ln w="381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5" name="ZoneTexte 24"/>
          <p:cNvSpPr txBox="1"/>
          <p:nvPr/>
        </p:nvSpPr>
        <p:spPr>
          <a:xfrm>
            <a:off x="46591" y="4536719"/>
            <a:ext cx="7446269" cy="2031325"/>
          </a:xfrm>
          <a:prstGeom prst="rect">
            <a:avLst/>
          </a:prstGeom>
          <a:noFill/>
        </p:spPr>
        <p:txBody>
          <a:bodyPr wrap="none" rtlCol="0">
            <a:spAutoFit/>
          </a:bodyPr>
          <a:lstStyle/>
          <a:p>
            <a:r>
              <a:rPr lang="en-GB" b="1" i="1" dirty="0" smtClean="0">
                <a:latin typeface="Arial Narrow"/>
                <a:cs typeface="Arial Narrow"/>
              </a:rPr>
              <a:t>More generally, my expectations are  </a:t>
            </a:r>
          </a:p>
          <a:p>
            <a:endParaRPr lang="en-GB" b="1" dirty="0" smtClean="0">
              <a:latin typeface="Arial Narrow"/>
              <a:cs typeface="Arial Narrow"/>
            </a:endParaRPr>
          </a:p>
          <a:p>
            <a:pPr marL="285750" indent="-285750">
              <a:buFont typeface="Arial" charset="0"/>
              <a:buChar char="•"/>
            </a:pPr>
            <a:r>
              <a:rPr lang="en-GB" b="1" dirty="0" smtClean="0">
                <a:latin typeface="Arial Narrow"/>
                <a:cs typeface="Arial Narrow"/>
              </a:rPr>
              <a:t>Estimate silver </a:t>
            </a:r>
            <a:r>
              <a:rPr lang="en-GB" b="1" dirty="0">
                <a:latin typeface="Arial Narrow"/>
                <a:cs typeface="Arial Narrow"/>
              </a:rPr>
              <a:t>metal fluxes per mining district / mine(s) through </a:t>
            </a:r>
            <a:r>
              <a:rPr lang="en-GB" b="1" dirty="0" smtClean="0">
                <a:latin typeface="Arial Narrow"/>
                <a:cs typeface="Arial Narrow"/>
              </a:rPr>
              <a:t>history</a:t>
            </a:r>
            <a:endParaRPr lang="en-GB" b="1" dirty="0">
              <a:latin typeface="Arial Narrow"/>
              <a:cs typeface="Arial Narrow"/>
            </a:endParaRPr>
          </a:p>
          <a:p>
            <a:pPr marL="285750" indent="-285750">
              <a:buFont typeface="Arial" charset="0"/>
              <a:buChar char="•"/>
            </a:pPr>
            <a:endParaRPr lang="en-GB" b="1" dirty="0">
              <a:latin typeface="Arial Narrow"/>
              <a:cs typeface="Arial Narrow"/>
            </a:endParaRPr>
          </a:p>
          <a:p>
            <a:pPr marL="285750" indent="-285750">
              <a:buFont typeface="Arial" charset="0"/>
              <a:buChar char="•"/>
            </a:pPr>
            <a:r>
              <a:rPr lang="en-GB" b="1" dirty="0" smtClean="0">
                <a:latin typeface="Arial Narrow"/>
                <a:cs typeface="Arial Narrow"/>
              </a:rPr>
              <a:t>Learn from others disciplines</a:t>
            </a:r>
          </a:p>
          <a:p>
            <a:endParaRPr lang="en-GB" b="1" dirty="0" smtClean="0">
              <a:latin typeface="Arial Narrow"/>
              <a:cs typeface="Arial Narrow"/>
            </a:endParaRPr>
          </a:p>
          <a:p>
            <a:pPr marL="285750" indent="-285750">
              <a:buFont typeface="Arial" charset="0"/>
              <a:buChar char="•"/>
            </a:pPr>
            <a:r>
              <a:rPr lang="en-GB" b="1" dirty="0">
                <a:latin typeface="Arial Narrow"/>
                <a:cs typeface="Arial Narrow"/>
              </a:rPr>
              <a:t>Provide </a:t>
            </a:r>
            <a:r>
              <a:rPr lang="en-GB" b="1" dirty="0" smtClean="0">
                <a:latin typeface="Arial Narrow"/>
                <a:cs typeface="Arial Narrow"/>
              </a:rPr>
              <a:t>relevant referential </a:t>
            </a:r>
            <a:r>
              <a:rPr lang="en-GB" b="1" dirty="0">
                <a:latin typeface="Arial Narrow"/>
                <a:cs typeface="Arial Narrow"/>
              </a:rPr>
              <a:t>to </a:t>
            </a:r>
            <a:r>
              <a:rPr lang="en-GB" b="1" dirty="0" smtClean="0">
                <a:latin typeface="Arial Narrow"/>
                <a:cs typeface="Arial Narrow"/>
              </a:rPr>
              <a:t>the community working on provenance studies</a:t>
            </a:r>
          </a:p>
        </p:txBody>
      </p:sp>
      <p:sp>
        <p:nvSpPr>
          <p:cNvPr id="7" name="Espace réservé du numéro de diapositive 6"/>
          <p:cNvSpPr>
            <a:spLocks noGrp="1"/>
          </p:cNvSpPr>
          <p:nvPr>
            <p:ph type="sldNum" sz="quarter" idx="12"/>
          </p:nvPr>
        </p:nvSpPr>
        <p:spPr/>
        <p:txBody>
          <a:bodyPr/>
          <a:lstStyle/>
          <a:p>
            <a:pPr>
              <a:defRPr/>
            </a:pPr>
            <a:fld id="{222D8A44-60A9-7147-8B4E-3356F412ED3A}" type="slidenum">
              <a:rPr lang="fr-FR" smtClean="0"/>
              <a:pPr>
                <a:defRPr/>
              </a:pPr>
              <a:t>31</a:t>
            </a:fld>
            <a:endParaRPr lang="fr-FR" dirty="0"/>
          </a:p>
        </p:txBody>
      </p:sp>
      <p:sp>
        <p:nvSpPr>
          <p:cNvPr id="6" name="Rectangle 6"/>
          <p:cNvSpPr>
            <a:spLocks noChangeArrowheads="1"/>
          </p:cNvSpPr>
          <p:nvPr/>
        </p:nvSpPr>
        <p:spPr bwMode="auto">
          <a:xfrm>
            <a:off x="-858" y="781453"/>
            <a:ext cx="9134475" cy="3693319"/>
          </a:xfrm>
          <a:prstGeom prst="rect">
            <a:avLst/>
          </a:prstGeom>
          <a:noFill/>
          <a:ln w="9525">
            <a:noFill/>
            <a:miter lim="800000"/>
            <a:headEnd/>
            <a:tailEnd/>
          </a:ln>
        </p:spPr>
        <p:txBody>
          <a:bodyPr wrap="square">
            <a:prstTxWarp prst="textNoShape">
              <a:avLst/>
            </a:prstTxWarp>
            <a:spAutoFit/>
          </a:bodyPr>
          <a:lstStyle/>
          <a:p>
            <a:pPr marL="285750" indent="-285750">
              <a:buFont typeface="Arial" charset="0"/>
              <a:buChar char="•"/>
            </a:pPr>
            <a:r>
              <a:rPr lang="en-GB" b="1" dirty="0" smtClean="0">
                <a:latin typeface="Arial Narrow" charset="0"/>
                <a:ea typeface="Arial Narrow" charset="0"/>
                <a:cs typeface="Arial Narrow" charset="0"/>
              </a:rPr>
              <a:t>Re evaluate </a:t>
            </a:r>
            <a:r>
              <a:rPr lang="en-GB" dirty="0" smtClean="0">
                <a:latin typeface="Arial Narrow" charset="0"/>
                <a:ea typeface="Arial Narrow" charset="0"/>
                <a:cs typeface="Arial Narrow" charset="0"/>
              </a:rPr>
              <a:t>all ores databases by sorting them through geology, archaeological context and isotopic data (</a:t>
            </a:r>
            <a:r>
              <a:rPr lang="en-GB" i="1" dirty="0" smtClean="0">
                <a:latin typeface="Arial Narrow" charset="0"/>
                <a:ea typeface="Arial Narrow" charset="0"/>
                <a:cs typeface="Arial Narrow" charset="0"/>
              </a:rPr>
              <a:t>e.g.</a:t>
            </a:r>
            <a:r>
              <a:rPr lang="en-GB" dirty="0" smtClean="0">
                <a:latin typeface="Arial Narrow" charset="0"/>
                <a:ea typeface="Arial Narrow" charset="0"/>
                <a:cs typeface="Arial Narrow" charset="0"/>
              </a:rPr>
              <a:t> absence of </a:t>
            </a:r>
            <a:r>
              <a:rPr lang="en-GB" baseline="30000" dirty="0" smtClean="0">
                <a:latin typeface="Arial Narrow" charset="0"/>
                <a:ea typeface="Arial Narrow" charset="0"/>
                <a:cs typeface="Arial Narrow" charset="0"/>
              </a:rPr>
              <a:t>204</a:t>
            </a:r>
            <a:r>
              <a:rPr lang="en-GB" dirty="0" smtClean="0">
                <a:latin typeface="Arial Narrow" charset="0"/>
                <a:ea typeface="Arial Narrow" charset="0"/>
                <a:cs typeface="Arial Narrow" charset="0"/>
              </a:rPr>
              <a:t>Pb, presence of other isotopic measurements</a:t>
            </a:r>
            <a:r>
              <a:rPr lang="is-IS" dirty="0" smtClean="0">
                <a:latin typeface="Arial Narrow" charset="0"/>
                <a:ea typeface="Arial Narrow" charset="0"/>
                <a:cs typeface="Arial Narrow" charset="0"/>
              </a:rPr>
              <a:t>…</a:t>
            </a:r>
            <a:r>
              <a:rPr lang="en-GB" dirty="0" smtClean="0">
                <a:latin typeface="Arial Narrow" charset="0"/>
                <a:ea typeface="Arial Narrow" charset="0"/>
                <a:cs typeface="Arial Narrow" charset="0"/>
              </a:rPr>
              <a:t>) </a:t>
            </a:r>
          </a:p>
          <a:p>
            <a:pPr marL="285750" indent="-285750">
              <a:buFont typeface="Arial" charset="0"/>
              <a:buChar char="•"/>
            </a:pPr>
            <a:endParaRPr lang="en-GB" dirty="0">
              <a:latin typeface="Arial Narrow" charset="0"/>
              <a:ea typeface="Arial Narrow" charset="0"/>
              <a:cs typeface="Arial Narrow" charset="0"/>
            </a:endParaRPr>
          </a:p>
          <a:p>
            <a:pPr marL="285750" indent="-285750">
              <a:buFont typeface="Arial" charset="0"/>
              <a:buChar char="•"/>
            </a:pPr>
            <a:r>
              <a:rPr lang="en-GB" b="1" dirty="0" smtClean="0">
                <a:latin typeface="Arial Narrow" charset="0"/>
                <a:ea typeface="Arial Narrow" charset="0"/>
                <a:cs typeface="Arial Narrow" charset="0"/>
              </a:rPr>
              <a:t>Highlight </a:t>
            </a:r>
            <a:r>
              <a:rPr lang="en-GB" dirty="0" smtClean="0">
                <a:latin typeface="Arial Narrow" charset="0"/>
                <a:ea typeface="Arial Narrow" charset="0"/>
                <a:cs typeface="Arial Narrow" charset="0"/>
              </a:rPr>
              <a:t>mining regions underestimated as metal sources</a:t>
            </a:r>
          </a:p>
          <a:p>
            <a:pPr marL="342900" indent="-342900">
              <a:buFontTx/>
              <a:buChar char="-"/>
            </a:pPr>
            <a:endParaRPr lang="en-GB" dirty="0">
              <a:latin typeface="Arial Narrow" charset="0"/>
              <a:ea typeface="Arial Narrow" charset="0"/>
              <a:cs typeface="Arial Narrow" charset="0"/>
            </a:endParaRPr>
          </a:p>
          <a:p>
            <a:pPr marL="285750" indent="-285750">
              <a:buFont typeface="Arial" charset="0"/>
              <a:buChar char="•"/>
            </a:pPr>
            <a:r>
              <a:rPr lang="en-GB" b="1" dirty="0" smtClean="0">
                <a:latin typeface="Arial Narrow" charset="0"/>
                <a:ea typeface="Arial Narrow" charset="0"/>
                <a:cs typeface="Arial Narrow" charset="0"/>
              </a:rPr>
              <a:t>Update </a:t>
            </a:r>
            <a:r>
              <a:rPr lang="en-GB" dirty="0" smtClean="0">
                <a:latin typeface="Arial Narrow" charset="0"/>
                <a:ea typeface="Arial Narrow" charset="0"/>
                <a:cs typeface="Arial Narrow" charset="0"/>
              </a:rPr>
              <a:t>the </a:t>
            </a:r>
            <a:r>
              <a:rPr lang="en-GB" dirty="0">
                <a:latin typeface="Arial Narrow" charset="0"/>
                <a:ea typeface="Arial Narrow" charset="0"/>
                <a:cs typeface="Arial Narrow" charset="0"/>
              </a:rPr>
              <a:t>existing databases by acquisition of new </a:t>
            </a:r>
            <a:r>
              <a:rPr lang="en-GB" dirty="0" smtClean="0">
                <a:latin typeface="Arial Narrow" charset="0"/>
                <a:ea typeface="Arial Narrow" charset="0"/>
                <a:cs typeface="Arial Narrow" charset="0"/>
              </a:rPr>
              <a:t>samples and new isotopic data </a:t>
            </a:r>
            <a:r>
              <a:rPr lang="en-GB" dirty="0">
                <a:latin typeface="Arial Narrow" charset="0"/>
                <a:ea typeface="Arial Narrow" charset="0"/>
                <a:cs typeface="Arial Narrow" charset="0"/>
              </a:rPr>
              <a:t>on unexplored </a:t>
            </a:r>
            <a:r>
              <a:rPr lang="en-GB" dirty="0" smtClean="0">
                <a:latin typeface="Arial Narrow" charset="0"/>
                <a:ea typeface="Arial Narrow" charset="0"/>
                <a:cs typeface="Arial Narrow" charset="0"/>
              </a:rPr>
              <a:t>or few documented mining </a:t>
            </a:r>
            <a:r>
              <a:rPr lang="en-GB" dirty="0">
                <a:latin typeface="Arial Narrow" charset="0"/>
                <a:ea typeface="Arial Narrow" charset="0"/>
                <a:cs typeface="Arial Narrow" charset="0"/>
              </a:rPr>
              <a:t>districts / </a:t>
            </a:r>
            <a:r>
              <a:rPr lang="en-GB" dirty="0" smtClean="0">
                <a:latin typeface="Arial Narrow" charset="0"/>
                <a:ea typeface="Arial Narrow" charset="0"/>
                <a:cs typeface="Arial Narrow" charset="0"/>
              </a:rPr>
              <a:t>mines (</a:t>
            </a:r>
            <a:r>
              <a:rPr lang="en-GB" dirty="0" err="1" smtClean="0">
                <a:latin typeface="Arial Narrow" charset="0"/>
                <a:ea typeface="Arial Narrow" charset="0"/>
                <a:cs typeface="Arial Narrow" charset="0"/>
              </a:rPr>
              <a:t>Laurion</a:t>
            </a:r>
            <a:r>
              <a:rPr lang="is-IS" dirty="0" smtClean="0">
                <a:latin typeface="Arial Narrow" charset="0"/>
                <a:ea typeface="Arial Narrow" charset="0"/>
                <a:cs typeface="Arial Narrow" charset="0"/>
              </a:rPr>
              <a:t>…)</a:t>
            </a:r>
            <a:endParaRPr lang="en-GB" dirty="0" smtClean="0">
              <a:latin typeface="Arial Narrow" charset="0"/>
              <a:ea typeface="Arial Narrow" charset="0"/>
              <a:cs typeface="Arial Narrow" charset="0"/>
            </a:endParaRPr>
          </a:p>
          <a:p>
            <a:pPr marL="285750" indent="-285750">
              <a:buFont typeface="Arial" charset="0"/>
              <a:buChar char="•"/>
            </a:pPr>
            <a:endParaRPr lang="is-IS" dirty="0">
              <a:latin typeface="Arial Narrow" charset="0"/>
              <a:ea typeface="Arial Narrow" charset="0"/>
              <a:cs typeface="Arial Narrow" charset="0"/>
            </a:endParaRPr>
          </a:p>
          <a:p>
            <a:pPr marL="285750" indent="-285750">
              <a:buFont typeface="Arial" charset="0"/>
              <a:buChar char="•"/>
            </a:pPr>
            <a:r>
              <a:rPr lang="en-GB" b="1" dirty="0" smtClean="0">
                <a:latin typeface="Arial Narrow" charset="0"/>
                <a:ea typeface="Arial Narrow" charset="0"/>
                <a:cs typeface="Arial Narrow" charset="0"/>
              </a:rPr>
              <a:t>Investigate </a:t>
            </a:r>
            <a:r>
              <a:rPr lang="en-GB" dirty="0" err="1" smtClean="0">
                <a:latin typeface="Arial Narrow" charset="0"/>
                <a:ea typeface="Arial Narrow" charset="0"/>
                <a:cs typeface="Arial Narrow" charset="0"/>
              </a:rPr>
              <a:t>polymetallic</a:t>
            </a:r>
            <a:r>
              <a:rPr lang="en-GB" dirty="0" smtClean="0">
                <a:latin typeface="Arial Narrow" charset="0"/>
                <a:ea typeface="Arial Narrow" charset="0"/>
                <a:cs typeface="Arial Narrow" charset="0"/>
              </a:rPr>
              <a:t> </a:t>
            </a:r>
            <a:r>
              <a:rPr lang="en-GB" dirty="0">
                <a:latin typeface="Arial Narrow" charset="0"/>
                <a:ea typeface="Arial Narrow" charset="0"/>
                <a:cs typeface="Arial Narrow" charset="0"/>
              </a:rPr>
              <a:t>ores treatments </a:t>
            </a:r>
            <a:r>
              <a:rPr lang="en-GB" dirty="0" smtClean="0">
                <a:latin typeface="Arial Narrow" charset="0"/>
                <a:ea typeface="Arial Narrow" charset="0"/>
                <a:cs typeface="Arial Narrow" charset="0"/>
              </a:rPr>
              <a:t>for silver production</a:t>
            </a:r>
          </a:p>
          <a:p>
            <a:pPr marL="285750" indent="-285750">
              <a:buFont typeface="Arial" charset="0"/>
              <a:buChar char="•"/>
            </a:pPr>
            <a:endParaRPr lang="en-GB" dirty="0" smtClean="0">
              <a:latin typeface="Arial Narrow" charset="0"/>
              <a:ea typeface="Arial Narrow" charset="0"/>
              <a:cs typeface="Arial Narrow" charset="0"/>
            </a:endParaRPr>
          </a:p>
          <a:p>
            <a:pPr marL="285750" indent="-285750">
              <a:buFont typeface="Arial" charset="0"/>
              <a:buChar char="•"/>
            </a:pPr>
            <a:r>
              <a:rPr lang="en-GB" b="1" dirty="0" smtClean="0">
                <a:latin typeface="Arial Narrow" charset="0"/>
                <a:ea typeface="Arial Narrow" charset="0"/>
                <a:cs typeface="Arial Narrow" charset="0"/>
              </a:rPr>
              <a:t>Focus</a:t>
            </a:r>
            <a:r>
              <a:rPr lang="en-GB" dirty="0" smtClean="0">
                <a:latin typeface="Arial Narrow" charset="0"/>
                <a:ea typeface="Arial Narrow" charset="0"/>
                <a:cs typeface="Arial Narrow" charset="0"/>
              </a:rPr>
              <a:t> on ores and slags in archaeological context (acquisitions of samples from old excavations stored in museums or institutes and/or from excavations in progress</a:t>
            </a:r>
            <a:r>
              <a:rPr lang="is-IS" dirty="0" smtClean="0">
                <a:latin typeface="Arial Narrow" charset="0"/>
                <a:ea typeface="Arial Narrow" charset="0"/>
                <a:cs typeface="Arial Narrow" charset="0"/>
              </a:rPr>
              <a:t>…)</a:t>
            </a:r>
            <a:endParaRPr lang="en-GB" dirty="0" smtClean="0">
              <a:latin typeface="Arial Narrow" charset="0"/>
              <a:ea typeface="Arial Narrow" charset="0"/>
              <a:cs typeface="Arial Narrow" charset="0"/>
            </a:endParaRPr>
          </a:p>
          <a:p>
            <a:pPr marL="285750" indent="-285750">
              <a:buFont typeface="Arial" charset="0"/>
              <a:buChar char="•"/>
            </a:pPr>
            <a:endParaRPr lang="en-GB" dirty="0">
              <a:latin typeface="Arial Narrow" charset="0"/>
              <a:ea typeface="Arial Narrow" charset="0"/>
              <a:cs typeface="Arial Narrow" charset="0"/>
            </a:endParaRPr>
          </a:p>
        </p:txBody>
      </p:sp>
      <p:sp>
        <p:nvSpPr>
          <p:cNvPr id="8" name="Rectangle 7"/>
          <p:cNvSpPr>
            <a:spLocks noChangeArrowheads="1"/>
          </p:cNvSpPr>
          <p:nvPr/>
        </p:nvSpPr>
        <p:spPr bwMode="auto">
          <a:xfrm>
            <a:off x="0" y="1589"/>
            <a:ext cx="9133617" cy="430887"/>
          </a:xfrm>
          <a:prstGeom prst="rect">
            <a:avLst/>
          </a:prstGeom>
          <a:noFill/>
          <a:ln w="9525">
            <a:noFill/>
            <a:miter lim="800000"/>
            <a:headEnd/>
            <a:tailEnd/>
          </a:ln>
        </p:spPr>
        <p:txBody>
          <a:bodyPr wrap="square">
            <a:prstTxWarp prst="textNoShape">
              <a:avLst/>
            </a:prstTxWarp>
            <a:spAutoFit/>
          </a:bodyPr>
          <a:lstStyle/>
          <a:p>
            <a:pPr marL="447661" lvl="2" indent="-447661"/>
            <a:r>
              <a:rPr lang="en-GB" sz="2200" b="1" dirty="0" smtClean="0">
                <a:latin typeface="Arial Narrow"/>
                <a:cs typeface="Arial Narrow"/>
              </a:rPr>
              <a:t>My expectations for SILVER project  </a:t>
            </a:r>
            <a:endParaRPr lang="en-GB" sz="2200" i="1" dirty="0">
              <a:latin typeface="Arial Narrow"/>
              <a:cs typeface="Arial Narrow"/>
            </a:endParaRPr>
          </a:p>
        </p:txBody>
      </p:sp>
    </p:spTree>
  </p:cSld>
  <p:clrMapOvr>
    <a:masterClrMapping/>
  </p:clrMapOvr>
  <p:transition advTm="16633"/>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 26" descr="Ensemble-oblique-1.jpg"/>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a:off x="14272" y="26179"/>
            <a:ext cx="9122107" cy="6841041"/>
          </a:xfrm>
          <a:prstGeom prst="rect">
            <a:avLst/>
          </a:prstGeom>
          <a:ln w="15875">
            <a:solidFill>
              <a:schemeClr val="tx1"/>
            </a:solidFill>
          </a:ln>
        </p:spPr>
      </p:pic>
      <p:sp>
        <p:nvSpPr>
          <p:cNvPr id="7" name="Espace réservé du numéro de diapositive 6"/>
          <p:cNvSpPr>
            <a:spLocks noGrp="1"/>
          </p:cNvSpPr>
          <p:nvPr>
            <p:ph type="sldNum" sz="quarter" idx="12"/>
          </p:nvPr>
        </p:nvSpPr>
        <p:spPr/>
        <p:txBody>
          <a:bodyPr/>
          <a:lstStyle/>
          <a:p>
            <a:pPr>
              <a:defRPr/>
            </a:pPr>
            <a:fld id="{222D8A44-60A9-7147-8B4E-3356F412ED3A}" type="slidenum">
              <a:rPr lang="fr-FR" smtClean="0"/>
              <a:pPr>
                <a:defRPr/>
              </a:pPr>
              <a:t>32</a:t>
            </a:fld>
            <a:endParaRPr lang="fr-FR"/>
          </a:p>
        </p:txBody>
      </p:sp>
      <p:grpSp>
        <p:nvGrpSpPr>
          <p:cNvPr id="6" name="Grouper 5"/>
          <p:cNvGrpSpPr/>
          <p:nvPr/>
        </p:nvGrpSpPr>
        <p:grpSpPr>
          <a:xfrm>
            <a:off x="14273" y="0"/>
            <a:ext cx="9122107" cy="1310776"/>
            <a:chOff x="-1" y="2964045"/>
            <a:chExt cx="9698060" cy="1305717"/>
          </a:xfrm>
        </p:grpSpPr>
        <p:pic>
          <p:nvPicPr>
            <p:cNvPr id="10" name="Imag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94411" y="2964045"/>
              <a:ext cx="1953266" cy="1305716"/>
            </a:xfrm>
            <a:prstGeom prst="rect">
              <a:avLst/>
            </a:prstGeom>
            <a:ln w="12700">
              <a:solidFill>
                <a:schemeClr val="tx1"/>
              </a:solidFill>
            </a:ln>
          </p:spPr>
        </p:pic>
        <p:pic>
          <p:nvPicPr>
            <p:cNvPr id="11" name="Image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01228" y="2964046"/>
              <a:ext cx="1985748" cy="1305716"/>
            </a:xfrm>
            <a:prstGeom prst="rect">
              <a:avLst/>
            </a:prstGeom>
            <a:ln w="12700">
              <a:solidFill>
                <a:schemeClr val="tx1"/>
              </a:solidFill>
            </a:ln>
          </p:spPr>
        </p:pic>
        <p:pic>
          <p:nvPicPr>
            <p:cNvPr id="12" name="Image 1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595831"/>
              <a:ext cx="2401229" cy="673930"/>
            </a:xfrm>
            <a:prstGeom prst="rect">
              <a:avLst/>
            </a:prstGeom>
            <a:ln w="12700">
              <a:solidFill>
                <a:schemeClr val="tx1"/>
              </a:solidFill>
            </a:ln>
          </p:spPr>
        </p:pic>
        <p:pic>
          <p:nvPicPr>
            <p:cNvPr id="13" name="Image 1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40084" y="2964046"/>
              <a:ext cx="1962773" cy="1305716"/>
            </a:xfrm>
            <a:prstGeom prst="rect">
              <a:avLst/>
            </a:prstGeom>
            <a:ln w="12700">
              <a:solidFill>
                <a:schemeClr val="tx1"/>
              </a:solidFill>
            </a:ln>
          </p:spPr>
        </p:pic>
        <p:pic>
          <p:nvPicPr>
            <p:cNvPr id="14" name="Image 1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 y="2964046"/>
              <a:ext cx="2401229" cy="673930"/>
            </a:xfrm>
            <a:prstGeom prst="rect">
              <a:avLst/>
            </a:prstGeom>
            <a:ln w="12700">
              <a:solidFill>
                <a:schemeClr val="tx1"/>
              </a:solidFill>
            </a:ln>
          </p:spPr>
        </p:pic>
        <p:pic>
          <p:nvPicPr>
            <p:cNvPr id="15" name="Image 14"/>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300943" y="2964045"/>
              <a:ext cx="1397116" cy="1305716"/>
            </a:xfrm>
            <a:prstGeom prst="rect">
              <a:avLst/>
            </a:prstGeom>
            <a:ln w="12700">
              <a:solidFill>
                <a:schemeClr val="tx1"/>
              </a:solidFill>
            </a:ln>
          </p:spPr>
        </p:pic>
      </p:grpSp>
      <p:grpSp>
        <p:nvGrpSpPr>
          <p:cNvPr id="17" name="Grouper 16"/>
          <p:cNvGrpSpPr/>
          <p:nvPr/>
        </p:nvGrpSpPr>
        <p:grpSpPr>
          <a:xfrm>
            <a:off x="14273" y="5547224"/>
            <a:ext cx="9122107" cy="1310776"/>
            <a:chOff x="-1" y="2964045"/>
            <a:chExt cx="9698060" cy="1305717"/>
          </a:xfrm>
        </p:grpSpPr>
        <p:pic>
          <p:nvPicPr>
            <p:cNvPr id="18" name="Image 1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94411" y="2964045"/>
              <a:ext cx="1953266" cy="1305716"/>
            </a:xfrm>
            <a:prstGeom prst="rect">
              <a:avLst/>
            </a:prstGeom>
            <a:ln w="12700">
              <a:solidFill>
                <a:schemeClr val="tx1"/>
              </a:solidFill>
            </a:ln>
          </p:spPr>
        </p:pic>
        <p:pic>
          <p:nvPicPr>
            <p:cNvPr id="19" name="Image 1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01228" y="2964046"/>
              <a:ext cx="1985748" cy="1305716"/>
            </a:xfrm>
            <a:prstGeom prst="rect">
              <a:avLst/>
            </a:prstGeom>
            <a:ln w="12700">
              <a:solidFill>
                <a:schemeClr val="tx1"/>
              </a:solidFill>
            </a:ln>
          </p:spPr>
        </p:pic>
        <p:pic>
          <p:nvPicPr>
            <p:cNvPr id="20" name="Image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595831"/>
              <a:ext cx="2401229" cy="673930"/>
            </a:xfrm>
            <a:prstGeom prst="rect">
              <a:avLst/>
            </a:prstGeom>
            <a:ln w="12700">
              <a:solidFill>
                <a:schemeClr val="tx1"/>
              </a:solidFill>
            </a:ln>
          </p:spPr>
        </p:pic>
        <p:pic>
          <p:nvPicPr>
            <p:cNvPr id="21" name="Image 2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40084" y="2964046"/>
              <a:ext cx="1962773" cy="1305716"/>
            </a:xfrm>
            <a:prstGeom prst="rect">
              <a:avLst/>
            </a:prstGeom>
            <a:ln w="12700">
              <a:solidFill>
                <a:schemeClr val="tx1"/>
              </a:solidFill>
            </a:ln>
          </p:spPr>
        </p:pic>
        <p:pic>
          <p:nvPicPr>
            <p:cNvPr id="22" name="Image 2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 y="2964046"/>
              <a:ext cx="2401229" cy="673930"/>
            </a:xfrm>
            <a:prstGeom prst="rect">
              <a:avLst/>
            </a:prstGeom>
            <a:ln w="12700">
              <a:solidFill>
                <a:schemeClr val="tx1"/>
              </a:solidFill>
            </a:ln>
          </p:spPr>
        </p:pic>
        <p:pic>
          <p:nvPicPr>
            <p:cNvPr id="23" name="Image 2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300943" y="2964045"/>
              <a:ext cx="1397116" cy="1305716"/>
            </a:xfrm>
            <a:prstGeom prst="rect">
              <a:avLst/>
            </a:prstGeom>
            <a:ln w="12700">
              <a:solidFill>
                <a:schemeClr val="tx1"/>
              </a:solidFill>
            </a:ln>
          </p:spPr>
        </p:pic>
      </p:grpSp>
      <p:sp>
        <p:nvSpPr>
          <p:cNvPr id="8" name="Rectangle 7"/>
          <p:cNvSpPr/>
          <p:nvPr/>
        </p:nvSpPr>
        <p:spPr>
          <a:xfrm>
            <a:off x="0" y="1945008"/>
            <a:ext cx="4991787" cy="584775"/>
          </a:xfrm>
          <a:prstGeom prst="rect">
            <a:avLst/>
          </a:prstGeom>
        </p:spPr>
        <p:txBody>
          <a:bodyPr wrap="square">
            <a:spAutoFit/>
          </a:bodyPr>
          <a:lstStyle/>
          <a:p>
            <a:r>
              <a:rPr lang="en-GB" sz="3200" b="1" i="1" dirty="0" smtClean="0">
                <a:solidFill>
                  <a:schemeClr val="bg1"/>
                </a:solidFill>
                <a:latin typeface="Arial Narrow" charset="0"/>
                <a:ea typeface="Arial Narrow" charset="0"/>
                <a:cs typeface="Arial Narrow" charset="0"/>
                <a:sym typeface="Symbol" charset="2"/>
              </a:rPr>
              <a:t>Thank you for your attention</a:t>
            </a:r>
            <a:endParaRPr lang="en-GB" sz="3200" b="1" i="1" dirty="0" smtClean="0">
              <a:solidFill>
                <a:schemeClr val="bg1"/>
              </a:solidFill>
              <a:latin typeface="Arial Narrow" charset="0"/>
              <a:ea typeface="Arial Narrow" charset="0"/>
              <a:cs typeface="Arial Narrow" charset="0"/>
            </a:endParaRPr>
          </a:p>
        </p:txBody>
      </p:sp>
      <p:sp>
        <p:nvSpPr>
          <p:cNvPr id="2" name="ZoneTexte 1"/>
          <p:cNvSpPr txBox="1"/>
          <p:nvPr/>
        </p:nvSpPr>
        <p:spPr>
          <a:xfrm>
            <a:off x="7178048" y="5257135"/>
            <a:ext cx="1978427" cy="276999"/>
          </a:xfrm>
          <a:prstGeom prst="rect">
            <a:avLst/>
          </a:prstGeom>
          <a:noFill/>
        </p:spPr>
        <p:txBody>
          <a:bodyPr wrap="none" rtlCol="0">
            <a:spAutoFit/>
          </a:bodyPr>
          <a:lstStyle/>
          <a:p>
            <a:r>
              <a:rPr lang="fr-FR" sz="1200" b="1" i="1" dirty="0" smtClean="0">
                <a:solidFill>
                  <a:schemeClr val="bg1"/>
                </a:solidFill>
                <a:latin typeface="Arial Narrow" charset="0"/>
                <a:ea typeface="Arial Narrow" charset="0"/>
                <a:cs typeface="Arial Narrow" charset="0"/>
              </a:rPr>
              <a:t>© Ch. Rico (Cartagena, Spain)</a:t>
            </a:r>
            <a:endParaRPr lang="fr-FR" sz="1200" b="1" i="1" dirty="0">
              <a:solidFill>
                <a:schemeClr val="bg1"/>
              </a:solidFill>
              <a:latin typeface="Arial Narrow" charset="0"/>
              <a:ea typeface="Arial Narrow" charset="0"/>
              <a:cs typeface="Arial Narrow" charset="0"/>
            </a:endParaRPr>
          </a:p>
        </p:txBody>
      </p:sp>
    </p:spTree>
  </p:cSld>
  <p:clrMapOvr>
    <a:masterClrMapping/>
  </p:clrMapOvr>
  <p:transition advTm="2166"/>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16008</TotalTime>
  <Words>1890</Words>
  <Application>Microsoft Macintosh PowerPoint</Application>
  <PresentationFormat>Présentation à l'écran (4:3)</PresentationFormat>
  <Paragraphs>386</Paragraphs>
  <Slides>32</Slides>
  <Notes>13</Notes>
  <HiddenSlides>0</HiddenSlides>
  <MMClips>0</MMClips>
  <ScaleCrop>false</ScaleCrop>
  <HeadingPairs>
    <vt:vector size="8" baseType="variant">
      <vt:variant>
        <vt:lpstr>Polices utilisées</vt:lpstr>
      </vt:variant>
      <vt:variant>
        <vt:i4>6</vt:i4>
      </vt:variant>
      <vt:variant>
        <vt:lpstr>Thème</vt:lpstr>
      </vt:variant>
      <vt:variant>
        <vt:i4>1</vt:i4>
      </vt:variant>
      <vt:variant>
        <vt:lpstr>Liaisons</vt:lpstr>
      </vt:variant>
      <vt:variant>
        <vt:i4>1</vt:i4>
      </vt:variant>
      <vt:variant>
        <vt:lpstr>Titres des diapositives</vt:lpstr>
      </vt:variant>
      <vt:variant>
        <vt:i4>32</vt:i4>
      </vt:variant>
    </vt:vector>
  </HeadingPairs>
  <TitlesOfParts>
    <vt:vector size="40" baseType="lpstr">
      <vt:lpstr>Arial Narrow</vt:lpstr>
      <vt:lpstr>Calibri</vt:lpstr>
      <vt:lpstr>Consolas</vt:lpstr>
      <vt:lpstr>ＭＳ Ｐゴシック</vt:lpstr>
      <vt:lpstr>Symbol</vt:lpstr>
      <vt:lpstr>Arial</vt:lpstr>
      <vt:lpstr>Thème Office</vt:lpstr>
      <vt:lpst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CNRS</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Sandrine Baron</dc:creator>
  <cp:lastModifiedBy>Utilisateur de Microsoft Office</cp:lastModifiedBy>
  <cp:revision>1051</cp:revision>
  <cp:lastPrinted>2014-09-09T14:32:33Z</cp:lastPrinted>
  <dcterms:created xsi:type="dcterms:W3CDTF">2014-11-18T08:35:23Z</dcterms:created>
  <dcterms:modified xsi:type="dcterms:W3CDTF">2018-01-21T15:11:28Z</dcterms:modified>
</cp:coreProperties>
</file>